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2"/>
  </p:notesMasterIdLst>
  <p:handoutMasterIdLst>
    <p:handoutMasterId r:id="rId83"/>
  </p:handoutMasterIdLst>
  <p:sldIdLst>
    <p:sldId id="257" r:id="rId2"/>
    <p:sldId id="279" r:id="rId3"/>
    <p:sldId id="292" r:id="rId4"/>
    <p:sldId id="283" r:id="rId5"/>
    <p:sldId id="327" r:id="rId6"/>
    <p:sldId id="328" r:id="rId7"/>
    <p:sldId id="310" r:id="rId8"/>
    <p:sldId id="281" r:id="rId9"/>
    <p:sldId id="329" r:id="rId10"/>
    <p:sldId id="311" r:id="rId11"/>
    <p:sldId id="330" r:id="rId12"/>
    <p:sldId id="331" r:id="rId13"/>
    <p:sldId id="332" r:id="rId14"/>
    <p:sldId id="285" r:id="rId15"/>
    <p:sldId id="290" r:id="rId16"/>
    <p:sldId id="286" r:id="rId17"/>
    <p:sldId id="293" r:id="rId18"/>
    <p:sldId id="287" r:id="rId19"/>
    <p:sldId id="288" r:id="rId20"/>
    <p:sldId id="312" r:id="rId21"/>
    <p:sldId id="333" r:id="rId22"/>
    <p:sldId id="313" r:id="rId23"/>
    <p:sldId id="314" r:id="rId24"/>
    <p:sldId id="294" r:id="rId25"/>
    <p:sldId id="295" r:id="rId26"/>
    <p:sldId id="296" r:id="rId27"/>
    <p:sldId id="297" r:id="rId28"/>
    <p:sldId id="298" r:id="rId29"/>
    <p:sldId id="319" r:id="rId30"/>
    <p:sldId id="321" r:id="rId31"/>
    <p:sldId id="322" r:id="rId32"/>
    <p:sldId id="323" r:id="rId33"/>
    <p:sldId id="300" r:id="rId34"/>
    <p:sldId id="301" r:id="rId35"/>
    <p:sldId id="303" r:id="rId36"/>
    <p:sldId id="304" r:id="rId37"/>
    <p:sldId id="305" r:id="rId38"/>
    <p:sldId id="306" r:id="rId39"/>
    <p:sldId id="307" r:id="rId40"/>
    <p:sldId id="308" r:id="rId41"/>
    <p:sldId id="309" r:id="rId42"/>
    <p:sldId id="324" r:id="rId43"/>
    <p:sldId id="325" r:id="rId44"/>
    <p:sldId id="326" r:id="rId45"/>
    <p:sldId id="273" r:id="rId46"/>
    <p:sldId id="372" r:id="rId47"/>
    <p:sldId id="374" r:id="rId48"/>
    <p:sldId id="334" r:id="rId49"/>
    <p:sldId id="335" r:id="rId50"/>
    <p:sldId id="336" r:id="rId51"/>
    <p:sldId id="337" r:id="rId52"/>
    <p:sldId id="338" r:id="rId53"/>
    <p:sldId id="339" r:id="rId54"/>
    <p:sldId id="340" r:id="rId55"/>
    <p:sldId id="341" r:id="rId56"/>
    <p:sldId id="342" r:id="rId57"/>
    <p:sldId id="343" r:id="rId58"/>
    <p:sldId id="344" r:id="rId59"/>
    <p:sldId id="345" r:id="rId60"/>
    <p:sldId id="346" r:id="rId61"/>
    <p:sldId id="347" r:id="rId62"/>
    <p:sldId id="348" r:id="rId63"/>
    <p:sldId id="349" r:id="rId64"/>
    <p:sldId id="350" r:id="rId65"/>
    <p:sldId id="351" r:id="rId66"/>
    <p:sldId id="352" r:id="rId67"/>
    <p:sldId id="353" r:id="rId68"/>
    <p:sldId id="354" r:id="rId69"/>
    <p:sldId id="355" r:id="rId70"/>
    <p:sldId id="356" r:id="rId71"/>
    <p:sldId id="357" r:id="rId72"/>
    <p:sldId id="358" r:id="rId73"/>
    <p:sldId id="359" r:id="rId74"/>
    <p:sldId id="360" r:id="rId75"/>
    <p:sldId id="363" r:id="rId76"/>
    <p:sldId id="365" r:id="rId77"/>
    <p:sldId id="366" r:id="rId78"/>
    <p:sldId id="367" r:id="rId79"/>
    <p:sldId id="369" r:id="rId80"/>
    <p:sldId id="371"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0ABCBB-474F-44A4-AED3-646210D15687}" type="datetimeFigureOut">
              <a:rPr lang="en-US" smtClean="0"/>
              <a:pPr/>
              <a:t>2/22/2015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3799A3-91C8-4578-8499-8A2EBF9CD64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B25F07-BC64-4DA7-8EF1-E68B3414FD05}" type="datetimeFigureOut">
              <a:rPr lang="en-US" smtClean="0"/>
              <a:pPr/>
              <a:t>2/22/2015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0306D-B76E-4764-8754-BAFEC4AF16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0306D-B76E-4764-8754-BAFEC4AF163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2/22/2015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cholesterol.about.com/od/cholesterolnutrition101/tp/Fat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eightloss.about.com/od/glossary/g/saturatedfat.htm" TargetMode="External"/><Relationship Id="rId2" Type="http://schemas.openxmlformats.org/officeDocument/2006/relationships/hyperlink" Target="http://cholesterol.about.com/od/cholesterolnutrition101/g/saturatedfat.htm" TargetMode="External"/><Relationship Id="rId1" Type="http://schemas.openxmlformats.org/officeDocument/2006/relationships/slideLayout" Target="../slideLayouts/slideLayout2.xml"/><Relationship Id="rId4" Type="http://schemas.openxmlformats.org/officeDocument/2006/relationships/hyperlink" Target="http://cholesterol.about.com/cs/cholesteroltypes/a/lipotypes.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swansonvitamins.com/Olive-Oil/_/n-4c" TargetMode="External"/><Relationship Id="rId2" Type="http://schemas.openxmlformats.org/officeDocument/2006/relationships/hyperlink" Target="http://www.swansonvitamins.com/SWF003/ItemDetai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medicalnewstoday.com/articles/160316.php"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endParaRPr lang="en-US" dirty="0" smtClean="0"/>
          </a:p>
          <a:p>
            <a:pPr algn="ctr"/>
            <a:r>
              <a:rPr lang="en-US" sz="5400" b="1" dirty="0" smtClean="0">
                <a:solidFill>
                  <a:srgbClr val="FF0000"/>
                </a:solidFill>
              </a:rPr>
              <a:t>Lipids and fats                   </a:t>
            </a:r>
            <a:endParaRPr lang="en-US" sz="5400" b="1" dirty="0" smtClean="0"/>
          </a:p>
          <a:p>
            <a:pPr algn="ctr"/>
            <a:r>
              <a:rPr lang="en-US" sz="5400" b="1" dirty="0" smtClean="0">
                <a:solidFill>
                  <a:srgbClr val="FF0000"/>
                </a:solidFill>
              </a:rPr>
              <a:t>proteins</a:t>
            </a:r>
          </a:p>
          <a:p>
            <a:pPr algn="ctr"/>
            <a:endParaRPr lang="en-US" dirty="0" smtClean="0"/>
          </a:p>
          <a:p>
            <a:pPr algn="ctr"/>
            <a:r>
              <a:rPr lang="en-US" sz="2800" dirty="0" smtClean="0">
                <a:latin typeface="Monotype Corsiva" pitchFamily="66" charset="0"/>
              </a:rPr>
              <a:t>Dr. </a:t>
            </a:r>
            <a:r>
              <a:rPr lang="en-US" sz="2800" dirty="0" err="1" smtClean="0">
                <a:latin typeface="Monotype Corsiva" pitchFamily="66" charset="0"/>
              </a:rPr>
              <a:t>Banan</a:t>
            </a:r>
            <a:r>
              <a:rPr lang="en-US" sz="2800" dirty="0" smtClean="0">
                <a:latin typeface="Monotype Corsiva" pitchFamily="66" charset="0"/>
              </a:rPr>
              <a:t> T. </a:t>
            </a:r>
            <a:r>
              <a:rPr lang="en-US" sz="2800" dirty="0" err="1" smtClean="0">
                <a:latin typeface="Monotype Corsiva" pitchFamily="66" charset="0"/>
              </a:rPr>
              <a:t>Awawadeh</a:t>
            </a:r>
            <a:endParaRPr lang="en-US" sz="2800" dirty="0" smtClean="0">
              <a:latin typeface="Monotype Corsiva" pitchFamily="66" charset="0"/>
            </a:endParaRPr>
          </a:p>
          <a:p>
            <a:pPr algn="ct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CA1C4-22D3-42E9-BB8A-A4A52FE47370}" type="slidenum">
              <a:rPr lang="en-US" smtClean="0"/>
              <a:pPr/>
              <a:t>1</a:t>
            </a:fld>
            <a:endParaRPr lang="en-US"/>
          </a:p>
        </p:txBody>
      </p:sp>
      <p:sp>
        <p:nvSpPr>
          <p:cNvPr id="5" name="Title 4"/>
          <p:cNvSpPr>
            <a:spLocks noGrp="1"/>
          </p:cNvSpPr>
          <p:nvPr>
            <p:ph type="title"/>
          </p:nvPr>
        </p:nvSpPr>
        <p:spPr/>
        <p:txBody>
          <a:bodyPr/>
          <a:lstStyle/>
          <a:p>
            <a:r>
              <a:rPr lang="en-US" dirty="0" smtClean="0">
                <a:latin typeface="Monotype Corsiva" pitchFamily="66" charset="0"/>
              </a:rPr>
              <a:t>Lecture three</a:t>
            </a:r>
            <a:endParaRPr lang="en-US" dirty="0">
              <a:latin typeface="Monotype Corsiva"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buNone/>
            </a:pPr>
            <a:r>
              <a:rPr lang="en-US" b="1" u="sng" dirty="0" smtClean="0"/>
              <a:t>Cholesterol: </a:t>
            </a:r>
          </a:p>
          <a:p>
            <a:pPr lvl="0"/>
            <a:r>
              <a:rPr lang="en-US" dirty="0" smtClean="0"/>
              <a:t>made in the liver from glucose and saturated fat, nonessential nutrient  </a:t>
            </a:r>
          </a:p>
          <a:p>
            <a:pPr lvl="0"/>
            <a:r>
              <a:rPr lang="en-US" dirty="0" smtClean="0"/>
              <a:t>made into bile salts and stored in the gallbladder:</a:t>
            </a:r>
          </a:p>
          <a:p>
            <a:pPr lvl="0"/>
            <a:r>
              <a:rPr lang="en-US" dirty="0" smtClean="0"/>
              <a:t>emulsifies fat during digestion</a:t>
            </a:r>
          </a:p>
          <a:p>
            <a:pPr lvl="0"/>
            <a:r>
              <a:rPr lang="en-US" dirty="0" smtClean="0"/>
              <a:t>transported to cells as lipoproteins via bloodstream </a:t>
            </a:r>
          </a:p>
          <a:p>
            <a:pPr lvl="0"/>
            <a:r>
              <a:rPr lang="en-US" dirty="0" smtClean="0"/>
              <a:t>made into compounds such as steroid hormones and vitamin D.</a:t>
            </a:r>
          </a:p>
          <a:p>
            <a:pPr lvl="0"/>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fats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Functions of fats in the body and foods:</a:t>
            </a:r>
          </a:p>
          <a:p>
            <a:pPr lvl="0">
              <a:buFont typeface="Wingdings" pitchFamily="2" charset="2"/>
              <a:buChar char="Ø"/>
            </a:pPr>
            <a:r>
              <a:rPr lang="en-US" dirty="0" smtClean="0"/>
              <a:t>major source of metabolic fuel in foods, containing 9 kilocalories/gram</a:t>
            </a:r>
          </a:p>
          <a:p>
            <a:pPr lvl="0">
              <a:buFont typeface="Wingdings" pitchFamily="2" charset="2"/>
              <a:buChar char="Ø"/>
            </a:pPr>
            <a:r>
              <a:rPr lang="en-US" dirty="0" smtClean="0"/>
              <a:t>chief form of stored energy in the body, where it is referred to as adipose tissue</a:t>
            </a:r>
          </a:p>
          <a:p>
            <a:pPr lvl="0">
              <a:buFont typeface="Wingdings" pitchFamily="2" charset="2"/>
              <a:buChar char="Ø"/>
            </a:pPr>
            <a:r>
              <a:rPr lang="en-US" dirty="0" smtClean="0"/>
              <a:t>provides insulation to help body maintain core temperature.</a:t>
            </a:r>
          </a:p>
          <a:p>
            <a:pPr lvl="0">
              <a:buFont typeface="Wingdings" pitchFamily="2" charset="2"/>
              <a:buChar char="Ø"/>
            </a:pPr>
            <a:r>
              <a:rPr lang="en-US" dirty="0" smtClean="0"/>
              <a:t>cushions and protects organs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Fatty acids</a:t>
            </a:r>
            <a:endParaRPr lang="en-US" dirty="0"/>
          </a:p>
        </p:txBody>
      </p:sp>
      <p:sp>
        <p:nvSpPr>
          <p:cNvPr id="3" name="Content Placeholder 2"/>
          <p:cNvSpPr>
            <a:spLocks noGrp="1"/>
          </p:cNvSpPr>
          <p:nvPr>
            <p:ph idx="1"/>
          </p:nvPr>
        </p:nvSpPr>
        <p:spPr/>
        <p:txBody>
          <a:bodyPr/>
          <a:lstStyle/>
          <a:p>
            <a:pPr lvl="0"/>
            <a:r>
              <a:rPr lang="en-US" dirty="0" smtClean="0"/>
              <a:t>Fatty acids are carbon chains with: </a:t>
            </a:r>
          </a:p>
          <a:p>
            <a:pPr lvl="0">
              <a:buFont typeface="Wingdings" pitchFamily="2" charset="2"/>
              <a:buChar char="Ø"/>
            </a:pPr>
            <a:r>
              <a:rPr lang="en-US" dirty="0" smtClean="0"/>
              <a:t>oxygen-containing carboxyl group at the glycerol end.</a:t>
            </a:r>
          </a:p>
          <a:p>
            <a:pPr lvl="0">
              <a:buFont typeface="Wingdings" pitchFamily="2" charset="2"/>
              <a:buChar char="Ø"/>
            </a:pPr>
            <a:r>
              <a:rPr lang="en-US" dirty="0" smtClean="0"/>
              <a:t>hydrogen-containing methyl group at the terminal end.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Categorized by chain length and saturation:</a:t>
            </a:r>
          </a:p>
          <a:p>
            <a:pPr lvl="0">
              <a:buFont typeface="Wingdings" pitchFamily="2" charset="2"/>
              <a:buChar char="Ø"/>
            </a:pPr>
            <a:r>
              <a:rPr lang="en-US" dirty="0" smtClean="0"/>
              <a:t>number of carbon atoms determines length of chain.</a:t>
            </a:r>
          </a:p>
          <a:p>
            <a:pPr lvl="0">
              <a:buFont typeface="Wingdings" pitchFamily="2" charset="2"/>
              <a:buChar char="Ø"/>
            </a:pPr>
            <a:r>
              <a:rPr lang="en-US" dirty="0" smtClean="0"/>
              <a:t>degree of saturation—number of double and single bonds between carbon molecules.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Types of fatty acids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dirty="0" smtClean="0">
                <a:latin typeface="Times New Roman" pitchFamily="18" charset="0"/>
                <a:cs typeface="Times New Roman" pitchFamily="18" charset="0"/>
              </a:rPr>
              <a:t>Fatty acids in nature divided to three categories:</a:t>
            </a:r>
          </a:p>
          <a:p>
            <a:pPr>
              <a:lnSpc>
                <a:spcPct val="150000"/>
              </a:lnSpc>
            </a:pPr>
            <a:r>
              <a:rPr lang="en-US" dirty="0" smtClean="0">
                <a:latin typeface="Times New Roman" pitchFamily="18" charset="0"/>
                <a:cs typeface="Times New Roman" pitchFamily="18" charset="0"/>
              </a:rPr>
              <a:t>1. saturated fatty acids .</a:t>
            </a:r>
          </a:p>
          <a:p>
            <a:pPr>
              <a:lnSpc>
                <a:spcPct val="150000"/>
              </a:lnSpc>
            </a:pPr>
            <a:r>
              <a:rPr lang="en-US" dirty="0" smtClean="0">
                <a:latin typeface="Times New Roman" pitchFamily="18" charset="0"/>
                <a:cs typeface="Times New Roman" pitchFamily="18" charset="0"/>
              </a:rPr>
              <a:t>2. monounsaturated fatty acids.</a:t>
            </a:r>
          </a:p>
          <a:p>
            <a:pPr>
              <a:lnSpc>
                <a:spcPct val="150000"/>
              </a:lnSpc>
            </a:pPr>
            <a:r>
              <a:rPr lang="en-US" dirty="0" smtClean="0">
                <a:latin typeface="Times New Roman" pitchFamily="18" charset="0"/>
                <a:cs typeface="Times New Roman" pitchFamily="18" charset="0"/>
              </a:rPr>
              <a:t>3. polyunsaturated fatty acids.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Fat and oils consist of combination of glycerol and fatty acids.</a:t>
            </a:r>
          </a:p>
          <a:p>
            <a:r>
              <a:rPr lang="en-US" dirty="0" smtClean="0"/>
              <a:t>Meat contain saturated fatty acids.</a:t>
            </a:r>
          </a:p>
          <a:p>
            <a:r>
              <a:rPr lang="en-US" dirty="0" smtClean="0"/>
              <a:t>Some plant seeds contain polyunsaturated fatty acids.</a:t>
            </a:r>
          </a:p>
          <a:p>
            <a:r>
              <a:rPr lang="en-US" dirty="0" smtClean="0"/>
              <a:t>Unsaturated fats can be beneficial to the heart, whereas </a:t>
            </a:r>
            <a:r>
              <a:rPr lang="en-US" dirty="0" smtClean="0">
                <a:hlinkClick r:id="rId2"/>
              </a:rPr>
              <a:t>saturated fats</a:t>
            </a:r>
            <a:r>
              <a:rPr lang="en-US" dirty="0" smtClean="0"/>
              <a:t> could be harmful to your cholesterol and your heart.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saturated fatty acids</a:t>
            </a:r>
            <a:endParaRPr lang="en-US" dirty="0"/>
          </a:p>
        </p:txBody>
      </p:sp>
      <p:sp>
        <p:nvSpPr>
          <p:cNvPr id="3" name="Content Placeholder 2"/>
          <p:cNvSpPr>
            <a:spLocks noGrp="1"/>
          </p:cNvSpPr>
          <p:nvPr>
            <p:ph idx="1"/>
          </p:nvPr>
        </p:nvSpPr>
        <p:spPr/>
        <p:txBody>
          <a:bodyPr>
            <a:normAutofit/>
          </a:bodyPr>
          <a:lstStyle/>
          <a:p>
            <a:pPr>
              <a:lnSpc>
                <a:spcPct val="160000"/>
              </a:lnSpc>
            </a:pPr>
            <a:r>
              <a:rPr lang="en-US" dirty="0" smtClean="0">
                <a:latin typeface="Times New Roman" pitchFamily="18" charset="0"/>
                <a:cs typeface="Times New Roman" pitchFamily="18" charset="0"/>
              </a:rPr>
              <a:t>The carbon atom holds hydrogen as chemically possible.</a:t>
            </a:r>
          </a:p>
          <a:p>
            <a:pPr>
              <a:lnSpc>
                <a:spcPct val="160000"/>
              </a:lnSpc>
            </a:pPr>
            <a:r>
              <a:rPr lang="en-US" dirty="0" smtClean="0">
                <a:latin typeface="Times New Roman" pitchFamily="18" charset="0"/>
                <a:cs typeface="Times New Roman" pitchFamily="18" charset="0"/>
              </a:rPr>
              <a:t>This fatty acids are more stable than the unsaturated.</a:t>
            </a:r>
          </a:p>
          <a:p>
            <a:pPr>
              <a:lnSpc>
                <a:spcPct val="160000"/>
              </a:lnSpc>
            </a:pP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palmitic</a:t>
            </a:r>
            <a:r>
              <a:rPr lang="en-US" dirty="0" smtClean="0">
                <a:latin typeface="Times New Roman" pitchFamily="18" charset="0"/>
                <a:cs typeface="Times New Roman" pitchFamily="18" charset="0"/>
              </a:rPr>
              <a:t> acids and </a:t>
            </a:r>
            <a:r>
              <a:rPr lang="en-US" dirty="0" err="1" smtClean="0">
                <a:latin typeface="Times New Roman" pitchFamily="18" charset="0"/>
                <a:cs typeface="Times New Roman" pitchFamily="18" charset="0"/>
              </a:rPr>
              <a:t>setraric</a:t>
            </a:r>
            <a:r>
              <a:rPr lang="en-US" dirty="0" smtClean="0">
                <a:latin typeface="Times New Roman" pitchFamily="18" charset="0"/>
                <a:cs typeface="Times New Roman" pitchFamily="18" charset="0"/>
              </a:rPr>
              <a:t> acids.</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smtClean="0">
                <a:hlinkClick r:id="rId2"/>
              </a:rPr>
              <a:t>Saturated fats</a:t>
            </a:r>
            <a:r>
              <a:rPr lang="en-US" dirty="0" smtClean="0"/>
              <a:t> are found in animal products and processed foods, such as meats, dairy products, chips, and pastries. The </a:t>
            </a:r>
            <a:r>
              <a:rPr lang="en-US" dirty="0" smtClean="0">
                <a:hlinkClick r:id="rId3"/>
              </a:rPr>
              <a:t>chemical structure of a saturated fat</a:t>
            </a:r>
            <a:r>
              <a:rPr lang="en-US" dirty="0" smtClean="0"/>
              <a:t> is fully saturated with hydrogen atoms, and does not contain double bonds between carbon atoms. Saturated fats are not heart healthy, since they are most known for raising your </a:t>
            </a:r>
            <a:r>
              <a:rPr lang="en-US" dirty="0" smtClean="0">
                <a:hlinkClick r:id="rId4"/>
              </a:rPr>
              <a:t>LDL</a:t>
            </a:r>
            <a:r>
              <a:rPr lang="en-US" dirty="0" smtClean="0"/>
              <a:t> cholesterol (“bad” cholesterol).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Monounsaturated fatty acids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contain one double bond .</a:t>
            </a:r>
          </a:p>
          <a:p>
            <a:r>
              <a:rPr lang="en-US" dirty="0" err="1" smtClean="0"/>
              <a:t>E.g.oleic</a:t>
            </a:r>
            <a:r>
              <a:rPr lang="en-US" dirty="0" smtClean="0"/>
              <a:t> acids which found in olive oil.</a:t>
            </a:r>
          </a:p>
          <a:p>
            <a:r>
              <a:rPr lang="en-US" dirty="0" smtClean="0"/>
              <a:t>pair of hydrogen atoms in the middle of a chain is missing, creating a gap that leaves two carbon atoms connected by a double bond rather than a single bond. Because the chain has fewer hydrogen atoms, it is said to be "unsaturated." A fatty acid with one double bond is called "</a:t>
            </a:r>
            <a:r>
              <a:rPr lang="en-US" u="sng" dirty="0" smtClean="0"/>
              <a:t>monounsaturated</a:t>
            </a:r>
            <a:r>
              <a:rPr lang="en-US" dirty="0" smtClean="0"/>
              <a:t>" because it has one gap</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polyunsaturated fatty acids.</a:t>
            </a:r>
            <a:endParaRPr lang="en-US" dirty="0"/>
          </a:p>
        </p:txBody>
      </p:sp>
      <p:sp>
        <p:nvSpPr>
          <p:cNvPr id="3" name="Content Placeholder 2"/>
          <p:cNvSpPr>
            <a:spLocks noGrp="1"/>
          </p:cNvSpPr>
          <p:nvPr>
            <p:ph idx="1"/>
          </p:nvPr>
        </p:nvSpPr>
        <p:spPr/>
        <p:txBody>
          <a:bodyPr/>
          <a:lstStyle/>
          <a:p>
            <a:pPr>
              <a:buNone/>
            </a:pPr>
            <a:r>
              <a:rPr lang="en-US" dirty="0" smtClean="0"/>
              <a:t>These contain more than one double bond .</a:t>
            </a:r>
          </a:p>
          <a:p>
            <a:pPr>
              <a:buNone/>
            </a:pPr>
            <a:r>
              <a:rPr lang="en-US" dirty="0" smtClean="0"/>
              <a:t>e.g..</a:t>
            </a:r>
            <a:r>
              <a:rPr lang="en-US" dirty="0" err="1" smtClean="0"/>
              <a:t>linoleic</a:t>
            </a:r>
            <a:r>
              <a:rPr lang="en-US" dirty="0" smtClean="0"/>
              <a:t> acid which found in vegetable seed oils such as soya and corn oils.</a:t>
            </a:r>
          </a:p>
          <a:p>
            <a:pPr>
              <a:buNone/>
            </a:pPr>
            <a:r>
              <a:rPr lang="en-US" dirty="0" smtClean="0"/>
              <a:t>Fatty acids having more than one gap.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lvl="0"/>
            <a:r>
              <a:rPr lang="en-US" dirty="0" smtClean="0"/>
              <a:t>Types of lipids in the body and their functions.</a:t>
            </a:r>
          </a:p>
          <a:p>
            <a:pPr lvl="0"/>
            <a:r>
              <a:rPr lang="en-US" dirty="0" smtClean="0"/>
              <a:t>Classification of fatty acids.</a:t>
            </a:r>
          </a:p>
          <a:p>
            <a:pPr lvl="0"/>
            <a:r>
              <a:rPr lang="en-US" dirty="0" smtClean="0"/>
              <a:t>Dietary sources of fat.</a:t>
            </a:r>
          </a:p>
          <a:p>
            <a:pPr lvl="0"/>
            <a:r>
              <a:rPr lang="en-US" dirty="0" smtClean="0"/>
              <a:t>Recommendations for dietary fat and health.</a:t>
            </a:r>
          </a:p>
          <a:p>
            <a:pPr lvl="0"/>
            <a:r>
              <a:rPr lang="en-US" dirty="0" smtClean="0"/>
              <a:t>Lifespan specific recommendations for dietary fat intake.</a:t>
            </a:r>
          </a:p>
          <a:p>
            <a:endParaRPr lang="en-US" dirty="0" smtClean="0"/>
          </a:p>
          <a:p>
            <a:endParaRPr lang="en-US" sz="1600" dirty="0" smtClean="0"/>
          </a:p>
          <a:p>
            <a:endParaRPr lang="en-US" sz="1600" dirty="0" smtClean="0"/>
          </a:p>
          <a:p>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Monounsaturated fats:</a:t>
            </a:r>
          </a:p>
          <a:p>
            <a:pPr lvl="0">
              <a:buNone/>
            </a:pPr>
            <a:r>
              <a:rPr lang="en-US" dirty="0" smtClean="0"/>
              <a:t>one double bond on the carbon chain</a:t>
            </a:r>
          </a:p>
          <a:p>
            <a:pPr>
              <a:buNone/>
            </a:pPr>
            <a:r>
              <a:rPr lang="en-US" dirty="0" smtClean="0"/>
              <a:t> </a:t>
            </a:r>
          </a:p>
          <a:p>
            <a:r>
              <a:rPr lang="en-US" dirty="0" smtClean="0"/>
              <a:t>Polyunsaturated fats:</a:t>
            </a:r>
          </a:p>
          <a:p>
            <a:pPr lvl="0">
              <a:buNone/>
            </a:pPr>
            <a:r>
              <a:rPr lang="en-US" dirty="0" smtClean="0"/>
              <a:t>more than one double bond on the carbon chain</a:t>
            </a:r>
          </a:p>
          <a:p>
            <a:pPr lvl="0">
              <a:buFont typeface="Wingdings" pitchFamily="2" charset="2"/>
              <a:buChar char="q"/>
            </a:pPr>
            <a:r>
              <a:rPr lang="en-US" dirty="0" smtClean="0"/>
              <a:t>omega-3 fatty acids:</a:t>
            </a:r>
          </a:p>
          <a:p>
            <a:pPr lvl="0">
              <a:buFont typeface="Wingdings" pitchFamily="2" charset="2"/>
              <a:buChar char="q"/>
            </a:pPr>
            <a:r>
              <a:rPr lang="en-US" dirty="0" smtClean="0"/>
              <a:t>omega-6 fatty acids: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 fats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Trans fats are a type of fatty acid that behave like saturated fats in the body, although they are not fully saturated.</a:t>
            </a:r>
          </a:p>
          <a:p>
            <a:pPr lvl="0"/>
            <a:r>
              <a:rPr lang="en-US" dirty="0" smtClean="0"/>
              <a:t>Hydrogenation is the process through which trans fats are created; hydrogen atoms are added to an unsaturated fat, making it more saturated. </a:t>
            </a:r>
          </a:p>
          <a:p>
            <a:pPr lvl="0"/>
            <a:r>
              <a:rPr lang="en-US" dirty="0" smtClean="0"/>
              <a:t>Trans means the hydrogen atoms are across the carbon chain from one another.</a:t>
            </a:r>
          </a:p>
          <a:p>
            <a:r>
              <a:rPr lang="en-US" dirty="0" smtClean="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u="sng" dirty="0" smtClean="0"/>
              <a:t>Essential fatty acids</a:t>
            </a:r>
            <a:r>
              <a:rPr lang="en-US" dirty="0" smtClean="0"/>
              <a:t>:</a:t>
            </a:r>
          </a:p>
          <a:p>
            <a:pPr lvl="0"/>
            <a:r>
              <a:rPr lang="en-US" dirty="0" smtClean="0"/>
              <a:t>cannot be synthesized by body. </a:t>
            </a:r>
          </a:p>
          <a:p>
            <a:pPr lvl="0"/>
            <a:r>
              <a:rPr lang="en-US" dirty="0" smtClean="0"/>
              <a:t>must be obtained through diet.</a:t>
            </a:r>
          </a:p>
          <a:p>
            <a:endParaRPr lang="en-US" dirty="0" smtClean="0"/>
          </a:p>
          <a:p>
            <a:r>
              <a:rPr lang="en-US" dirty="0" smtClean="0"/>
              <a:t>Two polyunsaturated fats are considered essential fatty acids:</a:t>
            </a:r>
          </a:p>
          <a:p>
            <a:r>
              <a:rPr lang="en-US" dirty="0" err="1" smtClean="0"/>
              <a:t>linoleic</a:t>
            </a:r>
            <a:r>
              <a:rPr lang="en-US" dirty="0" smtClean="0"/>
              <a:t> acid.</a:t>
            </a:r>
          </a:p>
          <a:p>
            <a:pPr lvl="0"/>
            <a:r>
              <a:rPr lang="en-US" dirty="0" err="1" smtClean="0"/>
              <a:t>linolenic</a:t>
            </a:r>
            <a:r>
              <a:rPr lang="en-US" dirty="0" smtClean="0"/>
              <a:t> acid: </a:t>
            </a:r>
          </a:p>
          <a:p>
            <a:endParaRPr lang="en-US" dirty="0" smtClean="0"/>
          </a:p>
          <a:p>
            <a:endParaRPr lang="en-US" dirty="0" smtClean="0"/>
          </a:p>
          <a:p>
            <a:pPr lvl="0"/>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u="sng" dirty="0" smtClean="0"/>
              <a:t>Essential fatty acids are important for:</a:t>
            </a:r>
          </a:p>
          <a:p>
            <a:pPr lvl="0"/>
            <a:r>
              <a:rPr lang="en-US" dirty="0" smtClean="0"/>
              <a:t>maintenance of healthy skin</a:t>
            </a:r>
          </a:p>
          <a:p>
            <a:pPr lvl="0"/>
            <a:r>
              <a:rPr lang="en-US" dirty="0" smtClean="0"/>
              <a:t>promotion of normal growth in children</a:t>
            </a:r>
          </a:p>
          <a:p>
            <a:pPr lvl="0"/>
            <a:r>
              <a:rPr lang="en-US" dirty="0" smtClean="0"/>
              <a:t>blood clotting</a:t>
            </a:r>
          </a:p>
          <a:p>
            <a:pPr lvl="0"/>
            <a:r>
              <a:rPr lang="en-US" dirty="0" smtClean="0"/>
              <a:t>inflammation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Fatty Acids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essential fatty acids, </a:t>
            </a:r>
            <a:r>
              <a:rPr lang="en-US" dirty="0" err="1" smtClean="0"/>
              <a:t>linolenic</a:t>
            </a:r>
            <a:r>
              <a:rPr lang="en-US" dirty="0" smtClean="0"/>
              <a:t> and </a:t>
            </a:r>
            <a:r>
              <a:rPr lang="en-US" dirty="0" err="1" smtClean="0"/>
              <a:t>linoleic</a:t>
            </a:r>
            <a:r>
              <a:rPr lang="en-US" dirty="0" smtClean="0"/>
              <a:t> acid, cannot be synthesized in the body and must be obtained from food.</a:t>
            </a:r>
          </a:p>
          <a:p>
            <a:r>
              <a:rPr lang="en-US" dirty="0" smtClean="0"/>
              <a:t> These fats, found in plant foods.</a:t>
            </a:r>
          </a:p>
          <a:p>
            <a:r>
              <a:rPr lang="en-US" dirty="0" smtClean="0"/>
              <a:t>they are used to build specialized fats called omega-3 and omega-6 fatty acids.</a:t>
            </a:r>
          </a:p>
          <a:p>
            <a:r>
              <a:rPr lang="en-US" dirty="0" smtClean="0"/>
              <a:t> Omega-3 and omega-6 fatty acids are important in the normal functioning of all tissues of the body.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Deficiencies of essential fatty acids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Deficiencies in these fatty acids lead to a plenty of symptoms and disorders including:</a:t>
            </a:r>
          </a:p>
          <a:p>
            <a:pPr>
              <a:buFont typeface="Wingdings" pitchFamily="2" charset="2"/>
              <a:buChar char="q"/>
            </a:pPr>
            <a:r>
              <a:rPr lang="en-US" dirty="0" smtClean="0"/>
              <a:t> abnormalities in the liver and the kidneys.</a:t>
            </a:r>
          </a:p>
          <a:p>
            <a:pPr>
              <a:buFont typeface="Wingdings" pitchFamily="2" charset="2"/>
              <a:buChar char="q"/>
            </a:pPr>
            <a:r>
              <a:rPr lang="en-US" dirty="0" smtClean="0"/>
              <a:t> reduced growth rates.</a:t>
            </a:r>
          </a:p>
          <a:p>
            <a:pPr>
              <a:buFont typeface="Wingdings" pitchFamily="2" charset="2"/>
              <a:buChar char="q"/>
            </a:pPr>
            <a:r>
              <a:rPr lang="en-US" dirty="0" smtClean="0"/>
              <a:t> decreased immune function.</a:t>
            </a:r>
          </a:p>
          <a:p>
            <a:pPr>
              <a:buFont typeface="Wingdings" pitchFamily="2" charset="2"/>
              <a:buChar char="q"/>
            </a:pPr>
            <a:r>
              <a:rPr lang="en-US" dirty="0" smtClean="0"/>
              <a:t> depression.</a:t>
            </a:r>
          </a:p>
          <a:p>
            <a:pPr>
              <a:buFont typeface="Wingdings" pitchFamily="2" charset="2"/>
              <a:buChar char="q"/>
            </a:pPr>
            <a:r>
              <a:rPr lang="en-US" dirty="0" smtClean="0"/>
              <a:t> and dryness of the skin.</a:t>
            </a:r>
          </a:p>
          <a:p>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Adequate intake of the essential fatty acids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Adequate intake of the essential fatty acids results in numerous health benefits include:</a:t>
            </a:r>
          </a:p>
          <a:p>
            <a:pPr>
              <a:buFont typeface="Wingdings" pitchFamily="2" charset="2"/>
              <a:buChar char="q"/>
            </a:pPr>
            <a:r>
              <a:rPr lang="en-US" dirty="0" smtClean="0"/>
              <a:t> prevention of atherosclerosis.</a:t>
            </a:r>
          </a:p>
          <a:p>
            <a:pPr>
              <a:buFont typeface="Wingdings" pitchFamily="2" charset="2"/>
              <a:buChar char="q"/>
            </a:pPr>
            <a:r>
              <a:rPr lang="en-US" dirty="0" smtClean="0"/>
              <a:t> reduced incidence of heart disease and stroke.</a:t>
            </a:r>
          </a:p>
          <a:p>
            <a:pPr>
              <a:buFont typeface="Wingdings" pitchFamily="2" charset="2"/>
              <a:buChar char="q"/>
            </a:pPr>
            <a:r>
              <a:rPr lang="en-US" dirty="0" smtClean="0"/>
              <a:t>relief from the symptoms associated with ulcerative colitis.</a:t>
            </a:r>
          </a:p>
          <a:p>
            <a:pPr>
              <a:buFont typeface="Wingdings" pitchFamily="2" charset="2"/>
              <a:buChar char="q"/>
            </a:pPr>
            <a:r>
              <a:rPr lang="en-US" dirty="0" smtClean="0"/>
              <a:t> menstrual pain.</a:t>
            </a:r>
          </a:p>
          <a:p>
            <a:pPr>
              <a:buFont typeface="Wingdings" pitchFamily="2" charset="2"/>
              <a:buChar char="q"/>
            </a:pPr>
            <a:r>
              <a:rPr lang="en-US" dirty="0" smtClean="0"/>
              <a:t> and joint pain.</a:t>
            </a:r>
          </a:p>
          <a:p>
            <a:pPr>
              <a:buFont typeface="Wingdings" pitchFamily="2" charset="2"/>
              <a:buChar char="q"/>
            </a:pPr>
            <a:r>
              <a:rPr lang="en-US" dirty="0" smtClean="0"/>
              <a:t> Omega-3 fatty acid levels have also been associated with decreased breast cancer risk.</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Pregnancy and Lactation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important to obtain adequate essential fatty acids from the diet during pregnancy and lactation.</a:t>
            </a:r>
          </a:p>
          <a:p>
            <a:r>
              <a:rPr lang="en-US" dirty="0" smtClean="0"/>
              <a:t>these fatty acids are needed for fetal growth and fetal brain development. </a:t>
            </a:r>
          </a:p>
          <a:p>
            <a:r>
              <a:rPr lang="en-US" dirty="0" smtClean="0"/>
              <a:t>Essential fatty acids are also important for infants in order to ensure proper growth and development, and normal functioning of all tissues of the body. </a:t>
            </a:r>
          </a:p>
          <a:p>
            <a:r>
              <a:rPr lang="en-US" dirty="0" smtClean="0"/>
              <a:t>mother's diet must contain a good supply of omega-3s because infants receive essential fatty acids through breast milk.</a:t>
            </a:r>
          </a:p>
          <a:p>
            <a:r>
              <a:rPr lang="en-US" baseline="30000"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Foods rich with essential fatty acids </a:t>
            </a:r>
            <a:endParaRPr lang="en-US" sz="3600" dirty="0"/>
          </a:p>
        </p:txBody>
      </p:sp>
      <p:sp>
        <p:nvSpPr>
          <p:cNvPr id="3" name="Content Placeholder 2"/>
          <p:cNvSpPr>
            <a:spLocks noGrp="1"/>
          </p:cNvSpPr>
          <p:nvPr>
            <p:ph idx="1"/>
          </p:nvPr>
        </p:nvSpPr>
        <p:spPr/>
        <p:txBody>
          <a:bodyPr>
            <a:normAutofit fontScale="70000" lnSpcReduction="20000"/>
          </a:bodyPr>
          <a:lstStyle/>
          <a:p>
            <a:pPr>
              <a:buNone/>
            </a:pPr>
            <a:r>
              <a:rPr lang="en-US" sz="3400" b="1" dirty="0" smtClean="0">
                <a:solidFill>
                  <a:srgbClr val="002060"/>
                </a:solidFill>
                <a:latin typeface="Times New Roman" pitchFamily="18" charset="0"/>
                <a:cs typeface="Times New Roman" pitchFamily="18" charset="0"/>
              </a:rPr>
              <a:t>most fish are excellent sources of essential fatty acids. In particular, cold-water fish .</a:t>
            </a:r>
          </a:p>
          <a:p>
            <a:pPr>
              <a:buNone/>
            </a:pPr>
            <a:r>
              <a:rPr lang="en-US" sz="3400" b="1" dirty="0" smtClean="0">
                <a:solidFill>
                  <a:srgbClr val="002060"/>
                </a:solidFill>
                <a:latin typeface="Times New Roman" pitchFamily="18" charset="0"/>
                <a:cs typeface="Times New Roman" pitchFamily="18" charset="0"/>
              </a:rPr>
              <a:t>Salmon</a:t>
            </a:r>
          </a:p>
          <a:p>
            <a:pPr>
              <a:buNone/>
            </a:pPr>
            <a:r>
              <a:rPr lang="en-US" sz="3400" b="1" dirty="0" smtClean="0">
                <a:solidFill>
                  <a:srgbClr val="002060"/>
                </a:solidFill>
                <a:latin typeface="Times New Roman" pitchFamily="18" charset="0"/>
                <a:cs typeface="Times New Roman" pitchFamily="18" charset="0"/>
              </a:rPr>
              <a:t>Herring</a:t>
            </a:r>
          </a:p>
          <a:p>
            <a:pPr>
              <a:buNone/>
            </a:pPr>
            <a:r>
              <a:rPr lang="en-US" sz="3400" b="1" dirty="0" smtClean="0">
                <a:solidFill>
                  <a:srgbClr val="002060"/>
                </a:solidFill>
                <a:latin typeface="Times New Roman" pitchFamily="18" charset="0"/>
                <a:cs typeface="Times New Roman" pitchFamily="18" charset="0"/>
              </a:rPr>
              <a:t>Mackerel</a:t>
            </a:r>
            <a:br>
              <a:rPr lang="en-US" sz="3400" b="1" dirty="0" smtClean="0">
                <a:solidFill>
                  <a:srgbClr val="002060"/>
                </a:solidFill>
                <a:latin typeface="Times New Roman" pitchFamily="18" charset="0"/>
                <a:cs typeface="Times New Roman" pitchFamily="18" charset="0"/>
              </a:rPr>
            </a:br>
            <a:r>
              <a:rPr lang="en-US" sz="3400" b="1" dirty="0" smtClean="0">
                <a:solidFill>
                  <a:srgbClr val="002060"/>
                </a:solidFill>
                <a:latin typeface="Times New Roman" pitchFamily="18" charset="0"/>
                <a:cs typeface="Times New Roman" pitchFamily="18" charset="0"/>
              </a:rPr>
              <a:t>Other vegetarian sources of essential fatty acids benefits are:</a:t>
            </a:r>
          </a:p>
          <a:p>
            <a:pPr>
              <a:buNone/>
            </a:pPr>
            <a:r>
              <a:rPr lang="en-US" sz="3400" b="1" dirty="0" smtClean="0">
                <a:solidFill>
                  <a:srgbClr val="002060"/>
                </a:solidFill>
                <a:latin typeface="Times New Roman" pitchFamily="18" charset="0"/>
                <a:cs typeface="Times New Roman" pitchFamily="18" charset="0"/>
                <a:hlinkClick r:id="rId2"/>
              </a:rPr>
              <a:t>Almonds</a:t>
            </a:r>
            <a:endParaRPr lang="en-US" sz="3400" b="1" dirty="0" smtClean="0">
              <a:solidFill>
                <a:srgbClr val="002060"/>
              </a:solidFill>
              <a:latin typeface="Times New Roman" pitchFamily="18" charset="0"/>
              <a:cs typeface="Times New Roman" pitchFamily="18" charset="0"/>
            </a:endParaRPr>
          </a:p>
          <a:p>
            <a:pPr>
              <a:buNone/>
            </a:pPr>
            <a:r>
              <a:rPr lang="en-US" sz="3400" b="1" dirty="0" smtClean="0">
                <a:solidFill>
                  <a:srgbClr val="002060"/>
                </a:solidFill>
                <a:latin typeface="Times New Roman" pitchFamily="18" charset="0"/>
                <a:cs typeface="Times New Roman" pitchFamily="18" charset="0"/>
              </a:rPr>
              <a:t>Dark green leafy vegetables such as broccoli and spinach</a:t>
            </a:r>
          </a:p>
          <a:p>
            <a:pPr>
              <a:buNone/>
            </a:pPr>
            <a:r>
              <a:rPr lang="en-US" sz="3400" b="1" dirty="0" smtClean="0">
                <a:solidFill>
                  <a:srgbClr val="002060"/>
                </a:solidFill>
                <a:latin typeface="Times New Roman" pitchFamily="18" charset="0"/>
                <a:cs typeface="Times New Roman" pitchFamily="18" charset="0"/>
                <a:hlinkClick r:id="rId3" tooltip="Organic Olive Oils"/>
              </a:rPr>
              <a:t>Olive oil</a:t>
            </a:r>
            <a:endParaRPr lang="en-US" sz="3400" b="1" dirty="0" smtClean="0">
              <a:solidFill>
                <a:srgbClr val="002060"/>
              </a:solidFill>
              <a:latin typeface="Times New Roman" pitchFamily="18" charset="0"/>
              <a:cs typeface="Times New Roman" pitchFamily="18" charset="0"/>
            </a:endParaRPr>
          </a:p>
          <a:p>
            <a:pPr>
              <a:buNone/>
            </a:pPr>
            <a:r>
              <a:rPr lang="en-US" sz="3400" b="1" dirty="0" smtClean="0">
                <a:solidFill>
                  <a:srgbClr val="002060"/>
                </a:solidFill>
                <a:latin typeface="Times New Roman" pitchFamily="18" charset="0"/>
                <a:cs typeface="Times New Roman" pitchFamily="18" charset="0"/>
              </a:rPr>
              <a:t>Whole grain foods </a:t>
            </a:r>
          </a:p>
          <a:p>
            <a:pPr>
              <a:buNone/>
            </a:pPr>
            <a:r>
              <a:rPr lang="en-US" sz="3400" b="1" dirty="0" smtClean="0">
                <a:solidFill>
                  <a:srgbClr val="002060"/>
                </a:solidFill>
                <a:latin typeface="Times New Roman" pitchFamily="18" charset="0"/>
                <a:cs typeface="Times New Roman" pitchFamily="18" charset="0"/>
              </a:rPr>
              <a:t>Eggs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for dietary fat and health.</a:t>
            </a:r>
            <a:endParaRPr lang="en-US" dirty="0"/>
          </a:p>
        </p:txBody>
      </p:sp>
      <p:sp>
        <p:nvSpPr>
          <p:cNvPr id="3" name="Content Placeholder 2"/>
          <p:cNvSpPr>
            <a:spLocks noGrp="1"/>
          </p:cNvSpPr>
          <p:nvPr>
            <p:ph idx="1"/>
          </p:nvPr>
        </p:nvSpPr>
        <p:spPr/>
        <p:txBody>
          <a:bodyPr>
            <a:normAutofit/>
          </a:bodyPr>
          <a:lstStyle/>
          <a:p>
            <a:pPr lvl="0"/>
            <a:r>
              <a:rPr lang="en-US" dirty="0" smtClean="0"/>
              <a:t>The American Heart Association (AHA) has made recommendations for omega-3 fatty acids intake because of the benefit to cardiac health. Specific recommendations include:</a:t>
            </a:r>
          </a:p>
          <a:p>
            <a:pPr lvl="0"/>
            <a:r>
              <a:rPr lang="en-US" dirty="0" smtClean="0"/>
              <a:t>consume two fish meals per week.</a:t>
            </a:r>
          </a:p>
          <a:p>
            <a:pPr lvl="0">
              <a:buNone/>
            </a:pPr>
            <a:r>
              <a:rPr lang="en-US" dirty="0" smtClean="0"/>
              <a:t>decreased heart attack and risk of sudden cardiac death</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fats?</a:t>
            </a:r>
            <a:endParaRPr lang="en-US" dirty="0"/>
          </a:p>
        </p:txBody>
      </p:sp>
      <p:sp>
        <p:nvSpPr>
          <p:cNvPr id="3" name="Content Placeholder 2"/>
          <p:cNvSpPr>
            <a:spLocks noGrp="1"/>
          </p:cNvSpPr>
          <p:nvPr>
            <p:ph idx="1"/>
          </p:nvPr>
        </p:nvSpPr>
        <p:spPr/>
        <p:txBody>
          <a:bodyPr/>
          <a:lstStyle/>
          <a:p>
            <a:r>
              <a:rPr lang="en-US" sz="2400" b="1" dirty="0" smtClean="0"/>
              <a:t>Fat is one of the three main macronutrients.</a:t>
            </a:r>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Fats are substances that are insoluble in water but soluble in organic solvent like acetone.</a:t>
            </a:r>
          </a:p>
          <a:p>
            <a:r>
              <a:rPr lang="en-US" sz="2400" b="1" dirty="0" smtClean="0">
                <a:latin typeface="Times New Roman" pitchFamily="18" charset="0"/>
                <a:cs typeface="Times New Roman" pitchFamily="18" charset="0"/>
              </a:rPr>
              <a:t>The solid fat and the liquid oils are similar and called lipids.</a:t>
            </a:r>
          </a:p>
          <a:p>
            <a:r>
              <a:rPr lang="en-US" sz="2400" b="1" dirty="0" smtClean="0">
                <a:latin typeface="Times New Roman" pitchFamily="18" charset="0"/>
                <a:cs typeface="Times New Roman" pitchFamily="18" charset="0"/>
              </a:rPr>
              <a:t>The important lipid called triglycerides.</a:t>
            </a:r>
          </a:p>
          <a:p>
            <a:r>
              <a:rPr lang="en-US" sz="2400" b="1" dirty="0" smtClean="0">
                <a:latin typeface="Times New Roman" pitchFamily="18" charset="0"/>
                <a:cs typeface="Times New Roman" pitchFamily="18" charset="0"/>
              </a:rPr>
              <a:t>If you take 100g fat daily it well be:</a:t>
            </a:r>
          </a:p>
          <a:p>
            <a:pPr>
              <a:buNone/>
            </a:pP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90-95 g</a:t>
            </a:r>
            <a:r>
              <a:rPr lang="en-US" sz="2400" b="1" dirty="0" smtClean="0">
                <a:latin typeface="Times New Roman" pitchFamily="18" charset="0"/>
                <a:cs typeface="Times New Roman" pitchFamily="18" charset="0"/>
              </a:rPr>
              <a:t> triglycerides.</a:t>
            </a:r>
          </a:p>
          <a:p>
            <a:pPr>
              <a:buNone/>
            </a:pP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4-8 g</a:t>
            </a:r>
            <a:r>
              <a:rPr lang="en-US" sz="2400" b="1" dirty="0" smtClean="0">
                <a:latin typeface="Times New Roman" pitchFamily="18" charset="0"/>
                <a:cs typeface="Times New Roman" pitchFamily="18" charset="0"/>
              </a:rPr>
              <a:t> phospholipids.</a:t>
            </a:r>
          </a:p>
          <a:p>
            <a:pPr>
              <a:buNone/>
            </a:pP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1 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glycolipids</a:t>
            </a: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350-450 mg </a:t>
            </a:r>
            <a:r>
              <a:rPr lang="en-US" sz="2400" b="1" dirty="0" smtClean="0">
                <a:latin typeface="Times New Roman" pitchFamily="18" charset="0"/>
                <a:cs typeface="Times New Roman" pitchFamily="18" charset="0"/>
              </a:rPr>
              <a:t>cholesterol</a:t>
            </a:r>
            <a:r>
              <a:rPr lang="en-US" sz="2400" dirty="0" smtClean="0"/>
              <a:t>.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u="sng" dirty="0" smtClean="0"/>
              <a:t>Recommendations to avoid essential fat deficiency</a:t>
            </a:r>
            <a:r>
              <a:rPr lang="en-US" dirty="0" smtClean="0"/>
              <a:t>: </a:t>
            </a:r>
          </a:p>
          <a:p>
            <a:pPr lvl="0"/>
            <a:r>
              <a:rPr lang="en-US" dirty="0" smtClean="0"/>
              <a:t>Adult males: 17 gm </a:t>
            </a:r>
            <a:r>
              <a:rPr lang="en-US" dirty="0" err="1" smtClean="0"/>
              <a:t>linoleic</a:t>
            </a:r>
            <a:r>
              <a:rPr lang="en-US" dirty="0" smtClean="0"/>
              <a:t> acid and 1.6 gm </a:t>
            </a:r>
            <a:r>
              <a:rPr lang="en-US" dirty="0" err="1" smtClean="0"/>
              <a:t>linolenic</a:t>
            </a:r>
            <a:r>
              <a:rPr lang="en-US" dirty="0" smtClean="0"/>
              <a:t> acid daily</a:t>
            </a:r>
          </a:p>
          <a:p>
            <a:pPr lvl="0"/>
            <a:r>
              <a:rPr lang="en-US" dirty="0" smtClean="0"/>
              <a:t>Adult females: 12 gm </a:t>
            </a:r>
            <a:r>
              <a:rPr lang="en-US" dirty="0" err="1" smtClean="0"/>
              <a:t>linoleic</a:t>
            </a:r>
            <a:r>
              <a:rPr lang="en-US" dirty="0" smtClean="0"/>
              <a:t> acid and 1.1 gm of </a:t>
            </a:r>
            <a:r>
              <a:rPr lang="en-US" dirty="0" err="1" smtClean="0"/>
              <a:t>linolenic</a:t>
            </a:r>
            <a:r>
              <a:rPr lang="en-US" dirty="0" smtClean="0"/>
              <a:t> acid daily</a:t>
            </a:r>
          </a:p>
          <a:p>
            <a:pPr lvl="0"/>
            <a:r>
              <a:rPr lang="en-US" dirty="0" smtClean="0"/>
              <a:t>combination of these fats = 10% of daily energy intake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t>Suggestions for unsaturated fats that provide essential fats and energy:</a:t>
            </a:r>
          </a:p>
          <a:p>
            <a:pPr lvl="0"/>
            <a:r>
              <a:rPr lang="en-US" dirty="0" smtClean="0"/>
              <a:t>nuts, nut butters, seeds, olives, or avocados </a:t>
            </a:r>
          </a:p>
          <a:p>
            <a:pPr lvl="0"/>
            <a:r>
              <a:rPr lang="en-US" dirty="0" smtClean="0"/>
              <a:t>added oils in cooking</a:t>
            </a:r>
          </a:p>
          <a:p>
            <a:pPr lvl="0"/>
            <a:r>
              <a:rPr lang="en-US" dirty="0" smtClean="0"/>
              <a:t>soft margarine or olive oil on bread</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u="sng" dirty="0" smtClean="0"/>
              <a:t>Blood cholesterol levels:</a:t>
            </a:r>
          </a:p>
          <a:p>
            <a:pPr lvl="0"/>
            <a:r>
              <a:rPr lang="en-US" dirty="0" smtClean="0"/>
              <a:t>influenced by diet</a:t>
            </a:r>
          </a:p>
          <a:p>
            <a:pPr lvl="0"/>
            <a:r>
              <a:rPr lang="en-US" dirty="0" smtClean="0"/>
              <a:t>lead to or prevent cardiovascular disease</a:t>
            </a:r>
          </a:p>
          <a:p>
            <a:endParaRPr lang="en-US" dirty="0" smtClean="0"/>
          </a:p>
          <a:p>
            <a:r>
              <a:rPr lang="en-US" b="1" u="sng" dirty="0" smtClean="0"/>
              <a:t>Blood cholesterol components: </a:t>
            </a:r>
          </a:p>
          <a:p>
            <a:pPr lvl="0"/>
            <a:r>
              <a:rPr lang="en-US" dirty="0" smtClean="0"/>
              <a:t>LDL—“bad” cholesterol </a:t>
            </a:r>
          </a:p>
          <a:p>
            <a:pPr lvl="0"/>
            <a:r>
              <a:rPr lang="en-US" dirty="0" smtClean="0"/>
              <a:t>HDL—“good” cholesterol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 of fats</a:t>
            </a:r>
            <a:endParaRPr lang="en-US" dirty="0"/>
          </a:p>
        </p:txBody>
      </p:sp>
      <p:sp>
        <p:nvSpPr>
          <p:cNvPr id="3" name="Content Placeholder 2"/>
          <p:cNvSpPr>
            <a:spLocks noGrp="1"/>
          </p:cNvSpPr>
          <p:nvPr>
            <p:ph idx="1"/>
          </p:nvPr>
        </p:nvSpPr>
        <p:spPr>
          <a:xfrm>
            <a:off x="1447800" y="1371600"/>
            <a:ext cx="7498080" cy="4800600"/>
          </a:xfrm>
        </p:spPr>
        <p:txBody>
          <a:bodyPr/>
          <a:lstStyle/>
          <a:p>
            <a:r>
              <a:rPr lang="en-US" dirty="0" smtClean="0">
                <a:latin typeface="Times New Roman" pitchFamily="18" charset="0"/>
                <a:cs typeface="Times New Roman" pitchFamily="18" charset="0"/>
              </a:rPr>
              <a:t>oxygen combines with the fats to make carbon dioxide and water and release the energy that is needed by our bodies or any living thing to do the things that it needs to do. </a:t>
            </a:r>
          </a:p>
          <a:p>
            <a:endParaRPr lang="pt-BR" dirty="0" smtClean="0">
              <a:latin typeface="Times New Roman" pitchFamily="18" charset="0"/>
              <a:cs typeface="Times New Roman" pitchFamily="18" charset="0"/>
            </a:endParaRPr>
          </a:p>
          <a:p>
            <a:r>
              <a:rPr lang="pt-BR" dirty="0" smtClean="0">
                <a:latin typeface="Times New Roman" pitchFamily="18" charset="0"/>
                <a:cs typeface="Times New Roman" pitchFamily="18" charset="0"/>
              </a:rPr>
              <a:t>O</a:t>
            </a:r>
            <a:r>
              <a:rPr lang="pt-BR" baseline="-25000" dirty="0" smtClean="0">
                <a:latin typeface="Times New Roman" pitchFamily="18" charset="0"/>
                <a:cs typeface="Times New Roman" pitchFamily="18" charset="0"/>
              </a:rPr>
              <a:t>2</a:t>
            </a:r>
            <a:r>
              <a:rPr lang="pt-BR" dirty="0" smtClean="0">
                <a:latin typeface="Times New Roman" pitchFamily="18" charset="0"/>
                <a:cs typeface="Times New Roman" pitchFamily="18" charset="0"/>
              </a:rPr>
              <a:t> + fat give CO</a:t>
            </a:r>
            <a:r>
              <a:rPr lang="pt-BR" baseline="-25000" dirty="0" smtClean="0">
                <a:latin typeface="Times New Roman" pitchFamily="18" charset="0"/>
                <a:cs typeface="Times New Roman" pitchFamily="18" charset="0"/>
              </a:rPr>
              <a:t>2</a:t>
            </a:r>
            <a:r>
              <a:rPr lang="pt-BR" dirty="0" smtClean="0">
                <a:latin typeface="Times New Roman" pitchFamily="18" charset="0"/>
                <a:cs typeface="Times New Roman" pitchFamily="18" charset="0"/>
              </a:rPr>
              <a:t> + H</a:t>
            </a:r>
            <a:r>
              <a:rPr lang="pt-BR" baseline="-25000" dirty="0" smtClean="0">
                <a:latin typeface="Times New Roman" pitchFamily="18" charset="0"/>
                <a:cs typeface="Times New Roman" pitchFamily="18" charset="0"/>
              </a:rPr>
              <a:t>2</a:t>
            </a:r>
            <a:r>
              <a:rPr lang="pt-BR" dirty="0" smtClean="0">
                <a:latin typeface="Times New Roman" pitchFamily="18" charset="0"/>
                <a:cs typeface="Times New Roman" pitchFamily="18" charset="0"/>
              </a:rPr>
              <a:t>O + energy</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Fats in the Body </a:t>
            </a:r>
            <a:endParaRPr lang="en-US" dirty="0"/>
          </a:p>
        </p:txBody>
      </p:sp>
      <p:sp>
        <p:nvSpPr>
          <p:cNvPr id="3" name="Content Placeholder 2"/>
          <p:cNvSpPr>
            <a:spLocks noGrp="1"/>
          </p:cNvSpPr>
          <p:nvPr>
            <p:ph idx="1"/>
          </p:nvPr>
        </p:nvSpPr>
        <p:spPr/>
        <p:txBody>
          <a:bodyPr/>
          <a:lstStyle/>
          <a:p>
            <a:pPr>
              <a:lnSpc>
                <a:spcPct val="150000"/>
              </a:lnSpc>
              <a:buFont typeface="Wingdings" pitchFamily="2" charset="2"/>
              <a:buChar char="q"/>
            </a:pPr>
            <a:r>
              <a:rPr lang="en-US" b="1" dirty="0" smtClean="0"/>
              <a:t>Provide Energy.</a:t>
            </a:r>
          </a:p>
          <a:p>
            <a:pPr>
              <a:lnSpc>
                <a:spcPct val="150000"/>
              </a:lnSpc>
              <a:buFont typeface="Wingdings" pitchFamily="2" charset="2"/>
              <a:buChar char="q"/>
            </a:pPr>
            <a:r>
              <a:rPr lang="en-US" b="1" dirty="0" smtClean="0"/>
              <a:t>Absorb Vitamins.</a:t>
            </a:r>
          </a:p>
          <a:p>
            <a:pPr>
              <a:lnSpc>
                <a:spcPct val="150000"/>
              </a:lnSpc>
              <a:buFont typeface="Wingdings" pitchFamily="2" charset="2"/>
              <a:buChar char="q"/>
            </a:pPr>
            <a:r>
              <a:rPr lang="en-US" b="1" dirty="0" smtClean="0"/>
              <a:t>Store Fat for Subsequent Use.</a:t>
            </a:r>
          </a:p>
          <a:p>
            <a:pPr>
              <a:lnSpc>
                <a:spcPct val="150000"/>
              </a:lnSpc>
              <a:buFont typeface="Wingdings" pitchFamily="2" charset="2"/>
              <a:buChar char="q"/>
            </a:pPr>
            <a:r>
              <a:rPr lang="en-US" b="1" dirty="0" smtClean="0"/>
              <a:t>Maintain Proper Body Temperature. </a:t>
            </a:r>
          </a:p>
          <a:p>
            <a:pPr>
              <a:lnSpc>
                <a:spcPct val="150000"/>
              </a:lnSpc>
              <a:buFont typeface="Wingdings" pitchFamily="2" charset="2"/>
              <a:buChar char="q"/>
            </a:pPr>
            <a:r>
              <a:rPr lang="en-US" b="1" dirty="0" smtClean="0"/>
              <a:t>Protect Your Body.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Fats in the Body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Provide Energy.</a:t>
            </a:r>
          </a:p>
          <a:p>
            <a:r>
              <a:rPr lang="en-US" dirty="0" smtClean="0">
                <a:latin typeface="Times New Roman" pitchFamily="18" charset="0"/>
                <a:cs typeface="Times New Roman" pitchFamily="18" charset="0"/>
              </a:rPr>
              <a:t>the main source of energy for our bodies is carbohydrates.</a:t>
            </a:r>
          </a:p>
          <a:p>
            <a:r>
              <a:rPr lang="en-US" dirty="0" smtClean="0">
                <a:latin typeface="Times New Roman" pitchFamily="18" charset="0"/>
                <a:cs typeface="Times New Roman" pitchFamily="18" charset="0"/>
              </a:rPr>
              <a:t> fat is used as a source of backup energy in cases when carbohydrates are not available. </a:t>
            </a:r>
          </a:p>
          <a:p>
            <a:r>
              <a:rPr lang="en-US" dirty="0" smtClean="0">
                <a:latin typeface="Times New Roman" pitchFamily="18" charset="0"/>
                <a:cs typeface="Times New Roman" pitchFamily="18" charset="0"/>
              </a:rPr>
              <a:t>each gram of fat has nine calories (over double the calories from protein and carbohydrates) so you should avoid having more than 20 to 35% of your daily calories from fat. In a 1,800 calorie diet, you should only consume 40-70 grams of fat.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fontScale="90000"/>
          </a:bodyPr>
          <a:lstStyle/>
          <a:p>
            <a:r>
              <a:rPr lang="en-US" b="1" dirty="0" smtClean="0"/>
              <a:t>Functions of Fats in the Body </a:t>
            </a: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smtClean="0">
                <a:latin typeface="Times New Roman" pitchFamily="18" charset="0"/>
                <a:cs typeface="Times New Roman" pitchFamily="18" charset="0"/>
              </a:rPr>
              <a:t>Absorb Vitamins.</a:t>
            </a:r>
          </a:p>
          <a:p>
            <a:r>
              <a:rPr lang="en-US" sz="2900" dirty="0" smtClean="0">
                <a:latin typeface="Times New Roman" pitchFamily="18" charset="0"/>
                <a:cs typeface="Times New Roman" pitchFamily="18" charset="0"/>
              </a:rPr>
              <a:t>Certain vitamins, which are known as fat-soluble, need fat in order to be absorbed and stored.</a:t>
            </a:r>
          </a:p>
          <a:p>
            <a:r>
              <a:rPr lang="en-US" sz="2900" dirty="0" smtClean="0">
                <a:latin typeface="Times New Roman" pitchFamily="18" charset="0"/>
                <a:cs typeface="Times New Roman" pitchFamily="18" charset="0"/>
              </a:rPr>
              <a:t>examples include vitamin A, vitamin D, vitamin E and vitamin K, all of which are an essential part of anyone’s daily diet.</a:t>
            </a:r>
          </a:p>
          <a:p>
            <a:r>
              <a:rPr lang="en-US" sz="2900" dirty="0" smtClean="0">
                <a:latin typeface="Times New Roman" pitchFamily="18" charset="0"/>
                <a:cs typeface="Times New Roman" pitchFamily="18" charset="0"/>
              </a:rPr>
              <a:t> Vitamin A is responsible for promoting good vision and keeping our eyes healthy.</a:t>
            </a:r>
          </a:p>
          <a:p>
            <a:r>
              <a:rPr lang="en-US" sz="2900" dirty="0" smtClean="0">
                <a:latin typeface="Times New Roman" pitchFamily="18" charset="0"/>
                <a:cs typeface="Times New Roman" pitchFamily="18" charset="0"/>
              </a:rPr>
              <a:t> vitamin D helps us absorb calcium.</a:t>
            </a:r>
          </a:p>
          <a:p>
            <a:r>
              <a:rPr lang="en-US" sz="2900" dirty="0" smtClean="0">
                <a:latin typeface="Times New Roman" pitchFamily="18" charset="0"/>
                <a:cs typeface="Times New Roman" pitchFamily="18" charset="0"/>
              </a:rPr>
              <a:t> vitamin E neutralized free radicals, protecting cells in the process.</a:t>
            </a:r>
          </a:p>
          <a:p>
            <a:r>
              <a:rPr lang="en-US" sz="2900" dirty="0" smtClean="0">
                <a:latin typeface="Times New Roman" pitchFamily="18" charset="0"/>
                <a:cs typeface="Times New Roman" pitchFamily="18" charset="0"/>
              </a:rPr>
              <a:t> and vitamin K is essential for blood clotting. </a:t>
            </a:r>
          </a:p>
          <a:p>
            <a:r>
              <a:rPr lang="en-US" sz="2900" dirty="0" smtClean="0">
                <a:latin typeface="Times New Roman" pitchFamily="18" charset="0"/>
                <a:cs typeface="Times New Roman" pitchFamily="18" charset="0"/>
              </a:rPr>
              <a:t>If you don’t have enough fat in your body, you become deficient in one or more of these vitamins.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Fats in the Body </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Store Fat for Subsequent Use</a:t>
            </a:r>
          </a:p>
          <a:p>
            <a:r>
              <a:rPr lang="en-US" dirty="0" smtClean="0"/>
              <a:t>Our bodies can also store fats to be used later on.</a:t>
            </a:r>
          </a:p>
          <a:p>
            <a:r>
              <a:rPr lang="en-US" dirty="0" smtClean="0"/>
              <a:t> If you consume food that includes more energy than the body needs to perform its normal functions, any excess food is stored as subcutaneous fat under the skin. </a:t>
            </a:r>
          </a:p>
          <a:p>
            <a:r>
              <a:rPr lang="en-US" dirty="0" smtClean="0"/>
              <a:t>The body also stores fats around our vital organs to help protect them from outside impacts or any sudden movements.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498080" cy="1143000"/>
          </a:xfrm>
        </p:spPr>
        <p:txBody>
          <a:bodyPr>
            <a:normAutofit fontScale="90000"/>
          </a:bodyPr>
          <a:lstStyle/>
          <a:p>
            <a:r>
              <a:rPr lang="en-US" b="1" dirty="0" smtClean="0"/>
              <a:t>Functions of Fats in the Body </a:t>
            </a:r>
            <a:endParaRPr lang="en-US" dirty="0"/>
          </a:p>
        </p:txBody>
      </p:sp>
      <p:sp>
        <p:nvSpPr>
          <p:cNvPr id="3" name="Content Placeholder 2"/>
          <p:cNvSpPr>
            <a:spLocks noGrp="1"/>
          </p:cNvSpPr>
          <p:nvPr>
            <p:ph idx="1"/>
          </p:nvPr>
        </p:nvSpPr>
        <p:spPr/>
        <p:txBody>
          <a:bodyPr>
            <a:normAutofit fontScale="85000" lnSpcReduction="10000"/>
          </a:bodyPr>
          <a:lstStyle/>
          <a:p>
            <a:r>
              <a:rPr lang="en-US" b="1" u="sng" dirty="0" smtClean="0">
                <a:latin typeface="Times New Roman" pitchFamily="18" charset="0"/>
                <a:cs typeface="Times New Roman" pitchFamily="18" charset="0"/>
              </a:rPr>
              <a:t>Maintain Proper Body Temperatur</a:t>
            </a:r>
            <a:r>
              <a:rPr lang="en-US" b="1" dirty="0" smtClean="0">
                <a:latin typeface="Times New Roman" pitchFamily="18" charset="0"/>
                <a:cs typeface="Times New Roman" pitchFamily="18" charset="0"/>
              </a:rPr>
              <a:t>e </a:t>
            </a:r>
          </a:p>
          <a:p>
            <a:r>
              <a:rPr lang="en-US" dirty="0" smtClean="0">
                <a:latin typeface="Times New Roman" pitchFamily="18" charset="0"/>
                <a:cs typeface="Times New Roman" pitchFamily="18" charset="0"/>
              </a:rPr>
              <a:t>a thin fat layer located right underneath the skin.</a:t>
            </a:r>
          </a:p>
          <a:p>
            <a:r>
              <a:rPr lang="en-US" dirty="0" smtClean="0">
                <a:latin typeface="Times New Roman" pitchFamily="18" charset="0"/>
                <a:cs typeface="Times New Roman" pitchFamily="18" charset="0"/>
              </a:rPr>
              <a:t> This layer of fat is designed to insulate the body, keeping heat inside and therefore helping us maintain the proper body temperature.</a:t>
            </a:r>
          </a:p>
          <a:p>
            <a:r>
              <a:rPr lang="en-US" dirty="0" smtClean="0">
                <a:latin typeface="Times New Roman" pitchFamily="18" charset="0"/>
                <a:cs typeface="Times New Roman" pitchFamily="18" charset="0"/>
              </a:rPr>
              <a:t>this layer of fat can also protect the inner core from extreme temperature changes. That is because when our skin temperatures significantly drop, our fat deposits will generate and then release heat which helps increase the temperature.</a:t>
            </a:r>
          </a:p>
          <a:p>
            <a:endParaRPr lang="en-US"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Fats in the Body </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latin typeface="Times New Roman" pitchFamily="18" charset="0"/>
                <a:cs typeface="Times New Roman" pitchFamily="18" charset="0"/>
              </a:rPr>
              <a:t>Protect Your Body</a:t>
            </a:r>
            <a:r>
              <a:rPr lang="en-US" b="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body also has a layer of fat that is surrounding major organs (including the brain and heart), nerves, tissues and bones and this is designed to act like a protective cushion.</a:t>
            </a:r>
          </a:p>
          <a:p>
            <a:r>
              <a:rPr lang="en-US" dirty="0" smtClean="0">
                <a:latin typeface="Times New Roman" pitchFamily="18" charset="0"/>
                <a:cs typeface="Times New Roman" pitchFamily="18" charset="0"/>
              </a:rPr>
              <a:t>a sudden impact or even severe trauma, this layer of fat will absorb as much of the shock as it can so it can protect these essential organs and structures from being significantly damaged.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fats</a:t>
            </a:r>
            <a:endParaRPr lang="en-US" dirty="0"/>
          </a:p>
        </p:txBody>
      </p:sp>
      <p:sp>
        <p:nvSpPr>
          <p:cNvPr id="3" name="Content Placeholder 2"/>
          <p:cNvSpPr>
            <a:spLocks noGrp="1"/>
          </p:cNvSpPr>
          <p:nvPr>
            <p:ph idx="1"/>
          </p:nvPr>
        </p:nvSpPr>
        <p:spPr/>
        <p:txBody>
          <a:bodyPr/>
          <a:lstStyle/>
          <a:p>
            <a:r>
              <a:rPr lang="en-US" dirty="0" smtClean="0"/>
              <a:t>Fats composed of carbon, hydrogen and oxygen .</a:t>
            </a:r>
          </a:p>
          <a:p>
            <a:r>
              <a:rPr lang="en-US" dirty="0" smtClean="0"/>
              <a:t>Fat formed by combination of:</a:t>
            </a:r>
          </a:p>
          <a:p>
            <a:pPr>
              <a:buFont typeface="Wingdings" pitchFamily="2" charset="2"/>
              <a:buChar char="Ø"/>
            </a:pPr>
            <a:r>
              <a:rPr lang="en-US" dirty="0" smtClean="0"/>
              <a:t>1. glycerol.</a:t>
            </a:r>
          </a:p>
          <a:p>
            <a:pPr>
              <a:buFont typeface="Wingdings" pitchFamily="2" charset="2"/>
              <a:buChar char="Ø"/>
            </a:pPr>
            <a:r>
              <a:rPr lang="en-US" dirty="0" smtClean="0"/>
              <a:t>2. fatty acids.</a:t>
            </a:r>
          </a:p>
          <a:p>
            <a:endParaRPr lang="en-US" dirty="0" smtClean="0"/>
          </a:p>
          <a:p>
            <a:r>
              <a:rPr lang="en-US" dirty="0" smtClean="0"/>
              <a:t>Triglyceride is a glycerol molecule attached to three fatty acids.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Much Fat Should You Eat Per Day?</a:t>
            </a:r>
            <a:endParaRPr lang="en-US" dirty="0"/>
          </a:p>
        </p:txBody>
      </p:sp>
      <p:sp>
        <p:nvSpPr>
          <p:cNvPr id="3" name="Content Placeholder 2"/>
          <p:cNvSpPr>
            <a:spLocks noGrp="1"/>
          </p:cNvSpPr>
          <p:nvPr>
            <p:ph idx="1"/>
          </p:nvPr>
        </p:nvSpPr>
        <p:spPr/>
        <p:txBody>
          <a:bodyPr>
            <a:normAutofit/>
          </a:bodyPr>
          <a:lstStyle/>
          <a:p>
            <a:r>
              <a:rPr lang="en-US" dirty="0" smtClean="0"/>
              <a:t>For the majority of the population, the recommendations for fat intake per day in general range. That range is…</a:t>
            </a:r>
          </a:p>
          <a:p>
            <a:r>
              <a:rPr lang="en-US" b="1" u="sng" dirty="0" smtClean="0"/>
              <a:t>Ideal Daily Fat Intake</a:t>
            </a:r>
            <a:r>
              <a:rPr lang="en-US" dirty="0" smtClean="0"/>
              <a:t>:</a:t>
            </a:r>
          </a:p>
          <a:p>
            <a:r>
              <a:rPr lang="en-US" dirty="0" smtClean="0"/>
              <a:t> 20-35% of your total calorie intake.</a:t>
            </a:r>
          </a:p>
          <a:p>
            <a:r>
              <a:rPr lang="en-US" dirty="0" smtClean="0"/>
              <a:t>Children age1-3years need 30%-40%</a:t>
            </a:r>
          </a:p>
          <a:p>
            <a:endParaRPr lang="en-US" dirty="0" smtClean="0"/>
          </a:p>
          <a:p>
            <a:r>
              <a:rPr lang="en-US" b="1" dirty="0" smtClean="0"/>
              <a:t>1 gram of fat contains 9 calories</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Fast facts on daily calorie intake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Recommended calorie intake depends on factors such as age, size, height, sex, lifestyle and overall general health.</a:t>
            </a:r>
          </a:p>
          <a:p>
            <a:r>
              <a:rPr lang="en-US" dirty="0" smtClean="0">
                <a:latin typeface="Times New Roman" pitchFamily="18" charset="0"/>
                <a:cs typeface="Times New Roman" pitchFamily="18" charset="0"/>
              </a:rPr>
              <a:t>The longer you chew your food, the more calories your body retains.</a:t>
            </a:r>
          </a:p>
          <a:p>
            <a:r>
              <a:rPr lang="en-US" dirty="0" smtClean="0">
                <a:latin typeface="Times New Roman" pitchFamily="18" charset="0"/>
                <a:cs typeface="Times New Roman" pitchFamily="18" charset="0"/>
              </a:rPr>
              <a:t>Recommended daily calorie intakes in the US are 2,700 for men and 2,200 for women.</a:t>
            </a:r>
          </a:p>
          <a:p>
            <a:r>
              <a:rPr lang="en-US" dirty="0" smtClean="0">
                <a:latin typeface="Times New Roman" pitchFamily="18" charset="0"/>
                <a:cs typeface="Times New Roman" pitchFamily="18" charset="0"/>
              </a:rPr>
              <a:t>Eating a big breakfast could help with weight reduction and maintenance.</a:t>
            </a:r>
          </a:p>
          <a:p>
            <a:r>
              <a:rPr lang="en-US" dirty="0" smtClean="0">
                <a:latin typeface="Times New Roman" pitchFamily="18" charset="0"/>
                <a:cs typeface="Times New Roman" pitchFamily="18" charset="0"/>
              </a:rPr>
              <a:t>Approximately 20% of the energy used in the human body is for brain metabolism.</a:t>
            </a:r>
          </a:p>
          <a:p>
            <a:r>
              <a:rPr lang="en-US" dirty="0" smtClean="0">
                <a:latin typeface="Times New Roman" pitchFamily="18" charset="0"/>
                <a:cs typeface="Times New Roman" pitchFamily="18" charset="0"/>
                <a:hlinkClick r:id="rId2" action="ppaction://hlinkfile" tooltip="What Is My Ideal Weight? How Much Should I Weigh?"/>
              </a:rPr>
              <a:t>Ideal body weight</a:t>
            </a:r>
            <a:r>
              <a:rPr lang="en-US" dirty="0" smtClean="0">
                <a:latin typeface="Times New Roman" pitchFamily="18" charset="0"/>
                <a:cs typeface="Times New Roman" pitchFamily="18" charset="0"/>
              </a:rPr>
              <a:t> depends on several factors including age, bone density and muscle-fat ratio.</a:t>
            </a:r>
          </a:p>
          <a:p>
            <a:r>
              <a:rPr lang="en-US" dirty="0" smtClean="0">
                <a:latin typeface="Times New Roman" pitchFamily="18" charset="0"/>
                <a:cs typeface="Times New Roman" pitchFamily="18" charset="0"/>
              </a:rPr>
              <a:t>A 500-calorie meal consisting of fruits and vegetables is much better for your health and will keep you from being hungry for longer than a 500-calorie snack of popcorn.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buNone/>
            </a:pPr>
            <a:r>
              <a:rPr lang="en-US" b="1" u="sng" dirty="0" smtClean="0"/>
              <a:t>Fat </a:t>
            </a:r>
            <a:r>
              <a:rPr lang="en-US" b="1" u="sng" dirty="0" err="1" smtClean="0"/>
              <a:t>malabsorption</a:t>
            </a:r>
            <a:r>
              <a:rPr lang="en-US" b="1" u="sng" dirty="0" smtClean="0"/>
              <a:t>: </a:t>
            </a:r>
          </a:p>
          <a:p>
            <a:pPr lvl="0"/>
            <a:r>
              <a:rPr lang="en-US" dirty="0" smtClean="0"/>
              <a:t>may occur for a number of reasons, including:</a:t>
            </a:r>
          </a:p>
          <a:p>
            <a:pPr lvl="1"/>
            <a:r>
              <a:rPr lang="en-US" dirty="0" smtClean="0"/>
              <a:t>cystic fibrosis</a:t>
            </a:r>
          </a:p>
          <a:p>
            <a:pPr lvl="1"/>
            <a:r>
              <a:rPr lang="en-US" dirty="0" smtClean="0"/>
              <a:t>pancreatic disease</a:t>
            </a:r>
          </a:p>
          <a:p>
            <a:pPr lvl="1"/>
            <a:r>
              <a:rPr lang="en-US" dirty="0" smtClean="0"/>
              <a:t>gastrointestinal diseases</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treatments may include:</a:t>
            </a:r>
          </a:p>
          <a:p>
            <a:pPr lvl="1"/>
            <a:r>
              <a:rPr lang="en-US" dirty="0" smtClean="0"/>
              <a:t>small amount of intravenous fat emulsion prescribed when gastrointestinal tract cannot absorb sufficient fat</a:t>
            </a:r>
          </a:p>
          <a:p>
            <a:pPr lvl="1"/>
            <a:r>
              <a:rPr lang="en-US" dirty="0" smtClean="0"/>
              <a:t>topical </a:t>
            </a:r>
            <a:r>
              <a:rPr lang="en-US" dirty="0" err="1" smtClean="0"/>
              <a:t>cutaneous</a:t>
            </a:r>
            <a:r>
              <a:rPr lang="en-US" dirty="0" smtClean="0"/>
              <a:t> application of essential fats to normalize plasma essential fatty acids levels</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u="sng" dirty="0" smtClean="0"/>
              <a:t>Results of inadequate fat intake and fat </a:t>
            </a:r>
            <a:r>
              <a:rPr lang="en-US" b="1" u="sng" dirty="0" err="1" smtClean="0"/>
              <a:t>malabsorption</a:t>
            </a:r>
            <a:r>
              <a:rPr lang="en-US" dirty="0" smtClean="0"/>
              <a:t>: </a:t>
            </a:r>
          </a:p>
          <a:p>
            <a:pPr lvl="0"/>
            <a:r>
              <a:rPr lang="en-US" dirty="0" smtClean="0"/>
              <a:t>deficiencies of essential fatty acids and fat-soluble vitamins A, D, E, and K </a:t>
            </a:r>
          </a:p>
          <a:p>
            <a:pPr lvl="0"/>
            <a:r>
              <a:rPr lang="en-US" dirty="0" smtClean="0"/>
              <a:t>decreased circulating testosterone levels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6425" y="277812"/>
            <a:ext cx="7959725" cy="4370388"/>
          </a:xfrm>
          <a:noFill/>
        </p:spPr>
        <p:txBody>
          <a:bodyPr/>
          <a:lstStyle/>
          <a:p>
            <a:pPr algn="ctr"/>
            <a:r>
              <a:rPr lang="en-BZ" sz="5400" i="1" dirty="0" smtClean="0">
                <a:latin typeface="Comic Sans MS" pitchFamily="66" charset="0"/>
              </a:rPr>
              <a:t>Thank you for listening</a:t>
            </a:r>
            <a:br>
              <a:rPr lang="en-BZ" sz="5400" i="1" dirty="0" smtClean="0">
                <a:latin typeface="Comic Sans MS" pitchFamily="66" charset="0"/>
              </a:rPr>
            </a:br>
            <a:r>
              <a:rPr lang="en-BZ" sz="5400" i="1" dirty="0" smtClean="0">
                <a:latin typeface="Comic Sans MS" pitchFamily="66" charset="0"/>
              </a:rPr>
              <a:t/>
            </a:r>
            <a:br>
              <a:rPr lang="en-BZ" sz="5400" i="1" dirty="0" smtClean="0">
                <a:latin typeface="Comic Sans MS" pitchFamily="66" charset="0"/>
              </a:rPr>
            </a:br>
            <a:r>
              <a:rPr lang="en-BZ" sz="5400" i="1" dirty="0" smtClean="0">
                <a:latin typeface="Comic Sans MS" pitchFamily="66" charset="0"/>
              </a:rPr>
              <a:t>QUESTIONES????</a:t>
            </a:r>
            <a:br>
              <a:rPr lang="en-BZ" sz="5400" i="1" dirty="0" smtClean="0">
                <a:latin typeface="Comic Sans MS" pitchFamily="66" charset="0"/>
              </a:rPr>
            </a:br>
            <a:r>
              <a:rPr lang="en-BZ" sz="5400" i="1" dirty="0" smtClean="0">
                <a:latin typeface="Comic Sans MS" pitchFamily="66" charset="0"/>
              </a:rPr>
              <a:t>Lipids and fats</a:t>
            </a:r>
            <a:endParaRPr lang="en-US" sz="5400" i="1" dirty="0">
              <a:latin typeface="Comic Sans MS" pitchFamily="66" charset="0"/>
            </a:endParaRPr>
          </a:p>
        </p:txBody>
      </p:sp>
      <p:sp>
        <p:nvSpPr>
          <p:cNvPr id="4" name="Slide Number Placeholder 3"/>
          <p:cNvSpPr>
            <a:spLocks noGrp="1"/>
          </p:cNvSpPr>
          <p:nvPr>
            <p:ph type="sldNum" sz="quarter" idx="12"/>
          </p:nvPr>
        </p:nvSpPr>
        <p:spPr/>
        <p:txBody>
          <a:bodyPr/>
          <a:lstStyle/>
          <a:p>
            <a:fld id="{915CA1C4-22D3-42E9-BB8A-A4A52FE47370}" type="slidenum">
              <a:rPr lang="en-US" smtClean="0"/>
              <a:pPr/>
              <a:t>45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8000" b="1" dirty="0" smtClean="0">
                <a:solidFill>
                  <a:srgbClr val="FF0000"/>
                </a:solidFill>
              </a:rPr>
              <a:t>proteins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lvl="0"/>
            <a:r>
              <a:rPr lang="en-US" dirty="0" smtClean="0"/>
              <a:t>Classification of </a:t>
            </a:r>
            <a:r>
              <a:rPr lang="en-US" smtClean="0"/>
              <a:t>amino acids </a:t>
            </a:r>
            <a:r>
              <a:rPr lang="en-US" dirty="0" smtClean="0"/>
              <a:t>and protein. </a:t>
            </a:r>
            <a:endParaRPr lang="en-US" dirty="0" smtClean="0"/>
          </a:p>
          <a:p>
            <a:pPr lvl="0"/>
            <a:r>
              <a:rPr lang="en-US" dirty="0" smtClean="0"/>
              <a:t>Physiological function of protein.</a:t>
            </a:r>
          </a:p>
          <a:p>
            <a:pPr lvl="0"/>
            <a:r>
              <a:rPr lang="en-US" dirty="0" smtClean="0"/>
              <a:t>Protein metabolism.</a:t>
            </a:r>
            <a:endParaRPr lang="en-US" dirty="0" smtClean="0"/>
          </a:p>
          <a:p>
            <a:pPr lvl="0"/>
            <a:r>
              <a:rPr lang="en-US" dirty="0" smtClean="0"/>
              <a:t>Recommendations </a:t>
            </a:r>
            <a:r>
              <a:rPr lang="en-US" dirty="0" smtClean="0"/>
              <a:t>for </a:t>
            </a:r>
            <a:r>
              <a:rPr lang="en-US" dirty="0" smtClean="0"/>
              <a:t>dietary intake.</a:t>
            </a:r>
          </a:p>
          <a:p>
            <a:pPr lvl="0"/>
            <a:r>
              <a:rPr lang="en-US" dirty="0" smtClean="0"/>
              <a:t>Identify Inborn </a:t>
            </a:r>
            <a:r>
              <a:rPr lang="en-US" dirty="0" smtClean="0"/>
              <a:t>error of </a:t>
            </a:r>
            <a:r>
              <a:rPr lang="en-US" dirty="0" smtClean="0"/>
              <a:t>metabolism.</a:t>
            </a:r>
          </a:p>
          <a:p>
            <a:pPr lvl="0"/>
            <a:r>
              <a:rPr lang="en-US" dirty="0" smtClean="0"/>
              <a:t>Identify </a:t>
            </a:r>
            <a:r>
              <a:rPr lang="en-US" dirty="0" smtClean="0"/>
              <a:t>malnutrition. </a:t>
            </a:r>
            <a:endParaRPr lang="en-US" dirty="0" smtClean="0"/>
          </a:p>
          <a:p>
            <a:endParaRPr lang="en-US" dirty="0" smtClean="0"/>
          </a:p>
          <a:p>
            <a:endParaRPr lang="en-US" sz="1600" dirty="0" smtClean="0"/>
          </a:p>
          <a:p>
            <a:endParaRPr lang="en-US" sz="1600" dirty="0" smtClean="0"/>
          </a:p>
          <a:p>
            <a:endParaRPr lang="en-US" sz="1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Protein: major structural component of all cells within the body that allows different biological components to retain their shape</a:t>
            </a:r>
          </a:p>
          <a:p>
            <a:pPr lvl="0"/>
            <a:r>
              <a:rPr lang="en-US" dirty="0" smtClean="0"/>
              <a:t>contains nitrogen, carbon, hydrogen, oxygen</a:t>
            </a:r>
          </a:p>
          <a:p>
            <a:pPr lvl="0"/>
            <a:r>
              <a:rPr lang="en-US" dirty="0" smtClean="0"/>
              <a:t>may contain phosphorous, sulfur, iodine, or iron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Amino acids: building blocks of proteins </a:t>
            </a:r>
            <a:endParaRPr lang="en-US" sz="3600" dirty="0" smtClean="0"/>
          </a:p>
          <a:p>
            <a:r>
              <a:rPr lang="en-US" dirty="0" smtClean="0"/>
              <a:t>Chemical structure of amino acids: </a:t>
            </a:r>
            <a:endParaRPr lang="en-US" sz="3600" dirty="0" smtClean="0"/>
          </a:p>
          <a:p>
            <a:pPr lvl="0">
              <a:buNone/>
            </a:pPr>
            <a:r>
              <a:rPr lang="en-US" dirty="0" smtClean="0"/>
              <a:t>A hydrogen (H), amino group (NH</a:t>
            </a:r>
            <a:r>
              <a:rPr lang="en-US" baseline="-25000" dirty="0" smtClean="0"/>
              <a:t>2</a:t>
            </a:r>
            <a:r>
              <a:rPr lang="en-US" dirty="0" smtClean="0"/>
              <a:t>), and an acid group are all attached to a central carbon (C). </a:t>
            </a:r>
          </a:p>
          <a:p>
            <a:pPr lvl="0"/>
            <a:r>
              <a:rPr lang="en-US" dirty="0" smtClean="0"/>
              <a:t>A side chain dictates the function of that amino acid:</a:t>
            </a:r>
          </a:p>
          <a:p>
            <a:pPr lvl="1"/>
            <a:r>
              <a:rPr lang="en-US" dirty="0" smtClean="0"/>
              <a:t>may carry electrical charges </a:t>
            </a:r>
            <a:endParaRPr lang="en-US" sz="6000" dirty="0" smtClean="0"/>
          </a:p>
          <a:p>
            <a:pPr lvl="1"/>
            <a:r>
              <a:rPr lang="en-US" dirty="0" smtClean="0"/>
              <a:t>may have hydrophobic or hydrophilic properties </a:t>
            </a:r>
            <a:endParaRPr lang="en-US" sz="6000" dirty="0" smtClean="0"/>
          </a:p>
          <a:p>
            <a:pPr lvl="0"/>
            <a:r>
              <a:rPr lang="en-US" dirty="0" smtClean="0"/>
              <a:t>Peptide bonds: link amino acids together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Fats are classified (according to chemical structure) into three categories:</a:t>
            </a:r>
          </a:p>
          <a:p>
            <a:pPr lvl="0">
              <a:buFont typeface="Wingdings" pitchFamily="2" charset="2"/>
              <a:buChar char="Ø"/>
            </a:pPr>
            <a:r>
              <a:rPr lang="en-US" dirty="0" smtClean="0"/>
              <a:t>triglycerides</a:t>
            </a:r>
          </a:p>
          <a:p>
            <a:pPr lvl="0">
              <a:buFont typeface="Wingdings" pitchFamily="2" charset="2"/>
              <a:buChar char="Ø"/>
            </a:pPr>
            <a:r>
              <a:rPr lang="en-US" dirty="0" smtClean="0"/>
              <a:t>phospholipids</a:t>
            </a:r>
          </a:p>
          <a:p>
            <a:pPr lvl="0">
              <a:buFont typeface="Wingdings" pitchFamily="2" charset="2"/>
              <a:buChar char="Ø"/>
            </a:pPr>
            <a:r>
              <a:rPr lang="en-US" dirty="0" smtClean="0"/>
              <a:t>sterols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Amino acids create proteins when they are positioned in a particular order: </a:t>
            </a:r>
          </a:p>
          <a:p>
            <a:pPr lvl="0">
              <a:buFont typeface="Wingdings" pitchFamily="2" charset="2"/>
              <a:buChar char="Ø"/>
            </a:pPr>
            <a:r>
              <a:rPr lang="en-US" dirty="0" smtClean="0"/>
              <a:t>primary structure: the specific sequence of amino acids in each protein</a:t>
            </a:r>
          </a:p>
          <a:p>
            <a:pPr lvl="0">
              <a:buFont typeface="Wingdings" pitchFamily="2" charset="2"/>
              <a:buChar char="Ø"/>
            </a:pPr>
            <a:r>
              <a:rPr lang="en-US" dirty="0" smtClean="0"/>
              <a:t>polypeptide: 10 or more amino acids bonded together</a:t>
            </a:r>
          </a:p>
          <a:p>
            <a:pPr lvl="0">
              <a:buFont typeface="Wingdings" pitchFamily="2" charset="2"/>
              <a:buChar char="Ø"/>
            </a:pPr>
            <a:r>
              <a:rPr lang="en-US" dirty="0" smtClean="0"/>
              <a:t>proteins are large polypeptides</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Nonessential amino </a:t>
            </a:r>
            <a:r>
              <a:rPr lang="en-US" u="sng" dirty="0" err="1" smtClean="0"/>
              <a:t>acides</a:t>
            </a:r>
            <a:endParaRPr lang="en-US" u="sng" dirty="0"/>
          </a:p>
        </p:txBody>
      </p:sp>
      <p:sp>
        <p:nvSpPr>
          <p:cNvPr id="3" name="Content Placeholder 2"/>
          <p:cNvSpPr>
            <a:spLocks noGrp="1"/>
          </p:cNvSpPr>
          <p:nvPr>
            <p:ph idx="1"/>
          </p:nvPr>
        </p:nvSpPr>
        <p:spPr/>
        <p:txBody>
          <a:bodyPr/>
          <a:lstStyle/>
          <a:p>
            <a:pPr lvl="0"/>
            <a:r>
              <a:rPr lang="en-US" dirty="0" smtClean="0"/>
              <a:t>Nonessential, or dispensable, amino acids are those that the body is:</a:t>
            </a:r>
          </a:p>
          <a:p>
            <a:pPr lvl="0"/>
            <a:r>
              <a:rPr lang="en-US" dirty="0" smtClean="0"/>
              <a:t> able to synthesize.</a:t>
            </a:r>
          </a:p>
          <a:p>
            <a:pPr lvl="0"/>
            <a:r>
              <a:rPr lang="en-US" dirty="0" smtClean="0"/>
              <a:t>are not required in the diet.</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Essential amino acids</a:t>
            </a:r>
            <a:endParaRPr lang="en-US" dirty="0"/>
          </a:p>
        </p:txBody>
      </p:sp>
      <p:sp>
        <p:nvSpPr>
          <p:cNvPr id="3" name="Content Placeholder 2"/>
          <p:cNvSpPr>
            <a:spLocks noGrp="1"/>
          </p:cNvSpPr>
          <p:nvPr>
            <p:ph idx="1"/>
          </p:nvPr>
        </p:nvSpPr>
        <p:spPr/>
        <p:txBody>
          <a:bodyPr/>
          <a:lstStyle/>
          <a:p>
            <a:pPr lvl="0"/>
            <a:r>
              <a:rPr lang="en-US" b="1" u="sng" dirty="0" smtClean="0"/>
              <a:t>Essential (indispensable) amino acids</a:t>
            </a:r>
            <a:r>
              <a:rPr lang="en-US" dirty="0" smtClean="0"/>
              <a:t>: </a:t>
            </a:r>
          </a:p>
          <a:p>
            <a:pPr lvl="0">
              <a:buFont typeface="Wingdings" pitchFamily="2" charset="2"/>
              <a:buChar char="Ø"/>
            </a:pPr>
            <a:r>
              <a:rPr lang="en-US" dirty="0" smtClean="0"/>
              <a:t>body cannot synthesize  </a:t>
            </a:r>
          </a:p>
          <a:p>
            <a:pPr lvl="0">
              <a:buFont typeface="Wingdings" pitchFamily="2" charset="2"/>
              <a:buChar char="Ø"/>
            </a:pPr>
            <a:r>
              <a:rPr lang="en-US" dirty="0" smtClean="0"/>
              <a:t>must be provided through dietary sources</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Examples of essential amino acids:</a:t>
            </a:r>
            <a:endParaRPr lang="en-US" sz="3600" dirty="0" smtClean="0"/>
          </a:p>
          <a:p>
            <a:pPr lvl="0"/>
            <a:r>
              <a:rPr lang="en-US" dirty="0" smtClean="0"/>
              <a:t>branched chain amino acids in maintaining muscles tissue:</a:t>
            </a:r>
          </a:p>
          <a:p>
            <a:pPr lvl="1"/>
            <a:r>
              <a:rPr lang="en-US" dirty="0" err="1" smtClean="0"/>
              <a:t>valine</a:t>
            </a:r>
            <a:endParaRPr lang="en-US" sz="6000" dirty="0" smtClean="0"/>
          </a:p>
          <a:p>
            <a:pPr lvl="1"/>
            <a:r>
              <a:rPr lang="en-US" dirty="0" err="1" smtClean="0"/>
              <a:t>leucine</a:t>
            </a:r>
            <a:endParaRPr lang="en-US" sz="6000" dirty="0" smtClean="0"/>
          </a:p>
          <a:p>
            <a:pPr lvl="1"/>
            <a:r>
              <a:rPr lang="en-US" dirty="0" err="1" smtClean="0"/>
              <a:t>isoleucine</a:t>
            </a:r>
            <a:endParaRPr lang="en-US" sz="6000" dirty="0" smtClean="0"/>
          </a:p>
          <a:p>
            <a:pPr lvl="0"/>
            <a:r>
              <a:rPr lang="en-US" dirty="0" smtClean="0"/>
              <a:t>limiting amino acids found in the smallest quantity in foods:</a:t>
            </a:r>
          </a:p>
          <a:p>
            <a:pPr lvl="1"/>
            <a:r>
              <a:rPr lang="en-US" dirty="0" smtClean="0"/>
              <a:t>lysine and </a:t>
            </a:r>
            <a:r>
              <a:rPr lang="en-US" dirty="0" err="1" smtClean="0"/>
              <a:t>threonine</a:t>
            </a:r>
            <a:r>
              <a:rPr lang="en-US" dirty="0" smtClean="0"/>
              <a:t> in cereals</a:t>
            </a:r>
            <a:endParaRPr lang="en-US" sz="6000" dirty="0" smtClean="0"/>
          </a:p>
          <a:p>
            <a:pPr lvl="1"/>
            <a:r>
              <a:rPr lang="en-US" dirty="0" err="1" smtClean="0"/>
              <a:t>methionine</a:t>
            </a:r>
            <a:r>
              <a:rPr lang="en-US" dirty="0" smtClean="0"/>
              <a:t> and </a:t>
            </a:r>
            <a:r>
              <a:rPr lang="en-US" dirty="0" err="1" smtClean="0"/>
              <a:t>cysteine</a:t>
            </a:r>
            <a:r>
              <a:rPr lang="en-US" dirty="0" smtClean="0"/>
              <a:t> in legumes</a:t>
            </a:r>
            <a:endParaRPr lang="en-US" sz="6000"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Conditionally essential amino acids</a:t>
            </a:r>
            <a:endParaRPr lang="en-US" sz="3200" b="1" u="sng" dirty="0"/>
          </a:p>
        </p:txBody>
      </p:sp>
      <p:sp>
        <p:nvSpPr>
          <p:cNvPr id="3" name="Content Placeholder 2"/>
          <p:cNvSpPr>
            <a:spLocks noGrp="1"/>
          </p:cNvSpPr>
          <p:nvPr>
            <p:ph idx="1"/>
          </p:nvPr>
        </p:nvSpPr>
        <p:spPr/>
        <p:txBody>
          <a:bodyPr/>
          <a:lstStyle/>
          <a:p>
            <a:pPr lvl="0"/>
            <a:r>
              <a:rPr lang="en-US" dirty="0" smtClean="0"/>
              <a:t>Conditionally essential (acquired indispensable) amino acids:</a:t>
            </a:r>
          </a:p>
          <a:p>
            <a:pPr lvl="0"/>
            <a:r>
              <a:rPr lang="en-US" dirty="0" smtClean="0"/>
              <a:t>can usually be synthesized by the body </a:t>
            </a:r>
          </a:p>
          <a:p>
            <a:pPr lvl="0"/>
            <a:r>
              <a:rPr lang="en-US" dirty="0" smtClean="0"/>
              <a:t>become essential under certain physiological conditions</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Physiologic functions of proteins include:</a:t>
            </a:r>
          </a:p>
          <a:p>
            <a:pPr lvl="0">
              <a:buFont typeface="Wingdings" pitchFamily="2" charset="2"/>
              <a:buChar char="Ø"/>
            </a:pPr>
            <a:r>
              <a:rPr lang="en-US" dirty="0" smtClean="0"/>
              <a:t>tissue growth and maintenance</a:t>
            </a:r>
          </a:p>
          <a:p>
            <a:pPr lvl="0">
              <a:buFont typeface="Wingdings" pitchFamily="2" charset="2"/>
              <a:buChar char="Ø"/>
            </a:pPr>
            <a:r>
              <a:rPr lang="en-US" dirty="0" smtClean="0"/>
              <a:t>synthesis of other proteins</a:t>
            </a:r>
          </a:p>
          <a:p>
            <a:pPr lvl="0">
              <a:buFont typeface="Wingdings" pitchFamily="2" charset="2"/>
              <a:buChar char="Ø"/>
            </a:pPr>
            <a:r>
              <a:rPr lang="en-US" dirty="0" smtClean="0"/>
              <a:t>regulation of body processes and immune function</a:t>
            </a:r>
          </a:p>
          <a:p>
            <a:pPr lvl="0">
              <a:buFont typeface="Wingdings" pitchFamily="2" charset="2"/>
              <a:buChar char="Ø"/>
            </a:pPr>
            <a:r>
              <a:rPr lang="en-US" dirty="0" smtClean="0"/>
              <a:t>provision of energy</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Primary function of protein: supplies material for growth and maintenance of body tissues</a:t>
            </a:r>
          </a:p>
          <a:p>
            <a:pPr lvl="0">
              <a:buFont typeface="Wingdings" pitchFamily="2" charset="2"/>
              <a:buChar char="Ø"/>
            </a:pPr>
            <a:r>
              <a:rPr lang="en-US" dirty="0" smtClean="0"/>
              <a:t>anabolism: the production of new cellular material</a:t>
            </a:r>
          </a:p>
          <a:p>
            <a:pPr lvl="0">
              <a:buFont typeface="Wingdings" pitchFamily="2" charset="2"/>
              <a:buChar char="Ø"/>
            </a:pPr>
            <a:r>
              <a:rPr lang="en-US" dirty="0" smtClean="0"/>
              <a:t>catabolism: the breaking down or destruction of body tissues </a:t>
            </a:r>
          </a:p>
          <a:p>
            <a:pPr lvl="0">
              <a:buFont typeface="Wingdings" pitchFamily="2" charset="2"/>
              <a:buChar char="Ø"/>
            </a:pPr>
            <a:r>
              <a:rPr lang="en-US" dirty="0" smtClean="0"/>
              <a:t>anabolism and catabolism: continuous and simultaneous</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Dietary proteins: </a:t>
            </a:r>
          </a:p>
          <a:p>
            <a:pPr lvl="0">
              <a:buFont typeface="Wingdings" pitchFamily="2" charset="2"/>
              <a:buChar char="Ø"/>
            </a:pPr>
            <a:r>
              <a:rPr lang="en-US" dirty="0" smtClean="0"/>
              <a:t>provide about 1 gram of nitrogen for every 6.25 grams of protein consumed</a:t>
            </a:r>
          </a:p>
          <a:p>
            <a:pPr lvl="0">
              <a:buFont typeface="Wingdings" pitchFamily="2" charset="2"/>
              <a:buChar char="Ø"/>
            </a:pPr>
            <a:r>
              <a:rPr lang="en-US" dirty="0" smtClean="0"/>
              <a:t>when degraded, nitrogen is excreted through urine, feces, and sweat</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Nitrogen balance: difference between nitrogen intake and loss</a:t>
            </a:r>
            <a:endParaRPr lang="en-US" sz="3600" dirty="0" smtClean="0"/>
          </a:p>
          <a:p>
            <a:pPr lvl="1"/>
            <a:r>
              <a:rPr lang="en-US" dirty="0" smtClean="0"/>
              <a:t>nitrogen equilibrium: nitrogen intake = nitrogen loss</a:t>
            </a:r>
          </a:p>
          <a:p>
            <a:pPr lvl="1"/>
            <a:r>
              <a:rPr lang="en-US" dirty="0" smtClean="0"/>
              <a:t>negative nitrogen balance: nitrogen intake &lt; nitrogen loss </a:t>
            </a:r>
          </a:p>
          <a:p>
            <a:pPr lvl="1"/>
            <a:r>
              <a:rPr lang="en-US" dirty="0" smtClean="0"/>
              <a:t>positive nitrogen balance: nitrogen intake &gt; nitrogen loss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synthesis: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Protein synthesis: process by which cells build proteins specific to the body’s needs </a:t>
            </a:r>
          </a:p>
          <a:p>
            <a:r>
              <a:rPr lang="en-US" u="sng" dirty="0" smtClean="0"/>
              <a:t>Steps of protein synthesis</a:t>
            </a:r>
            <a:r>
              <a:rPr lang="en-US" dirty="0" smtClean="0"/>
              <a:t>: </a:t>
            </a:r>
          </a:p>
          <a:p>
            <a:pPr lvl="0"/>
            <a:r>
              <a:rPr lang="en-US" dirty="0" smtClean="0"/>
              <a:t>Messenger ribonucleic acid (mRNA) copies the amino acid code contained in deoxyribonucleic acid (DNA) and brings it outside of the nucleus, where it attaches to </a:t>
            </a:r>
            <a:r>
              <a:rPr lang="en-US" dirty="0" err="1" smtClean="0"/>
              <a:t>ribosomes</a:t>
            </a:r>
            <a:r>
              <a:rPr lang="en-US" dirty="0" smtClean="0"/>
              <a:t>.</a:t>
            </a:r>
          </a:p>
          <a:p>
            <a:pPr lvl="0"/>
            <a:r>
              <a:rPr lang="en-US" dirty="0" smtClean="0"/>
              <a:t>Transfer ribonucleic acid (</a:t>
            </a:r>
            <a:r>
              <a:rPr lang="en-US" dirty="0" err="1" smtClean="0"/>
              <a:t>tRNA</a:t>
            </a:r>
            <a:r>
              <a:rPr lang="en-US" dirty="0" smtClean="0"/>
              <a:t>) transports amino acids from the cellular fluid to the mRNA and </a:t>
            </a:r>
            <a:r>
              <a:rPr lang="en-US" dirty="0" err="1" smtClean="0"/>
              <a:t>ribosomes</a:t>
            </a:r>
            <a:r>
              <a:rPr lang="en-US" dirty="0" smtClean="0"/>
              <a:t>.</a:t>
            </a:r>
          </a:p>
          <a:p>
            <a:pPr lvl="0"/>
            <a:r>
              <a:rPr lang="en-US" dirty="0" err="1" smtClean="0"/>
              <a:t>tRNA</a:t>
            </a:r>
            <a:r>
              <a:rPr lang="en-US" dirty="0" smtClean="0"/>
              <a:t>, mRNA, and the </a:t>
            </a:r>
            <a:r>
              <a:rPr lang="en-US" dirty="0" err="1" smtClean="0"/>
              <a:t>ribosomes</a:t>
            </a:r>
            <a:r>
              <a:rPr lang="en-US" dirty="0" smtClean="0"/>
              <a:t> cooperate to put the amino acids together in the correct sequence to make a new protein.</a:t>
            </a:r>
          </a:p>
          <a:p>
            <a:endParaRPr lang="en-US" dirty="0" smtClean="0"/>
          </a:p>
          <a:p>
            <a:pPr lvl="0"/>
            <a:r>
              <a:rPr lang="en-US" dirty="0" smtClean="0"/>
              <a:t>Proteins—necessary  for manufacturing enzymes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Triglyceride is a glycerol molecule attached to three fatty acids. </a:t>
            </a:r>
          </a:p>
          <a:p>
            <a:pPr lvl="0">
              <a:buFont typeface="Wingdings" pitchFamily="2" charset="2"/>
              <a:buChar char="Ø"/>
            </a:pPr>
            <a:r>
              <a:rPr lang="en-US" dirty="0" smtClean="0"/>
              <a:t>It is the chief form of fat found in foods.</a:t>
            </a:r>
          </a:p>
          <a:p>
            <a:pPr lvl="0">
              <a:buFont typeface="Wingdings" pitchFamily="2" charset="2"/>
              <a:buChar char="Ø"/>
            </a:pPr>
            <a:r>
              <a:rPr lang="en-US" dirty="0" smtClean="0"/>
              <a:t>It is the major storage form of fat in the body.</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smtClean="0"/>
              <a:t>Proteins—necessary  for manufacturing enzymes</a:t>
            </a:r>
          </a:p>
          <a:p>
            <a:r>
              <a:rPr lang="en-US" dirty="0" smtClean="0"/>
              <a:t>Enzymes: proteins that exist in all cells of living things:</a:t>
            </a:r>
          </a:p>
          <a:p>
            <a:pPr lvl="0">
              <a:buFont typeface="Wingdings" pitchFamily="2" charset="2"/>
              <a:buChar char="Ø"/>
            </a:pPr>
            <a:r>
              <a:rPr lang="en-US" dirty="0" smtClean="0"/>
              <a:t>allow biochemical reactions to accelerate</a:t>
            </a:r>
          </a:p>
          <a:p>
            <a:pPr lvl="0">
              <a:buFont typeface="Wingdings" pitchFamily="2" charset="2"/>
              <a:buChar char="Ø"/>
            </a:pPr>
            <a:r>
              <a:rPr lang="en-US" dirty="0" smtClean="0"/>
              <a:t>necessary for digestion and metabolism</a:t>
            </a:r>
          </a:p>
          <a:p>
            <a:pPr lvl="0">
              <a:buFont typeface="Wingdings" pitchFamily="2" charset="2"/>
              <a:buChar char="Ø"/>
            </a:pPr>
            <a:r>
              <a:rPr lang="en-US" dirty="0" smtClean="0"/>
              <a:t>catalysts for many biochemical reactions</a:t>
            </a:r>
          </a:p>
          <a:p>
            <a:pPr lvl="0">
              <a:buFont typeface="Wingdings" pitchFamily="2" charset="2"/>
              <a:buChar char="Ø"/>
            </a:pPr>
            <a:r>
              <a:rPr lang="en-US" dirty="0" smtClean="0"/>
              <a:t>specific to their substrates and reactions that they catalyze.</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smtClean="0"/>
              <a:t>Proteins—necessary for manufacturing hormones </a:t>
            </a:r>
          </a:p>
          <a:p>
            <a:r>
              <a:rPr lang="en-US" dirty="0" smtClean="0"/>
              <a:t>Hormones:</a:t>
            </a:r>
          </a:p>
          <a:p>
            <a:pPr lvl="0">
              <a:buFont typeface="Wingdings" pitchFamily="2" charset="2"/>
              <a:buChar char="Ø"/>
            </a:pPr>
            <a:r>
              <a:rPr lang="en-US" dirty="0" smtClean="0"/>
              <a:t>chemicals synthesized in the body </a:t>
            </a:r>
          </a:p>
          <a:p>
            <a:pPr lvl="0">
              <a:buFont typeface="Wingdings" pitchFamily="2" charset="2"/>
              <a:buChar char="Ø"/>
            </a:pPr>
            <a:r>
              <a:rPr lang="en-US" dirty="0" smtClean="0"/>
              <a:t>act as messengers or signals to stop or start certain physiological processes</a:t>
            </a:r>
          </a:p>
          <a:p>
            <a:r>
              <a:rPr lang="en-US" dirty="0" smtClean="0"/>
              <a:t>Proteins—component of some hormones:</a:t>
            </a:r>
          </a:p>
          <a:p>
            <a:pPr lvl="0">
              <a:buFont typeface="Wingdings" pitchFamily="2" charset="2"/>
              <a:buChar char="Ø"/>
            </a:pPr>
            <a:r>
              <a:rPr lang="en-US" dirty="0" smtClean="0"/>
              <a:t>thyroid hormones—regulate metabolic rate and cellular development</a:t>
            </a:r>
          </a:p>
          <a:p>
            <a:pPr lvl="0">
              <a:buFont typeface="Wingdings" pitchFamily="2" charset="2"/>
              <a:buChar char="Ø"/>
            </a:pPr>
            <a:r>
              <a:rPr lang="en-US" dirty="0" smtClean="0"/>
              <a:t>insulin and glucagon—maintain stability of blood glucose concentrations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Proteins—act as buffers </a:t>
            </a:r>
          </a:p>
          <a:p>
            <a:r>
              <a:rPr lang="en-US" dirty="0" smtClean="0"/>
              <a:t>Buffer: compound that allows fluids and tissues to keep a constant PH</a:t>
            </a:r>
          </a:p>
          <a:p>
            <a:r>
              <a:rPr lang="en-US" dirty="0" smtClean="0"/>
              <a:t>Amino acids: contribute to buffering system by releasing or accepting hydrogen ions</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Proteins—maintain proper fluid balance </a:t>
            </a:r>
          </a:p>
          <a:p>
            <a:r>
              <a:rPr lang="en-US" dirty="0" err="1" smtClean="0"/>
              <a:t>Oncotic</a:t>
            </a:r>
            <a:r>
              <a:rPr lang="en-US" dirty="0" smtClean="0"/>
              <a:t> pressure: the effect of proteins on fluid balance</a:t>
            </a:r>
          </a:p>
          <a:p>
            <a:pPr lvl="0"/>
            <a:r>
              <a:rPr lang="en-US" dirty="0" smtClean="0"/>
              <a:t>Proteins in blood vessels connecting arteries and veins pull fluid back into the capillaries.</a:t>
            </a:r>
          </a:p>
          <a:p>
            <a:pPr lvl="0"/>
            <a:r>
              <a:rPr lang="en-US" dirty="0" smtClean="0"/>
              <a:t>This counteracts the pressure of the blood.</a:t>
            </a:r>
          </a:p>
          <a:p>
            <a:r>
              <a:rPr lang="en-US" dirty="0" smtClean="0"/>
              <a:t>Edema: inadequate protein intake → accumulation of fluid in the tissue → causing swelling</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u="sng" dirty="0" smtClean="0"/>
              <a:t>Proteins—component in cells used during an immune response</a:t>
            </a:r>
          </a:p>
          <a:p>
            <a:pPr lvl="0"/>
            <a:r>
              <a:rPr lang="en-US" dirty="0" smtClean="0"/>
              <a:t>body synthesizes antibodies to attack antigens that are present</a:t>
            </a:r>
          </a:p>
          <a:p>
            <a:pPr lvl="0"/>
            <a:r>
              <a:rPr lang="en-US" dirty="0" smtClean="0"/>
              <a:t>each antibody is created to attack one specific antigen</a:t>
            </a:r>
          </a:p>
          <a:p>
            <a:pPr lvl="0"/>
            <a:r>
              <a:rPr lang="en-US" dirty="0" smtClean="0"/>
              <a:t>body keeps a record of the characteristics of each antibody manufactured </a:t>
            </a:r>
          </a:p>
          <a:p>
            <a:pPr lvl="0"/>
            <a:r>
              <a:rPr lang="en-US" dirty="0" smtClean="0"/>
              <a:t>able to produce same antibodies more quickly in the future</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Proteins—energy source during inadequate supply of energy from fats and carbohydrates: </a:t>
            </a:r>
          </a:p>
          <a:p>
            <a:pPr lvl="0"/>
            <a:r>
              <a:rPr lang="en-US" dirty="0" smtClean="0"/>
              <a:t>body breaks down own muscle tissue for energy </a:t>
            </a:r>
          </a:p>
          <a:p>
            <a:pPr lvl="0"/>
            <a:r>
              <a:rPr lang="en-US" dirty="0" smtClean="0"/>
              <a:t>results in depletion of lean body tissue</a:t>
            </a:r>
          </a:p>
          <a:p>
            <a:pPr lvl="0"/>
            <a:r>
              <a:rPr lang="en-US" smtClean="0"/>
              <a:t>to prevent this, intake of all macronutrients is essential</a:t>
            </a:r>
          </a:p>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Process of protein digestion</a:t>
            </a:r>
            <a:r>
              <a:rPr lang="en-US" dirty="0" smtClean="0"/>
              <a:t>:</a:t>
            </a:r>
            <a:endParaRPr lang="en-US" dirty="0"/>
          </a:p>
        </p:txBody>
      </p:sp>
      <p:sp>
        <p:nvSpPr>
          <p:cNvPr id="3" name="Content Placeholder 2"/>
          <p:cNvSpPr>
            <a:spLocks noGrp="1"/>
          </p:cNvSpPr>
          <p:nvPr>
            <p:ph idx="1"/>
          </p:nvPr>
        </p:nvSpPr>
        <p:spPr/>
        <p:txBody>
          <a:bodyPr>
            <a:normAutofit/>
          </a:bodyPr>
          <a:lstStyle/>
          <a:p>
            <a:pPr lvl="0"/>
            <a:r>
              <a:rPr lang="en-US" b="1" u="sng" dirty="0" smtClean="0"/>
              <a:t>In </a:t>
            </a:r>
            <a:r>
              <a:rPr lang="en-US" b="1" u="sng" dirty="0" smtClean="0"/>
              <a:t>the stomach</a:t>
            </a:r>
            <a:r>
              <a:rPr lang="en-US" dirty="0" smtClean="0"/>
              <a:t>: </a:t>
            </a:r>
          </a:p>
          <a:p>
            <a:pPr lvl="0"/>
            <a:r>
              <a:rPr lang="en-US" dirty="0" err="1" smtClean="0"/>
              <a:t>Denaturation</a:t>
            </a:r>
            <a:r>
              <a:rPr lang="en-US" dirty="0" smtClean="0"/>
              <a:t>: hydrochloric acid (HCL) breaks apart some of the bonds that hold the proteins together.</a:t>
            </a:r>
          </a:p>
          <a:p>
            <a:pPr lvl="0"/>
            <a:r>
              <a:rPr lang="en-US" dirty="0" smtClean="0"/>
              <a:t>HCL activates the enzyme pepsin to break remaining bonds.</a:t>
            </a:r>
          </a:p>
          <a:p>
            <a:pPr lvl="0"/>
            <a:r>
              <a:rPr lang="en-US" dirty="0" smtClean="0"/>
              <a:t>Polypeptides and some free amino acids are emptied into the small intestine for further digestion.</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protein digestion:</a:t>
            </a:r>
            <a:endParaRPr lang="en-US" dirty="0"/>
          </a:p>
        </p:txBody>
      </p:sp>
      <p:sp>
        <p:nvSpPr>
          <p:cNvPr id="3" name="Content Placeholder 2"/>
          <p:cNvSpPr>
            <a:spLocks noGrp="1"/>
          </p:cNvSpPr>
          <p:nvPr>
            <p:ph idx="1"/>
          </p:nvPr>
        </p:nvSpPr>
        <p:spPr/>
        <p:txBody>
          <a:bodyPr/>
          <a:lstStyle/>
          <a:p>
            <a:pPr lvl="0"/>
            <a:r>
              <a:rPr lang="en-US" b="1" u="sng" dirty="0" smtClean="0"/>
              <a:t>In the small intestine</a:t>
            </a:r>
            <a:r>
              <a:rPr lang="en-US" dirty="0" smtClean="0"/>
              <a:t>: </a:t>
            </a:r>
          </a:p>
          <a:p>
            <a:pPr lvl="0"/>
            <a:r>
              <a:rPr lang="en-US" dirty="0" smtClean="0"/>
              <a:t>Partially digested proteins elicit release of regulatory peptides. </a:t>
            </a:r>
          </a:p>
          <a:p>
            <a:pPr lvl="0"/>
            <a:r>
              <a:rPr lang="en-US" dirty="0" smtClean="0"/>
              <a:t>Regulatory peptides signal the pancreas to release pancreatic juice and digestive </a:t>
            </a:r>
            <a:r>
              <a:rPr lang="en-US" dirty="0" err="1" smtClean="0"/>
              <a:t>proenzymes</a:t>
            </a:r>
            <a:r>
              <a:rPr lang="en-US" dirty="0" smtClean="0"/>
              <a:t>.</a:t>
            </a:r>
          </a:p>
          <a:p>
            <a:pPr lvl="0"/>
            <a:r>
              <a:rPr lang="en-US" dirty="0" err="1" smtClean="0"/>
              <a:t>Proenzymes</a:t>
            </a:r>
            <a:r>
              <a:rPr lang="en-US" dirty="0" smtClean="0"/>
              <a:t> activate other enzymes to further degrade polypeptides and amino acids.</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protein digestion</a:t>
            </a:r>
            <a:endParaRPr lang="en-US" dirty="0"/>
          </a:p>
        </p:txBody>
      </p:sp>
      <p:sp>
        <p:nvSpPr>
          <p:cNvPr id="3" name="Content Placeholder 2"/>
          <p:cNvSpPr>
            <a:spLocks noGrp="1"/>
          </p:cNvSpPr>
          <p:nvPr>
            <p:ph idx="1"/>
          </p:nvPr>
        </p:nvSpPr>
        <p:spPr/>
        <p:txBody>
          <a:bodyPr>
            <a:normAutofit lnSpcReduction="10000"/>
          </a:bodyPr>
          <a:lstStyle/>
          <a:p>
            <a:pPr lvl="1"/>
            <a:r>
              <a:rPr lang="en-US" b="1" u="sng" dirty="0" smtClean="0"/>
              <a:t>After intestinal degradation: </a:t>
            </a:r>
            <a:endParaRPr lang="en-US" sz="3200" b="1" u="sng" dirty="0" smtClean="0"/>
          </a:p>
          <a:p>
            <a:pPr lvl="0"/>
            <a:r>
              <a:rPr lang="en-US" dirty="0" smtClean="0"/>
              <a:t>Some small peptides and free amino acids are used by intestinal cells for energy and synthesis of other compounds.</a:t>
            </a:r>
            <a:endParaRPr lang="en-US" sz="3600" dirty="0" smtClean="0"/>
          </a:p>
          <a:p>
            <a:pPr lvl="0"/>
            <a:r>
              <a:rPr lang="en-US" dirty="0" smtClean="0"/>
              <a:t>Remaining amino acids are transported into the liver.</a:t>
            </a:r>
            <a:endParaRPr lang="en-US" sz="3600" dirty="0" smtClean="0"/>
          </a:p>
          <a:p>
            <a:pPr lvl="0"/>
            <a:r>
              <a:rPr lang="en-US" dirty="0" smtClean="0"/>
              <a:t>Liver monitors the amount of amino acids absorbed and adjusts the rate of their metabolism. </a:t>
            </a:r>
            <a:endParaRPr lang="en-US" sz="3600"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buNone/>
            </a:pPr>
            <a:r>
              <a:rPr lang="en-US" b="1" u="sng" dirty="0" smtClean="0"/>
              <a:t>Components of amino acid catabolism:</a:t>
            </a:r>
            <a:endParaRPr lang="en-US" sz="3600" b="1" u="sng" dirty="0" smtClean="0"/>
          </a:p>
          <a:p>
            <a:pPr lvl="0"/>
            <a:r>
              <a:rPr lang="en-US" dirty="0" err="1" smtClean="0"/>
              <a:t>deamination</a:t>
            </a:r>
            <a:r>
              <a:rPr lang="en-US" dirty="0" smtClean="0"/>
              <a:t>: process by which nitrogen is removed from a substance</a:t>
            </a:r>
            <a:endParaRPr lang="en-US" sz="3600" dirty="0" smtClean="0"/>
          </a:p>
          <a:p>
            <a:pPr lvl="1">
              <a:buFont typeface="Wingdings" pitchFamily="2" charset="2"/>
              <a:buChar char="Ø"/>
            </a:pPr>
            <a:r>
              <a:rPr lang="en-US" dirty="0" smtClean="0"/>
              <a:t>can result in accumulation of ammonia</a:t>
            </a:r>
            <a:endParaRPr lang="en-US" sz="3200" dirty="0" smtClean="0"/>
          </a:p>
          <a:p>
            <a:pPr lvl="1">
              <a:buFont typeface="Wingdings" pitchFamily="2" charset="2"/>
              <a:buChar char="Ø"/>
            </a:pPr>
            <a:r>
              <a:rPr lang="en-US" dirty="0" smtClean="0"/>
              <a:t>body converts ammonia to urea for excretion by the kidneys</a:t>
            </a:r>
            <a:endParaRPr lang="en-US" sz="3200" dirty="0" smtClean="0"/>
          </a:p>
          <a:p>
            <a:pPr lvl="1">
              <a:buFont typeface="Wingdings" pitchFamily="2" charset="2"/>
              <a:buChar char="Ø"/>
            </a:pPr>
            <a:r>
              <a:rPr lang="en-US" dirty="0" smtClean="0"/>
              <a:t>remaining carbon skeleton used for energy or to make other substances</a:t>
            </a:r>
            <a:endParaRPr lang="en-US" sz="3200" dirty="0" smtClean="0"/>
          </a:p>
          <a:p>
            <a:pPr lvl="0"/>
            <a:r>
              <a:rPr lang="en-US" dirty="0" err="1" smtClean="0"/>
              <a:t>transamination</a:t>
            </a:r>
            <a:r>
              <a:rPr lang="en-US" dirty="0" smtClean="0"/>
              <a:t>: the transfer of nitrogen from one chemical group to another without the formation of ammonia</a:t>
            </a:r>
            <a:endParaRPr lang="en-US" sz="3600" dirty="0" smtClean="0"/>
          </a:p>
          <a:p>
            <a:endParaRPr lang="en-US" sz="36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b="1" u="sng" dirty="0" err="1" smtClean="0"/>
              <a:t>Phospholipid</a:t>
            </a:r>
            <a:r>
              <a:rPr lang="en-US" b="1" u="sng" dirty="0" smtClean="0"/>
              <a:t>:</a:t>
            </a:r>
          </a:p>
          <a:p>
            <a:pPr lvl="0">
              <a:buNone/>
            </a:pPr>
            <a:r>
              <a:rPr lang="en-US" u="sng" dirty="0" smtClean="0"/>
              <a:t>lipid composed of </a:t>
            </a:r>
            <a:r>
              <a:rPr lang="en-US" dirty="0" smtClean="0"/>
              <a:t>:</a:t>
            </a:r>
          </a:p>
          <a:p>
            <a:pPr lvl="0">
              <a:buFont typeface="Wingdings" pitchFamily="2" charset="2"/>
              <a:buChar char="Ø"/>
            </a:pPr>
            <a:r>
              <a:rPr lang="en-US" dirty="0" smtClean="0"/>
              <a:t>a glycerol molecule.</a:t>
            </a:r>
          </a:p>
          <a:p>
            <a:pPr lvl="0">
              <a:buFont typeface="Wingdings" pitchFamily="2" charset="2"/>
              <a:buChar char="Ø"/>
            </a:pPr>
            <a:r>
              <a:rPr lang="en-US" dirty="0" smtClean="0"/>
              <a:t> two fatty acids.</a:t>
            </a:r>
          </a:p>
          <a:p>
            <a:pPr lvl="0">
              <a:buFont typeface="Wingdings" pitchFamily="2" charset="2"/>
              <a:buChar char="Ø"/>
            </a:pPr>
            <a:r>
              <a:rPr lang="en-US" dirty="0" smtClean="0"/>
              <a:t> and a phosphate group that allows some solubility in water</a:t>
            </a:r>
          </a:p>
          <a:p>
            <a:pPr lvl="0"/>
            <a:r>
              <a:rPr lang="en-US" dirty="0" smtClean="0"/>
              <a:t>synthesized by the body, not essential in the diet</a:t>
            </a:r>
          </a:p>
          <a:p>
            <a:pPr lvl="0"/>
            <a:r>
              <a:rPr lang="en-US" dirty="0" smtClean="0"/>
              <a:t>used by food industry as emulsifiers</a:t>
            </a:r>
          </a:p>
          <a:p>
            <a:pPr lvl="0"/>
            <a:r>
              <a:rPr lang="en-US" dirty="0" smtClean="0"/>
              <a:t>vital to human body:</a:t>
            </a:r>
          </a:p>
          <a:p>
            <a:pPr lvl="1"/>
            <a:r>
              <a:rPr lang="en-US" dirty="0" smtClean="0"/>
              <a:t>constitute cell membranes</a:t>
            </a:r>
          </a:p>
          <a:p>
            <a:pPr lvl="1"/>
            <a:r>
              <a:rPr lang="en-US" dirty="0" smtClean="0"/>
              <a:t>allow bodily fluids to exist in both fat- and water-soluble environments.</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None/>
            </a:pPr>
            <a:r>
              <a:rPr lang="en-US" b="1" u="sng" dirty="0" smtClean="0"/>
              <a:t>Protein turnover: </a:t>
            </a:r>
            <a:r>
              <a:rPr lang="en-US" dirty="0" smtClean="0"/>
              <a:t>the process by which proteins are continuously synthesized and degraded </a:t>
            </a:r>
          </a:p>
          <a:p>
            <a:pPr lvl="0"/>
            <a:r>
              <a:rPr lang="en-US" dirty="0" smtClean="0"/>
              <a:t>new amino acids mix with amino acids already in the body → forms an amino acid pool</a:t>
            </a:r>
          </a:p>
          <a:p>
            <a:pPr lvl="0"/>
            <a:r>
              <a:rPr lang="en-US" dirty="0" smtClean="0"/>
              <a:t>stable amino acid pool: allows amino acids to be used to make other compounds</a:t>
            </a:r>
          </a:p>
          <a:p>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quality</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US" dirty="0" smtClean="0"/>
              <a:t>Protein quality: the assessment of protein composition and digestibility </a:t>
            </a:r>
          </a:p>
          <a:p>
            <a:pPr>
              <a:buNone/>
            </a:pPr>
            <a:r>
              <a:rPr lang="en-US" u="sng" dirty="0" smtClean="0"/>
              <a:t>Digestibility depends upon:</a:t>
            </a:r>
          </a:p>
          <a:p>
            <a:pPr lvl="0"/>
            <a:r>
              <a:rPr lang="en-US" dirty="0" smtClean="0"/>
              <a:t>source of protein </a:t>
            </a:r>
          </a:p>
          <a:p>
            <a:pPr lvl="0"/>
            <a:r>
              <a:rPr lang="en-US" dirty="0" smtClean="0"/>
              <a:t>other foods with which it is consumed</a:t>
            </a:r>
          </a:p>
          <a:p>
            <a:pPr>
              <a:buNone/>
            </a:pPr>
            <a:r>
              <a:rPr lang="en-US" b="1" u="sng" dirty="0" smtClean="0"/>
              <a:t>Protein digestibility–corrected amino acid score (PDCAA):</a:t>
            </a:r>
          </a:p>
          <a:p>
            <a:pPr lvl="0"/>
            <a:r>
              <a:rPr lang="en-US" dirty="0" smtClean="0"/>
              <a:t>also called biological value</a:t>
            </a:r>
          </a:p>
          <a:p>
            <a:pPr lvl="0"/>
            <a:r>
              <a:rPr lang="en-US" dirty="0" smtClean="0"/>
              <a:t>method to quantify the quality of a protein based on its composition and digestibility</a:t>
            </a:r>
          </a:p>
          <a:p>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b="1" u="sng" dirty="0" smtClean="0"/>
              <a:t>Two main categories of proteins from food sources</a:t>
            </a:r>
            <a:r>
              <a:rPr lang="en-US" dirty="0" smtClean="0"/>
              <a:t>:</a:t>
            </a:r>
          </a:p>
          <a:p>
            <a:pPr lvl="0">
              <a:buFont typeface="Wingdings" pitchFamily="2" charset="2"/>
              <a:buChar char="§"/>
            </a:pPr>
            <a:r>
              <a:rPr lang="en-US" b="1" u="sng" dirty="0" smtClean="0"/>
              <a:t>complete</a:t>
            </a:r>
            <a:r>
              <a:rPr lang="en-US" dirty="0" smtClean="0"/>
              <a:t> (high-quality) proteins:</a:t>
            </a:r>
          </a:p>
          <a:p>
            <a:pPr lvl="1">
              <a:buFont typeface="Wingdings" pitchFamily="2" charset="2"/>
              <a:buChar char="Ø"/>
            </a:pPr>
            <a:r>
              <a:rPr lang="en-US" dirty="0" smtClean="0"/>
              <a:t>contain all amino acids in correct amounts needed by humans</a:t>
            </a:r>
            <a:endParaRPr lang="en-US" sz="6000" dirty="0" smtClean="0"/>
          </a:p>
          <a:p>
            <a:pPr lvl="1">
              <a:buFont typeface="Wingdings" pitchFamily="2" charset="2"/>
              <a:buChar char="Ø"/>
            </a:pPr>
            <a:r>
              <a:rPr lang="en-US" dirty="0" smtClean="0"/>
              <a:t>sources include animal proteins and the plant protein soy</a:t>
            </a:r>
            <a:endParaRPr lang="en-US" sz="6000" dirty="0" smtClean="0"/>
          </a:p>
          <a:p>
            <a:pPr lvl="0">
              <a:buFont typeface="Wingdings" pitchFamily="2" charset="2"/>
              <a:buChar char="§"/>
            </a:pPr>
            <a:r>
              <a:rPr lang="en-US" b="1" u="sng" dirty="0" smtClean="0"/>
              <a:t>incomplete</a:t>
            </a:r>
            <a:r>
              <a:rPr lang="en-US" dirty="0" smtClean="0"/>
              <a:t> (low-quality) proteins:</a:t>
            </a:r>
          </a:p>
          <a:p>
            <a:pPr lvl="1">
              <a:buFont typeface="Wingdings" pitchFamily="2" charset="2"/>
              <a:buChar char="Ø"/>
            </a:pPr>
            <a:r>
              <a:rPr lang="en-US" dirty="0" smtClean="0"/>
              <a:t>contain insufficient amounts of one or more essential amino acids</a:t>
            </a:r>
            <a:endParaRPr lang="en-US" sz="6000" dirty="0" smtClean="0"/>
          </a:p>
          <a:p>
            <a:pPr lvl="1">
              <a:buFont typeface="Wingdings" pitchFamily="2" charset="2"/>
              <a:buChar char="Ø"/>
            </a:pPr>
            <a:r>
              <a:rPr lang="en-US" dirty="0" smtClean="0"/>
              <a:t>generally derived from plant </a:t>
            </a:r>
            <a:r>
              <a:rPr lang="en-US" dirty="0" smtClean="0"/>
              <a:t>sources.</a:t>
            </a:r>
            <a:endParaRPr lang="en-US" sz="6000" dirty="0" smtClean="0"/>
          </a:p>
          <a:p>
            <a:pPr lvl="1">
              <a:buNone/>
            </a:pPr>
            <a:r>
              <a:rPr lang="en-US" sz="3100" dirty="0" smtClean="0"/>
              <a:t>Complementary proteins: proteins from different sources that combine to form a complete </a:t>
            </a:r>
            <a:r>
              <a:rPr lang="en-US" sz="3100" dirty="0" smtClean="0"/>
              <a:t>protein.</a:t>
            </a:r>
          </a:p>
          <a:p>
            <a:pPr lvl="1">
              <a:buNone/>
            </a:pPr>
            <a:endParaRPr lang="en-US" sz="6000"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Recommended dietary allowances (RDA) of protein: </a:t>
            </a:r>
            <a:endParaRPr lang="en-US" dirty="0"/>
          </a:p>
        </p:txBody>
      </p:sp>
      <p:sp>
        <p:nvSpPr>
          <p:cNvPr id="3" name="Content Placeholder 2"/>
          <p:cNvSpPr>
            <a:spLocks noGrp="1"/>
          </p:cNvSpPr>
          <p:nvPr>
            <p:ph idx="1"/>
          </p:nvPr>
        </p:nvSpPr>
        <p:spPr/>
        <p:txBody>
          <a:bodyPr/>
          <a:lstStyle/>
          <a:p>
            <a:pPr lvl="0"/>
            <a:r>
              <a:rPr lang="en-US" dirty="0" smtClean="0"/>
              <a:t>adults aged 19–70—approximately 0.8 g/kg/day</a:t>
            </a:r>
          </a:p>
          <a:p>
            <a:pPr lvl="0"/>
            <a:r>
              <a:rPr lang="en-US" dirty="0" smtClean="0"/>
              <a:t>infants, children, and pregnant women—slightly higher </a:t>
            </a:r>
            <a:r>
              <a:rPr lang="en-US" dirty="0" smtClean="0"/>
              <a:t>intakes</a:t>
            </a:r>
            <a:endParaRPr lang="en-US" dirty="0" smtClean="0"/>
          </a:p>
          <a:p>
            <a:r>
              <a:rPr lang="en-US" u="sng" dirty="0" smtClean="0"/>
              <a:t>Average protein intakes</a:t>
            </a:r>
            <a:r>
              <a:rPr lang="en-US" dirty="0" smtClean="0"/>
              <a:t>:</a:t>
            </a:r>
          </a:p>
          <a:p>
            <a:pPr lvl="0"/>
            <a:r>
              <a:rPr lang="en-US" dirty="0" smtClean="0"/>
              <a:t>adults aged </a:t>
            </a:r>
            <a:r>
              <a:rPr lang="en-US" dirty="0" smtClean="0"/>
              <a:t>19–30: 91 </a:t>
            </a:r>
            <a:r>
              <a:rPr lang="en-US" dirty="0" smtClean="0"/>
              <a:t>gm/day</a:t>
            </a:r>
          </a:p>
          <a:p>
            <a:pPr lvl="0"/>
            <a:r>
              <a:rPr lang="en-US" dirty="0" smtClean="0"/>
              <a:t>older </a:t>
            </a:r>
            <a:r>
              <a:rPr lang="en-US" dirty="0" smtClean="0"/>
              <a:t>adults: 66 </a:t>
            </a:r>
            <a:r>
              <a:rPr lang="en-US" dirty="0" smtClean="0"/>
              <a:t>gm/day</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Inborn error of metabolism</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It is inherited </a:t>
            </a:r>
            <a:r>
              <a:rPr lang="en-US" dirty="0" smtClean="0"/>
              <a:t>defect in the way a substrate in metabolized </a:t>
            </a:r>
            <a:r>
              <a:rPr lang="en-US" dirty="0" smtClean="0"/>
              <a:t>such as:</a:t>
            </a:r>
            <a:endParaRPr lang="en-US" dirty="0" smtClean="0"/>
          </a:p>
          <a:p>
            <a:pPr>
              <a:buNone/>
            </a:pPr>
            <a:r>
              <a:rPr lang="en-US" u="sng" dirty="0" err="1" smtClean="0"/>
              <a:t>Phenylketonuria</a:t>
            </a:r>
            <a:r>
              <a:rPr lang="en-US" u="sng" dirty="0" smtClean="0"/>
              <a:t> (PKU) disease</a:t>
            </a:r>
            <a:r>
              <a:rPr lang="en-US" dirty="0" smtClean="0"/>
              <a:t>:</a:t>
            </a:r>
          </a:p>
          <a:p>
            <a:pPr lvl="0"/>
            <a:r>
              <a:rPr lang="en-US" dirty="0" smtClean="0"/>
              <a:t>caused by a deficiency of the enzyme phenylalanine </a:t>
            </a:r>
            <a:r>
              <a:rPr lang="en-US" dirty="0" err="1" smtClean="0"/>
              <a:t>hydroxylase</a:t>
            </a:r>
            <a:r>
              <a:rPr lang="en-US" dirty="0" smtClean="0"/>
              <a:t>.</a:t>
            </a:r>
            <a:endParaRPr lang="en-US" sz="3600" dirty="0" smtClean="0"/>
          </a:p>
          <a:p>
            <a:pPr lvl="0"/>
            <a:r>
              <a:rPr lang="en-US" dirty="0" smtClean="0"/>
              <a:t>untreated, causes harmful accumulation of </a:t>
            </a:r>
            <a:r>
              <a:rPr lang="en-US" dirty="0" smtClean="0"/>
              <a:t>phenylalanine.</a:t>
            </a:r>
            <a:endParaRPr lang="en-US" dirty="0" smtClean="0"/>
          </a:p>
          <a:p>
            <a:pPr lvl="0"/>
            <a:r>
              <a:rPr lang="en-US" dirty="0" smtClean="0"/>
              <a:t>results in nerve damage that causes mental retardation and other health problems</a:t>
            </a:r>
          </a:p>
          <a:p>
            <a:pPr lvl="0"/>
            <a:r>
              <a:rPr lang="en-US" dirty="0" smtClean="0"/>
              <a:t>dietary implications:</a:t>
            </a:r>
          </a:p>
          <a:p>
            <a:pPr lvl="1"/>
            <a:r>
              <a:rPr lang="en-US" dirty="0" smtClean="0"/>
              <a:t>food consumed must have very little phenylalanine</a:t>
            </a:r>
            <a:endParaRPr lang="en-US" sz="6000" dirty="0" smtClean="0"/>
          </a:p>
          <a:p>
            <a:pPr lvl="1"/>
            <a:r>
              <a:rPr lang="en-US" dirty="0" smtClean="0"/>
              <a:t>high-protein foods must be limited</a:t>
            </a:r>
            <a:endParaRPr lang="en-US" sz="6000" dirty="0" smtClean="0"/>
          </a:p>
          <a:p>
            <a:pPr lvl="1"/>
            <a:r>
              <a:rPr lang="en-US" dirty="0" smtClean="0"/>
              <a:t>special phenylalanine-free dietary supplements contain additional protein, micronutrients, and energy </a:t>
            </a:r>
            <a:endParaRPr lang="en-US" sz="6000"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smtClean="0"/>
              <a:t>Branched chain </a:t>
            </a:r>
            <a:r>
              <a:rPr lang="en-US" dirty="0" err="1" smtClean="0"/>
              <a:t>ketoaciduria</a:t>
            </a:r>
            <a:r>
              <a:rPr lang="en-US" dirty="0" smtClean="0"/>
              <a:t>:</a:t>
            </a:r>
          </a:p>
          <a:p>
            <a:pPr lvl="0"/>
            <a:r>
              <a:rPr lang="en-US" dirty="0" smtClean="0"/>
              <a:t>commonly called maple syrup urine </a:t>
            </a:r>
            <a:r>
              <a:rPr lang="en-US" dirty="0" smtClean="0"/>
              <a:t>disease—MSUD. </a:t>
            </a:r>
            <a:endParaRPr lang="en-US" sz="3600" dirty="0" smtClean="0"/>
          </a:p>
          <a:p>
            <a:pPr lvl="0"/>
            <a:r>
              <a:rPr lang="en-US" dirty="0" smtClean="0"/>
              <a:t>caused by deficiency of the metabolic enzyme branched-chain α-</a:t>
            </a:r>
            <a:r>
              <a:rPr lang="en-US" dirty="0" err="1" smtClean="0"/>
              <a:t>keto</a:t>
            </a:r>
            <a:r>
              <a:rPr lang="en-US" dirty="0" smtClean="0"/>
              <a:t> acid </a:t>
            </a:r>
            <a:r>
              <a:rPr lang="en-US" dirty="0" err="1" smtClean="0"/>
              <a:t>dehydrogenase</a:t>
            </a:r>
            <a:r>
              <a:rPr lang="en-US" dirty="0" smtClean="0"/>
              <a:t>:</a:t>
            </a:r>
            <a:endParaRPr lang="en-US" sz="3600" dirty="0" smtClean="0"/>
          </a:p>
          <a:p>
            <a:pPr lvl="1"/>
            <a:r>
              <a:rPr lang="en-US" dirty="0" smtClean="0"/>
              <a:t>role of </a:t>
            </a:r>
            <a:r>
              <a:rPr lang="en-US" dirty="0" err="1" smtClean="0"/>
              <a:t>dehydrogenase</a:t>
            </a:r>
            <a:r>
              <a:rPr lang="en-US" dirty="0" smtClean="0"/>
              <a:t>: degrades branched-chain amino acids (BCAAs)</a:t>
            </a:r>
            <a:endParaRPr lang="en-US" sz="3200" dirty="0" smtClean="0"/>
          </a:p>
          <a:p>
            <a:pPr lvl="0"/>
            <a:r>
              <a:rPr lang="en-US" dirty="0" smtClean="0"/>
              <a:t>untreated, causes buildup of BCAAs and toxic by-products in blood and urine</a:t>
            </a:r>
          </a:p>
          <a:p>
            <a:pPr lvl="0"/>
            <a:r>
              <a:rPr lang="en-US" dirty="0" smtClean="0"/>
              <a:t>results in severe neurological damage and death</a:t>
            </a:r>
          </a:p>
          <a:p>
            <a:pPr lvl="0"/>
            <a:r>
              <a:rPr lang="en-US" dirty="0" smtClean="0"/>
              <a:t>nutrient requirements met through special protein formulas containing substitutes and adjusted levels of the amino acids</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smtClean="0"/>
              <a:t>Results of stress induced by critical injury: accelerated tissue breakdown </a:t>
            </a:r>
            <a:r>
              <a:rPr lang="en-US" dirty="0" smtClean="0">
                <a:sym typeface="Symbol"/>
              </a:rPr>
              <a:t></a:t>
            </a:r>
            <a:r>
              <a:rPr lang="en-US" dirty="0" smtClean="0"/>
              <a:t> negative nitrogen balance and loss of body </a:t>
            </a:r>
            <a:r>
              <a:rPr lang="en-US" dirty="0" smtClean="0"/>
              <a:t>mass</a:t>
            </a:r>
            <a:r>
              <a:rPr lang="en-US" dirty="0" smtClean="0"/>
              <a:t> </a:t>
            </a:r>
          </a:p>
          <a:p>
            <a:pPr>
              <a:buNone/>
            </a:pPr>
            <a:r>
              <a:rPr lang="en-US" u="sng" dirty="0" smtClean="0"/>
              <a:t>Conditions necessitating elevated protein intake:</a:t>
            </a:r>
          </a:p>
          <a:p>
            <a:pPr lvl="0"/>
            <a:r>
              <a:rPr lang="en-US" dirty="0" smtClean="0"/>
              <a:t>trauma, sepsis, brain injury, patients undergoing certain types of dialysis</a:t>
            </a:r>
          </a:p>
          <a:p>
            <a:pPr lvl="0"/>
            <a:r>
              <a:rPr lang="en-US" dirty="0" smtClean="0"/>
              <a:t>higher intake needed during recovery from severe </a:t>
            </a:r>
            <a:r>
              <a:rPr lang="en-US" dirty="0" smtClean="0"/>
              <a:t>burns</a:t>
            </a:r>
            <a:r>
              <a:rPr lang="en-US" dirty="0" smtClean="0"/>
              <a:t> </a:t>
            </a:r>
          </a:p>
          <a:p>
            <a:pPr>
              <a:buNone/>
            </a:pPr>
            <a:r>
              <a:rPr lang="en-US" u="sng" dirty="0" smtClean="0"/>
              <a:t>Conditions necessitating reduced protein intake: </a:t>
            </a:r>
          </a:p>
          <a:p>
            <a:pPr lvl="0"/>
            <a:r>
              <a:rPr lang="en-US" dirty="0" smtClean="0"/>
              <a:t>certain types of kidney or liver failure that make the body unable to  effectively metabolize proteins</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malnutrition</a:t>
            </a:r>
            <a:endParaRPr lang="en-US" dirty="0"/>
          </a:p>
        </p:txBody>
      </p:sp>
      <p:sp>
        <p:nvSpPr>
          <p:cNvPr id="3" name="Content Placeholder 2"/>
          <p:cNvSpPr>
            <a:spLocks noGrp="1"/>
          </p:cNvSpPr>
          <p:nvPr>
            <p:ph idx="1"/>
          </p:nvPr>
        </p:nvSpPr>
        <p:spPr/>
        <p:txBody>
          <a:bodyPr>
            <a:normAutofit fontScale="92500"/>
          </a:bodyPr>
          <a:lstStyle/>
          <a:p>
            <a:pPr lvl="0"/>
            <a:r>
              <a:rPr lang="en-US" dirty="0" smtClean="0"/>
              <a:t>Insufficient intake of nitrogen-containing foods → protein malnutrition</a:t>
            </a:r>
          </a:p>
          <a:p>
            <a:pPr lvl="0"/>
            <a:r>
              <a:rPr lang="en-US" dirty="0" smtClean="0"/>
              <a:t>1. Kwashiorkor</a:t>
            </a:r>
            <a:endParaRPr lang="en-US" dirty="0" smtClean="0"/>
          </a:p>
          <a:p>
            <a:pPr lvl="1"/>
            <a:r>
              <a:rPr lang="en-US" dirty="0" smtClean="0"/>
              <a:t>adequate energy intake, but insufficient protein intake</a:t>
            </a:r>
            <a:endParaRPr lang="en-US" sz="6000" dirty="0" smtClean="0"/>
          </a:p>
          <a:p>
            <a:pPr lvl="1"/>
            <a:r>
              <a:rPr lang="en-US" dirty="0" smtClean="0"/>
              <a:t>usual occurrence: children in underdeveloped countries, after weaned from breast milk</a:t>
            </a:r>
            <a:endParaRPr lang="en-US" sz="6000" dirty="0" smtClean="0"/>
          </a:p>
          <a:p>
            <a:pPr lvl="1"/>
            <a:r>
              <a:rPr lang="en-US" dirty="0" smtClean="0"/>
              <a:t>symptoms: edema, hair discoloration, altered skin pigmentation</a:t>
            </a:r>
            <a:endParaRPr lang="en-US" sz="6000" dirty="0" smtClean="0"/>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malnutrition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2. </a:t>
            </a:r>
            <a:r>
              <a:rPr lang="en-US" dirty="0" err="1" smtClean="0"/>
              <a:t>Marasmus</a:t>
            </a:r>
            <a:endParaRPr lang="en-US" dirty="0" smtClean="0"/>
          </a:p>
          <a:p>
            <a:pPr lvl="1"/>
            <a:r>
              <a:rPr lang="en-US" dirty="0" smtClean="0"/>
              <a:t>inadequate consumption of energy, with compromised protein status </a:t>
            </a:r>
            <a:endParaRPr lang="en-US" sz="6000" dirty="0" smtClean="0"/>
          </a:p>
          <a:p>
            <a:pPr lvl="1"/>
            <a:r>
              <a:rPr lang="en-US" dirty="0" smtClean="0"/>
              <a:t>usual occurrences: </a:t>
            </a:r>
            <a:endParaRPr lang="en-US" sz="6000" dirty="0" smtClean="0"/>
          </a:p>
          <a:p>
            <a:pPr lvl="2"/>
            <a:r>
              <a:rPr lang="en-US" dirty="0" smtClean="0"/>
              <a:t>underdeveloped countries where food sources are scarce</a:t>
            </a:r>
          </a:p>
          <a:p>
            <a:pPr lvl="2"/>
            <a:r>
              <a:rPr lang="en-US" dirty="0" smtClean="0"/>
              <a:t>persons with severe wasting diseases</a:t>
            </a:r>
          </a:p>
          <a:p>
            <a:pPr lvl="2"/>
            <a:r>
              <a:rPr lang="en-US" dirty="0" smtClean="0"/>
              <a:t>elderly population </a:t>
            </a:r>
          </a:p>
          <a:p>
            <a:pPr lvl="1"/>
            <a:r>
              <a:rPr lang="en-US" dirty="0" smtClean="0"/>
              <a:t>symptoms: abnormally dry or loose skin folds, altered pigmentation of the hair, severe loss of tissue from normal areas of fat deposits</a:t>
            </a:r>
            <a:endParaRPr lang="en-US" sz="6000"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u="sng" dirty="0" smtClean="0"/>
              <a:t>Treatment of malnutrition</a:t>
            </a:r>
            <a:r>
              <a:rPr lang="en-US" dirty="0" smtClean="0"/>
              <a:t>: </a:t>
            </a:r>
          </a:p>
          <a:p>
            <a:pPr lvl="0"/>
            <a:r>
              <a:rPr lang="en-US" dirty="0" smtClean="0"/>
              <a:t>identify cause and formulate interventions</a:t>
            </a:r>
          </a:p>
          <a:p>
            <a:pPr lvl="0"/>
            <a:r>
              <a:rPr lang="en-US" dirty="0" smtClean="0"/>
              <a:t>ensure adequate intake of protein and energy</a:t>
            </a:r>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000000"/>
                </a:solidFill>
                <a:latin typeface="Times New Roman" pitchFamily="18" charset="0"/>
                <a:cs typeface="Times New Roman" pitchFamily="18" charset="0"/>
              </a:rPr>
              <a:t>Like carbohydrates , lipid are composed of carbon , hydrogen , and oxygen .                </a:t>
            </a:r>
          </a:p>
          <a:p>
            <a:pPr>
              <a:buNone/>
            </a:pPr>
            <a:r>
              <a:rPr lang="en-US" b="1" u="sng" dirty="0" smtClean="0">
                <a:solidFill>
                  <a:srgbClr val="000000"/>
                </a:solidFill>
                <a:latin typeface="Times New Roman" pitchFamily="18" charset="0"/>
                <a:cs typeface="Times New Roman" pitchFamily="18" charset="0"/>
              </a:rPr>
              <a:t>Dietary lipid serve as</a:t>
            </a:r>
          </a:p>
          <a:p>
            <a:r>
              <a:rPr lang="en-US" b="1" dirty="0" smtClean="0">
                <a:solidFill>
                  <a:srgbClr val="000000"/>
                </a:solidFill>
                <a:latin typeface="Times New Roman" pitchFamily="18" charset="0"/>
                <a:cs typeface="Times New Roman" pitchFamily="18" charset="0"/>
              </a:rPr>
              <a:t>a </a:t>
            </a:r>
            <a:r>
              <a:rPr lang="en-US" b="1" i="1" u="sng" dirty="0" smtClean="0">
                <a:solidFill>
                  <a:srgbClr val="000000"/>
                </a:solidFill>
                <a:latin typeface="Times New Roman" pitchFamily="18" charset="0"/>
                <a:cs typeface="Times New Roman" pitchFamily="18" charset="0"/>
              </a:rPr>
              <a:t>source of energy </a:t>
            </a:r>
            <a:r>
              <a:rPr lang="en-US" b="1" dirty="0" smtClean="0">
                <a:solidFill>
                  <a:srgbClr val="000000"/>
                </a:solidFill>
                <a:latin typeface="Times New Roman" pitchFamily="18" charset="0"/>
                <a:cs typeface="Times New Roman" pitchFamily="18" charset="0"/>
              </a:rPr>
              <a:t>, can be converted to other essential tissue constituents .</a:t>
            </a:r>
          </a:p>
          <a:p>
            <a:r>
              <a:rPr lang="en-US" b="1" dirty="0" smtClean="0">
                <a:solidFill>
                  <a:srgbClr val="000000"/>
                </a:solidFill>
                <a:latin typeface="Times New Roman" pitchFamily="18" charset="0"/>
                <a:cs typeface="Times New Roman" pitchFamily="18" charset="0"/>
              </a:rPr>
              <a:t> or are transformed into </a:t>
            </a:r>
            <a:r>
              <a:rPr lang="en-US" b="1" i="1" u="sng" dirty="0" smtClean="0">
                <a:solidFill>
                  <a:srgbClr val="000000"/>
                </a:solidFill>
                <a:latin typeface="Times New Roman" pitchFamily="18" charset="0"/>
                <a:cs typeface="Times New Roman" pitchFamily="18" charset="0"/>
              </a:rPr>
              <a:t>stored energy </a:t>
            </a:r>
            <a:r>
              <a:rPr lang="en-US" b="1" dirty="0" smtClean="0">
                <a:solidFill>
                  <a:srgbClr val="000000"/>
                </a:solidFill>
                <a:latin typeface="Times New Roman" pitchFamily="18" charset="0"/>
                <a:cs typeface="Times New Roman" pitchFamily="18" charset="0"/>
              </a:rPr>
              <a:t>as reserve fat in adipose tissue .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6425" y="277812"/>
            <a:ext cx="7959725" cy="4370388"/>
          </a:xfrm>
          <a:noFill/>
        </p:spPr>
        <p:txBody>
          <a:bodyPr/>
          <a:lstStyle/>
          <a:p>
            <a:pPr algn="ctr"/>
            <a:r>
              <a:rPr lang="en-BZ" sz="5400" i="1" dirty="0" smtClean="0">
                <a:latin typeface="Comic Sans MS" pitchFamily="66" charset="0"/>
              </a:rPr>
              <a:t>Thank you for listening</a:t>
            </a:r>
            <a:br>
              <a:rPr lang="en-BZ" sz="5400" i="1" dirty="0" smtClean="0">
                <a:latin typeface="Comic Sans MS" pitchFamily="66" charset="0"/>
              </a:rPr>
            </a:br>
            <a:r>
              <a:rPr lang="en-BZ" sz="5400" i="1" dirty="0" smtClean="0">
                <a:latin typeface="Comic Sans MS" pitchFamily="66" charset="0"/>
              </a:rPr>
              <a:t/>
            </a:r>
            <a:br>
              <a:rPr lang="en-BZ" sz="5400" i="1" dirty="0" smtClean="0">
                <a:latin typeface="Comic Sans MS" pitchFamily="66" charset="0"/>
              </a:rPr>
            </a:br>
            <a:r>
              <a:rPr lang="en-BZ" sz="5400" i="1" dirty="0" smtClean="0">
                <a:latin typeface="Comic Sans MS" pitchFamily="66" charset="0"/>
              </a:rPr>
              <a:t>QUESTIONES????</a:t>
            </a:r>
            <a:br>
              <a:rPr lang="en-BZ" sz="5400" i="1" dirty="0" smtClean="0">
                <a:latin typeface="Comic Sans MS" pitchFamily="66" charset="0"/>
              </a:rPr>
            </a:br>
            <a:r>
              <a:rPr lang="en-BZ" sz="5400" i="1" dirty="0" smtClean="0">
                <a:latin typeface="Comic Sans MS" pitchFamily="66" charset="0"/>
              </a:rPr>
              <a:t>protein</a:t>
            </a:r>
            <a:endParaRPr lang="en-US" sz="5400" i="1" dirty="0">
              <a:latin typeface="Comic Sans MS" pitchFamily="66" charset="0"/>
            </a:endParaRPr>
          </a:p>
        </p:txBody>
      </p:sp>
      <p:sp>
        <p:nvSpPr>
          <p:cNvPr id="4" name="Slide Number Placeholder 3"/>
          <p:cNvSpPr>
            <a:spLocks noGrp="1"/>
          </p:cNvSpPr>
          <p:nvPr>
            <p:ph type="sldNum" sz="quarter" idx="12"/>
          </p:nvPr>
        </p:nvSpPr>
        <p:spPr/>
        <p:txBody>
          <a:bodyPr/>
          <a:lstStyle/>
          <a:p>
            <a:fld id="{915CA1C4-22D3-42E9-BB8A-A4A52FE47370}" type="slidenum">
              <a:rPr lang="en-US" smtClean="0"/>
              <a:pPr/>
              <a:t>80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Sterols are a class of lipids composed of:</a:t>
            </a:r>
          </a:p>
          <a:p>
            <a:pPr lvl="0">
              <a:buFont typeface="Wingdings" pitchFamily="2" charset="2"/>
              <a:buChar char="Ø"/>
            </a:pPr>
            <a:r>
              <a:rPr lang="en-US" dirty="0" smtClean="0"/>
              <a:t> large interconnected rings.</a:t>
            </a:r>
          </a:p>
          <a:p>
            <a:pPr lvl="0">
              <a:buFont typeface="Wingdings" pitchFamily="2" charset="2"/>
              <a:buChar char="Ø"/>
            </a:pPr>
            <a:r>
              <a:rPr lang="en-US" dirty="0" smtClean="0"/>
              <a:t>are synthesized by the body and not essential to the diet.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743</TotalTime>
  <Words>3423</Words>
  <Application>Microsoft Office PowerPoint</Application>
  <PresentationFormat>On-screen Show (4:3)</PresentationFormat>
  <Paragraphs>436</Paragraphs>
  <Slides>80</Slides>
  <Notes>1</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Solstice</vt:lpstr>
      <vt:lpstr>Lecture three</vt:lpstr>
      <vt:lpstr>objectives</vt:lpstr>
      <vt:lpstr>What are fats?</vt:lpstr>
      <vt:lpstr>Structure of fats</vt:lpstr>
      <vt:lpstr>Slide 5</vt:lpstr>
      <vt:lpstr>Slide 6</vt:lpstr>
      <vt:lpstr>Slide 7</vt:lpstr>
      <vt:lpstr>Slide 8</vt:lpstr>
      <vt:lpstr>Slide 9</vt:lpstr>
      <vt:lpstr>Slide 10</vt:lpstr>
      <vt:lpstr>Functions of fats</vt:lpstr>
      <vt:lpstr>Fatty acids</vt:lpstr>
      <vt:lpstr>Slide 13</vt:lpstr>
      <vt:lpstr>Types of fatty acids</vt:lpstr>
      <vt:lpstr>Cont…………</vt:lpstr>
      <vt:lpstr>saturated fatty acids</vt:lpstr>
      <vt:lpstr>Cont…..</vt:lpstr>
      <vt:lpstr>Monounsaturated fatty acids</vt:lpstr>
      <vt:lpstr>. polyunsaturated fatty acids.</vt:lpstr>
      <vt:lpstr>Slide 20</vt:lpstr>
      <vt:lpstr>Trans fats</vt:lpstr>
      <vt:lpstr>Slide 22</vt:lpstr>
      <vt:lpstr>Slide 23</vt:lpstr>
      <vt:lpstr>Essential Fatty Acids</vt:lpstr>
      <vt:lpstr>Deficiencies of essential fatty acids</vt:lpstr>
      <vt:lpstr>Adequate intake of the essential fatty acids</vt:lpstr>
      <vt:lpstr>Pregnancy and Lactation</vt:lpstr>
      <vt:lpstr>Foods rich with essential fatty acids </vt:lpstr>
      <vt:lpstr>recommendations for dietary fat and health.</vt:lpstr>
      <vt:lpstr>Slide 30</vt:lpstr>
      <vt:lpstr>Slide 31</vt:lpstr>
      <vt:lpstr>Slide 32</vt:lpstr>
      <vt:lpstr>Metabolism of fats</vt:lpstr>
      <vt:lpstr>Functions of Fats in the Body </vt:lpstr>
      <vt:lpstr>Functions of Fats in the Body </vt:lpstr>
      <vt:lpstr>Functions of Fats in the Body </vt:lpstr>
      <vt:lpstr>Functions of Fats in the Body </vt:lpstr>
      <vt:lpstr>Functions of Fats in the Body </vt:lpstr>
      <vt:lpstr>Functions of Fats in the Body </vt:lpstr>
      <vt:lpstr>How Much Fat Should You Eat Per Day?</vt:lpstr>
      <vt:lpstr>Fast facts on daily calorie intake</vt:lpstr>
      <vt:lpstr>Slide 42</vt:lpstr>
      <vt:lpstr>Slide 43</vt:lpstr>
      <vt:lpstr>Slide 44</vt:lpstr>
      <vt:lpstr>Thank you for listening  QUESTIONES???? Lipids and fats</vt:lpstr>
      <vt:lpstr>Slide 46</vt:lpstr>
      <vt:lpstr>objectives</vt:lpstr>
      <vt:lpstr>Slide 48</vt:lpstr>
      <vt:lpstr>Slide 49</vt:lpstr>
      <vt:lpstr>Slide 50</vt:lpstr>
      <vt:lpstr>Nonessential amino acides</vt:lpstr>
      <vt:lpstr>Essential amino acids</vt:lpstr>
      <vt:lpstr>Slide 53</vt:lpstr>
      <vt:lpstr>Conditionally essential amino acids</vt:lpstr>
      <vt:lpstr>Slide 55</vt:lpstr>
      <vt:lpstr>Slide 56</vt:lpstr>
      <vt:lpstr>Slide 57</vt:lpstr>
      <vt:lpstr>Slide 58</vt:lpstr>
      <vt:lpstr>Protein synthesis:</vt:lpstr>
      <vt:lpstr>Slide 60</vt:lpstr>
      <vt:lpstr>Slide 61</vt:lpstr>
      <vt:lpstr>Slide 62</vt:lpstr>
      <vt:lpstr>Slide 63</vt:lpstr>
      <vt:lpstr>Slide 64</vt:lpstr>
      <vt:lpstr>Slide 65</vt:lpstr>
      <vt:lpstr>Process of protein digestion:</vt:lpstr>
      <vt:lpstr>Process of protein digestion:</vt:lpstr>
      <vt:lpstr>Process of protein digestion</vt:lpstr>
      <vt:lpstr>Slide 69</vt:lpstr>
      <vt:lpstr>Slide 70</vt:lpstr>
      <vt:lpstr>Protein quality</vt:lpstr>
      <vt:lpstr>Slide 72</vt:lpstr>
      <vt:lpstr>Recommended dietary allowances (RDA) of protein: </vt:lpstr>
      <vt:lpstr>Inborn error of metabolism</vt:lpstr>
      <vt:lpstr>Slide 75</vt:lpstr>
      <vt:lpstr>Slide 76</vt:lpstr>
      <vt:lpstr>protein malnutrition</vt:lpstr>
      <vt:lpstr>protein malnutrition</vt:lpstr>
      <vt:lpstr>Slide 79</vt:lpstr>
      <vt:lpstr>Thank you for listening  QUESTIONES???? protein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three</dc:title>
  <dc:creator>u142</dc:creator>
  <cp:lastModifiedBy>u142</cp:lastModifiedBy>
  <cp:revision>108</cp:revision>
  <dcterms:created xsi:type="dcterms:W3CDTF">2006-08-16T00:00:00Z</dcterms:created>
  <dcterms:modified xsi:type="dcterms:W3CDTF">2015-02-22T08:07:31Z</dcterms:modified>
</cp:coreProperties>
</file>