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handoutMasterIdLst>
    <p:handoutMasterId r:id="rId60"/>
  </p:handoutMasterIdLst>
  <p:sldIdLst>
    <p:sldId id="256" r:id="rId2"/>
    <p:sldId id="333" r:id="rId3"/>
    <p:sldId id="311" r:id="rId4"/>
    <p:sldId id="334" r:id="rId5"/>
    <p:sldId id="312" r:id="rId6"/>
    <p:sldId id="313" r:id="rId7"/>
    <p:sldId id="359" r:id="rId8"/>
    <p:sldId id="314" r:id="rId9"/>
    <p:sldId id="316" r:id="rId10"/>
    <p:sldId id="336" r:id="rId11"/>
    <p:sldId id="317" r:id="rId12"/>
    <p:sldId id="335" r:id="rId13"/>
    <p:sldId id="324" r:id="rId14"/>
    <p:sldId id="318" r:id="rId15"/>
    <p:sldId id="319" r:id="rId16"/>
    <p:sldId id="341" r:id="rId17"/>
    <p:sldId id="303" r:id="rId18"/>
    <p:sldId id="304" r:id="rId19"/>
    <p:sldId id="342" r:id="rId20"/>
    <p:sldId id="343" r:id="rId21"/>
    <p:sldId id="344" r:id="rId22"/>
    <p:sldId id="348" r:id="rId23"/>
    <p:sldId id="320" r:id="rId24"/>
    <p:sldId id="321" r:id="rId25"/>
    <p:sldId id="325" r:id="rId26"/>
    <p:sldId id="326" r:id="rId27"/>
    <p:sldId id="306" r:id="rId28"/>
    <p:sldId id="307" r:id="rId29"/>
    <p:sldId id="360" r:id="rId30"/>
    <p:sldId id="361" r:id="rId31"/>
    <p:sldId id="363" r:id="rId32"/>
    <p:sldId id="365" r:id="rId33"/>
    <p:sldId id="309" r:id="rId34"/>
    <p:sldId id="310" r:id="rId35"/>
    <p:sldId id="299" r:id="rId36"/>
    <p:sldId id="375" r:id="rId37"/>
    <p:sldId id="366" r:id="rId38"/>
    <p:sldId id="300" r:id="rId39"/>
    <p:sldId id="301" r:id="rId40"/>
    <p:sldId id="327" r:id="rId41"/>
    <p:sldId id="354" r:id="rId42"/>
    <p:sldId id="368" r:id="rId43"/>
    <p:sldId id="369" r:id="rId44"/>
    <p:sldId id="371" r:id="rId45"/>
    <p:sldId id="373" r:id="rId46"/>
    <p:sldId id="328" r:id="rId47"/>
    <p:sldId id="329" r:id="rId48"/>
    <p:sldId id="349" r:id="rId49"/>
    <p:sldId id="337" r:id="rId50"/>
    <p:sldId id="331" r:id="rId51"/>
    <p:sldId id="350" r:id="rId52"/>
    <p:sldId id="358" r:id="rId53"/>
    <p:sldId id="352" r:id="rId54"/>
    <p:sldId id="353" r:id="rId55"/>
    <p:sldId id="351" r:id="rId56"/>
    <p:sldId id="338" r:id="rId57"/>
    <p:sldId id="29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4EC4C-C282-46F9-9278-AD0E5366FB87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E33DD2-CA82-4B6E-A246-463FF232821C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7111B-1582-4310-A48F-87DFE0AD12C9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4C23F3-E2C5-4475-82B7-4BA35C8B1667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9BDD76-3300-4B0E-A5B3-6930F7492B45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etary_fibe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llulos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" TargetMode="External"/><Relationship Id="rId2" Type="http://schemas.openxmlformats.org/officeDocument/2006/relationships/hyperlink" Target="http://en.wikipedia.org/wiki/Biomolecu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Oxygen" TargetMode="External"/><Relationship Id="rId4" Type="http://schemas.openxmlformats.org/officeDocument/2006/relationships/hyperlink" Target="http://en.wikipedia.org/wiki/Hydrogen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g" TargetMode="External"/><Relationship Id="rId2" Type="http://schemas.openxmlformats.org/officeDocument/2006/relationships/hyperlink" Target="http://en.wikipedia.org/wiki/Plu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iarrhea" TargetMode="External"/><Relationship Id="rId4" Type="http://schemas.openxmlformats.org/officeDocument/2006/relationships/hyperlink" Target="http://en.wikipedia.org/wiki/Constipation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scosity" TargetMode="External"/><Relationship Id="rId2" Type="http://schemas.openxmlformats.org/officeDocument/2006/relationships/hyperlink" Target="http://en.wikipedia.org/wiki/Peristalsi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lnewstoday.com/articles/160774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172200" cy="609600"/>
          </a:xfrm>
        </p:spPr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LECTURE TWO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172200" cy="2895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Monotype Corsiva" pitchFamily="66" charset="0"/>
              </a:rPr>
              <a:t>Carbohydrate classes and properties.</a:t>
            </a:r>
            <a:endParaRPr lang="en-US" sz="3600" dirty="0" smtClean="0">
              <a:latin typeface="Monotype Corsiva" pitchFamily="66" charset="0"/>
            </a:endParaRPr>
          </a:p>
          <a:p>
            <a:pPr algn="ctr"/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7/1/2015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r>
              <a:rPr lang="en-US" b="1" dirty="0" err="1" smtClean="0"/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found most readily in milk and dairy products.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fructose is found mostly in vegetables and fruit.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merge together in linked groups they are known as polysaccharides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monosaccharide molecules bonded together.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Disaccharides are polysaccharides - "poly..." specifies any number higher than one, while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..." specifies exactly two.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Examples of disaccharides include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lactose, maltose, and sucrose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r>
              <a:rPr lang="en-US" b="1" dirty="0" smtClean="0"/>
              <a:t>Disaccharides.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you bond one glucose molecule with a fructose molecule you get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sucros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molecule.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you bond one glucose molecule with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molecule you get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lactose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is commonly found in milk.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less than ten monomer units to make up the molecule.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in number of plant food including onions, beans…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pass largely unchanged into colon where fermentation occurs leading to production of volatile fatty acids and gases…which cause uncomfortable and flatulence.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chain of more than ten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chain may be branched (molecule is like a tree with branches and twigs)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(molecule is a straight line with no twigs).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Polysaccharide molecule chains may be made up of hundreds or thousands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Polysaccharides are polymers. A simple compound is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monomer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while a complex compound is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polymer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is made of two or more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monomers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r>
              <a:rPr lang="en-US" b="1" dirty="0" smtClean="0"/>
              <a:t>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polysaccharides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Polysaccharides may act as food stores in plants in the form of starch.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food stores in humans and other animals in the form of glycogen.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Polysaccharides also have structural roles in the plant cell wall in the form of cellulose or pectin, and the tough outer skeleton of insects in the form of chitin.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Complex carbohydrates, or polysaccharides, include: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starches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glycogen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celluloses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fibers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Carbohydrates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difference is important: </a:t>
            </a:r>
            <a:r>
              <a:rPr lang="en-US" sz="2800" b="1" u="sng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complex carbohydrates take longer to digest and absorb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since their sugar units are processed one-by-one off the ends of the chains.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Cont..Carbohydrates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56565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spike in blood-sugar levels after ingestion of simple sugars is thought to be involved in causing heart and vascular disease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Simple sugars form a greater part of modern diets, leading to more cardiovascular disease in populations. </a:t>
            </a:r>
            <a:endParaRPr lang="en-US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carbohydrates are absorbed quickly, and therefore raise blood-sugar levels more rapidly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Starches: the storage form of energy in plants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Found in two forms:</a:t>
            </a:r>
          </a:p>
          <a:p>
            <a:pPr lvl="0"/>
            <a:r>
              <a:rPr lang="en-US" dirty="0" err="1" smtClean="0"/>
              <a:t>amylose</a:t>
            </a:r>
            <a:endParaRPr lang="en-US" dirty="0" smtClean="0"/>
          </a:p>
          <a:p>
            <a:pPr lvl="0"/>
            <a:r>
              <a:rPr lang="en-US" dirty="0" err="1" smtClean="0"/>
              <a:t>amylopectin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carbohydrate that important to human nutrition.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the different types of carbohydrate.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 the metabolism of carbohydrate.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 dietary recommendation for carbohydrate intake.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Nutritive and nonnutritive sweeteners.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Glycogen:</a:t>
            </a:r>
          </a:p>
          <a:p>
            <a:pPr lvl="0">
              <a:buNone/>
            </a:pPr>
            <a:r>
              <a:rPr lang="en-US" dirty="0" smtClean="0"/>
              <a:t>form in which starch is stored in the liver and muscles </a:t>
            </a:r>
          </a:p>
          <a:p>
            <a:pPr lvl="0">
              <a:buNone/>
            </a:pPr>
            <a:r>
              <a:rPr lang="en-US" dirty="0" smtClean="0"/>
              <a:t>accessed when glucose levels fall too low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Fiber:</a:t>
            </a:r>
          </a:p>
          <a:p>
            <a:pPr lvl="0">
              <a:buNone/>
            </a:pPr>
            <a:r>
              <a:rPr lang="en-US" dirty="0" smtClean="0"/>
              <a:t>a polysaccharide not digested by the body</a:t>
            </a:r>
          </a:p>
          <a:p>
            <a:pPr lvl="0">
              <a:buNone/>
            </a:pPr>
            <a:r>
              <a:rPr lang="en-US" dirty="0" smtClean="0"/>
              <a:t>moves through digestive tract until partially fermented by bacteria in the colon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Categories of fiber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Two categories of fiber: insoluble and soluble</a:t>
            </a:r>
          </a:p>
          <a:p>
            <a:pPr lvl="0"/>
            <a:r>
              <a:rPr lang="en-US" sz="2800" b="1" u="sng" dirty="0" smtClean="0"/>
              <a:t>Insoluble fiber:</a:t>
            </a:r>
          </a:p>
          <a:p>
            <a:pPr lvl="1"/>
            <a:r>
              <a:rPr lang="en-US" sz="2400" dirty="0" smtClean="0"/>
              <a:t>includes cellulose, hemicelluloses, and </a:t>
            </a:r>
            <a:r>
              <a:rPr lang="en-US" sz="2400" dirty="0" err="1" smtClean="0"/>
              <a:t>lignins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gives plant food texture</a:t>
            </a:r>
          </a:p>
          <a:p>
            <a:pPr lvl="1"/>
            <a:r>
              <a:rPr lang="en-US" sz="2400" dirty="0" smtClean="0"/>
              <a:t>adds bulk to stool and promotes </a:t>
            </a:r>
            <a:r>
              <a:rPr lang="en-US" sz="2400" dirty="0" err="1" smtClean="0"/>
              <a:t>laxation</a:t>
            </a:r>
            <a:endParaRPr lang="en-US" sz="2400" dirty="0" smtClean="0"/>
          </a:p>
          <a:p>
            <a:pPr lvl="0"/>
            <a:r>
              <a:rPr lang="en-US" sz="2800" b="1" u="sng" dirty="0" smtClean="0"/>
              <a:t>Soluble fiber</a:t>
            </a:r>
            <a:r>
              <a:rPr lang="en-US" dirty="0" smtClean="0"/>
              <a:t>: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includes gums, </a:t>
            </a:r>
            <a:r>
              <a:rPr lang="en-US" dirty="0" err="1" smtClean="0"/>
              <a:t>pectins</a:t>
            </a:r>
            <a:r>
              <a:rPr lang="en-US" dirty="0" smtClean="0"/>
              <a:t>, some hemicelluloses, and </a:t>
            </a:r>
            <a:r>
              <a:rPr lang="en-US" dirty="0" err="1" smtClean="0"/>
              <a:t>mucilages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slows digestion, diminishing how quickly sugar is absorbed in the intestine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binds fatty acids in the intestine, resulting in lower blood cholesterol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 are the cheapest source of energy.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Food contained carbohydrate are pleasant and attractive to eat especially those contain sugar.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 contribute to number of disease including dentalcaries, diabetes, obesity, coronary heart disease and cancer.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Carbohydrates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Bread, pasta, beans, potatoes, bran, rice and cereals are carbohydrate-rich foods.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carbohydrate rich foods have a high starch content.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Proteins and fats require more water for digestion than carbohydrates.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r>
              <a:rPr lang="en-US" b="1" dirty="0" smtClean="0"/>
              <a:t>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 are digestible and available polysaccharides…….which are consisted of glucose unite arranged together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Non-starch polysaccharide (NSPs) occur naturally in many foods. The physiochemical and biological properties of these compounds correspond to dietary fiber.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Nonstarch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polysaccharides show various physiological effects in the small and large intestine and therefore have important health implications for humans.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Cellulose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hemcellulose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lignin are unavailable and indigestible….called dietary fiber.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r>
              <a:rPr lang="en-US" b="1" dirty="0" smtClean="0"/>
              <a:t>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Non-starch polysaccharides can be classified as soluble or insoluble.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insoluble form retain water and increase bulk in the large intestine.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show various physiological effects in the small and large intestine and therefore have important health implications for humans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general metabolism.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Cellulose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hemcellulose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lignin are unavailable and indigestible….called dietary fiber.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en-US" b="1" dirty="0"/>
              <a:t>Fiber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Dietary fiber"/>
              </a:rPr>
              <a:t>Dietary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Dietary fiber"/>
              </a:rPr>
              <a:t>fiber</a:t>
            </a:r>
            <a:endParaRPr lang="en-US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Fiber is a carbohydrate (or a polysaccharide) that is incompletely absorbed in humans and in some other animals. Like all carbohydrates, when it is metabolized it can produce four Calories (kilocalories) of energy per gram: but in fact it accounts for less than that because of its limited absorption. </a:t>
            </a:r>
            <a:endParaRPr lang="en-US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Fibers are not considered to be essential but are important for maintenance of health and reduce risk of chronic disease.</a:t>
            </a:r>
            <a:endParaRPr lang="en-US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Cont..Fiber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Dietary fiber consists mainly of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Cellulose"/>
              </a:rPr>
              <a:t>cellulose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a large carbohydrate polymer that is indigestible because humans do not have the required enzymes. There are two subcategories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soluble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fiber.</a:t>
            </a: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insoluble fiber.</a:t>
            </a:r>
          </a:p>
          <a:p>
            <a:pPr lvl="0"/>
            <a:r>
              <a:rPr lang="en-US" dirty="0" smtClean="0"/>
              <a:t>Cellulose: </a:t>
            </a:r>
          </a:p>
          <a:p>
            <a:pPr lvl="1"/>
            <a:r>
              <a:rPr lang="en-US" sz="2400" dirty="0" smtClean="0"/>
              <a:t>the most abundant polysaccharide in nature</a:t>
            </a:r>
          </a:p>
          <a:p>
            <a:pPr lvl="1"/>
            <a:r>
              <a:rPr lang="en-US" sz="2400" dirty="0" smtClean="0"/>
              <a:t>contains the monosaccharide glucose</a:t>
            </a:r>
          </a:p>
          <a:p>
            <a:pPr lvl="1"/>
            <a:r>
              <a:rPr lang="en-US" sz="2400" dirty="0" smtClean="0"/>
              <a:t>a rigid fiber that provides structure to plants</a:t>
            </a: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functions of carbohydrates to the body.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Simple and complex carbohydrates supply energy to the body in the form of glucose.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Preferred fuel source for: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red blood cells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the brain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the central nervous system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Monotype Corsiva" pitchFamily="66" charset="0"/>
              </a:rPr>
              <a:t>Carbohydrate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file" tooltip="Biomolecule"/>
              </a:rPr>
              <a:t>biological molecule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consisting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action="ppaction://hlinkfile" tooltip="Carbon"/>
              </a:rPr>
              <a:t>carbon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action="ppaction://hlinkfile" tooltip="Hydrogen"/>
              </a:rPr>
              <a:t>hydrogen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(H)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 action="ppaction://hlinkfile" tooltip="Oxygen"/>
              </a:rPr>
              <a:t>oxygen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(O) atoms.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major food source and a key form of energy for most organisms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Synthesized by plants from water and carbon dioxide using the sun energy.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Carbohydrates are broken down by the body into glucose :</a:t>
            </a:r>
          </a:p>
          <a:p>
            <a:pPr>
              <a:buNone/>
            </a:pPr>
            <a:r>
              <a:rPr lang="en-US" dirty="0" smtClean="0"/>
              <a:t>1. source of energy.</a:t>
            </a:r>
          </a:p>
          <a:p>
            <a:pPr>
              <a:buNone/>
            </a:pPr>
            <a:r>
              <a:rPr lang="en-US" dirty="0" smtClean="0"/>
              <a:t>2. spare protein for other functions.</a:t>
            </a:r>
          </a:p>
          <a:p>
            <a:r>
              <a:rPr lang="en-US" b="1" dirty="0" err="1" smtClean="0"/>
              <a:t>Gluconeogenesis</a:t>
            </a:r>
            <a:r>
              <a:rPr lang="en-US" b="1" dirty="0" smtClean="0"/>
              <a:t>: synthesis of glucose from protein or glycogen</a:t>
            </a:r>
          </a:p>
          <a:p>
            <a:endParaRPr lang="en-US" b="1" dirty="0" smtClean="0"/>
          </a:p>
          <a:p>
            <a:r>
              <a:rPr lang="en-US" dirty="0" smtClean="0"/>
              <a:t>Insufficient glucose → body uses protein or </a:t>
            </a:r>
            <a:r>
              <a:rPr lang="en-US" dirty="0" err="1" smtClean="0"/>
              <a:t>ketone</a:t>
            </a:r>
            <a:r>
              <a:rPr lang="en-US" dirty="0" smtClean="0"/>
              <a:t> bodies for energy → reduced function of brain and other tissues that need glucose.</a:t>
            </a:r>
          </a:p>
          <a:p>
            <a:r>
              <a:rPr lang="en-US" b="1" dirty="0" smtClean="0"/>
              <a:t>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sz="3200" dirty="0" smtClean="0"/>
              <a:t>Carbohydrates also make: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1.ribose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2.keratin 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3.glycoproteins</a:t>
            </a:r>
          </a:p>
          <a:p>
            <a:endParaRPr lang="en-US" dirty="0" smtClean="0"/>
          </a:p>
          <a:p>
            <a:r>
              <a:rPr lang="en-US" dirty="0" smtClean="0"/>
              <a:t>Excessive carbohydrate intake results in storage as glycogen in muscles and liver.  Excess beyond this is metabolized as triglycerides.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Fiber: </a:t>
            </a:r>
          </a:p>
          <a:p>
            <a:pPr lvl="0"/>
            <a:r>
              <a:rPr lang="en-US" dirty="0" smtClean="0"/>
              <a:t>is not absorbed by the small intestine </a:t>
            </a:r>
          </a:p>
          <a:p>
            <a:pPr lvl="0"/>
            <a:r>
              <a:rPr lang="en-US" dirty="0" smtClean="0"/>
              <a:t>can be fermented to produce short-chain fatty acids</a:t>
            </a:r>
          </a:p>
          <a:p>
            <a:pPr lvl="1"/>
            <a:r>
              <a:rPr lang="en-US" sz="2400" dirty="0" smtClean="0"/>
              <a:t>fermentation → bloating as methane and carbon dioxide is produced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Function of fiber in health maintenance:</a:t>
            </a:r>
          </a:p>
          <a:p>
            <a:pPr lvl="0"/>
            <a:r>
              <a:rPr lang="en-US" dirty="0" smtClean="0"/>
              <a:t>promotes </a:t>
            </a:r>
            <a:r>
              <a:rPr lang="en-US" dirty="0" err="1" smtClean="0"/>
              <a:t>laxation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controls blood cholesterol and blood glucose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25621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grains, fruits (especially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Plum"/>
              </a:rPr>
              <a:t>plums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Fig"/>
              </a:rPr>
              <a:t>figs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), and vegetables are rich in dietary fiber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Fiber is important to digestive health and is thought to reduce the risk of colon cancer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It can help in alleviating both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4" tooltip="Constipation"/>
              </a:rPr>
              <a:t>constipation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5" tooltip="Diarrhea"/>
              </a:rPr>
              <a:t>diarrhea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Fiber provides bulk to the intestinal contents, and insoluble fiber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stimulates.</a:t>
            </a:r>
            <a:endParaRPr lang="en-US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52562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Peristalsis"/>
              </a:rPr>
              <a:t>peristalsis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Peristalsis is the involuntary contraction of smooth gastrointestinal muscles that causes food to move through your digestive tract,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rhythmic muscular contractions passing along the digestive tract. Some soluble fibers produce a solution of high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Viscosity"/>
              </a:rPr>
              <a:t>viscosity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a gel, which slows the movement of food through the intestines. </a:t>
            </a:r>
            <a:endParaRPr lang="en-US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especially from whole grains, may help lessen insulin spikes and reduce the risk of diabetes.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 of carbohydrate.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digestion is to make all dietary carbohydrate into small units mostly glucose.</a:t>
            </a:r>
          </a:p>
          <a:p>
            <a:r>
              <a:rPr lang="en-US" dirty="0" smtClean="0"/>
              <a:t>The absorption seen in mucosal wall of GI tract then used by cell in metabolism.</a:t>
            </a:r>
          </a:p>
          <a:p>
            <a:r>
              <a:rPr lang="en-US" dirty="0" smtClean="0"/>
              <a:t>It is important source of energy for the structure and function of the body.</a:t>
            </a:r>
          </a:p>
          <a:p>
            <a:r>
              <a:rPr lang="en-US" dirty="0" smtClean="0"/>
              <a:t>Excessive intake of simple sugars greater than 200g/day are undesirable.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Hydrolysis: </a:t>
            </a:r>
            <a:r>
              <a:rPr lang="en-US" dirty="0" smtClean="0"/>
              <a:t>the process of carbohydrate digestion 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long-chain carbohydrates → shortened chain → </a:t>
            </a:r>
            <a:r>
              <a:rPr lang="en-US" dirty="0" err="1" smtClean="0"/>
              <a:t>monosaccharides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begins in the mouth where an enzyme, salivary amylase, acts on starches 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continues in the brush border of the small intestine where enzymes catalyze polysaccharides and disaccharides into </a:t>
            </a:r>
            <a:r>
              <a:rPr lang="en-US" dirty="0" err="1" smtClean="0"/>
              <a:t>monosaccharides</a:t>
            </a:r>
            <a:r>
              <a:rPr lang="en-US" dirty="0" smtClean="0"/>
              <a:t> for absorption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u="sng" dirty="0" smtClean="0"/>
              <a:t>Deficiency in brush border enzymes may cause: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diarrhea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bloating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flatulence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Rate of digestion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rate of digestion is influenced by :</a:t>
            </a:r>
          </a:p>
          <a:p>
            <a:r>
              <a:rPr lang="en-US" sz="3200" dirty="0" smtClean="0"/>
              <a:t>***food form.</a:t>
            </a:r>
          </a:p>
          <a:p>
            <a:r>
              <a:rPr lang="en-US" sz="3200" dirty="0" smtClean="0"/>
              <a:t>***fiber content.</a:t>
            </a:r>
          </a:p>
          <a:p>
            <a:r>
              <a:rPr lang="en-US" sz="3200" dirty="0" smtClean="0"/>
              <a:t>***type of carbohydrate.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and </a:t>
            </a:r>
            <a:r>
              <a:rPr lang="en-US" dirty="0" err="1" smtClean="0"/>
              <a:t>utilisation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absorption done by capillaries of the intestinal </a:t>
            </a:r>
            <a:r>
              <a:rPr lang="en-US" dirty="0" err="1" smtClean="0"/>
              <a:t>villi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result of carbohydrate digestion (monosaccharide)   travels to the liver in the portal vein.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Cont…carbohydrate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simplest from is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glucose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is readily soluble and transported to the tissues and oxidized back to water and carbon dioxide to produce energy.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Carbohydrate are the most important source of food energy in the world.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utilized sugar are seen in 3 ways.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u="sng" dirty="0" smtClean="0"/>
              <a:t>metabolized to produce  energy.</a:t>
            </a:r>
          </a:p>
          <a:p>
            <a:pPr>
              <a:buNone/>
            </a:pPr>
            <a:r>
              <a:rPr lang="en-US" sz="2000" dirty="0" smtClean="0"/>
              <a:t>The glucose leave the liver to the blood and conveyed around the body to be used as fuel for the production of energy.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u="sng" dirty="0" smtClean="0"/>
              <a:t>Converted to glycogen</a:t>
            </a:r>
            <a:r>
              <a:rPr lang="en-US" sz="2000" u="sng" dirty="0" smtClean="0"/>
              <a:t>.</a:t>
            </a:r>
          </a:p>
          <a:p>
            <a:pPr>
              <a:buNone/>
            </a:pPr>
            <a:r>
              <a:rPr lang="en-US" sz="2000" dirty="0" smtClean="0"/>
              <a:t>Glycogen synthesized in the muscle by glucose and stored to be released when its required for the performance of muscular work.</a:t>
            </a:r>
          </a:p>
          <a:p>
            <a:pPr>
              <a:buNone/>
            </a:pPr>
            <a:r>
              <a:rPr lang="en-US" sz="2000" dirty="0" smtClean="0"/>
              <a:t>Glycogen is also synthesized by monosaccharide and stored in liver</a:t>
            </a:r>
          </a:p>
          <a:p>
            <a:pPr>
              <a:buNone/>
            </a:pPr>
            <a:r>
              <a:rPr lang="en-US" u="sng" dirty="0" smtClean="0"/>
              <a:t>3. Converted to fat.</a:t>
            </a:r>
          </a:p>
          <a:p>
            <a:pPr>
              <a:buNone/>
            </a:pPr>
            <a:r>
              <a:rPr lang="en-US" sz="2000" dirty="0" smtClean="0"/>
              <a:t>When muscle and liver stocked with glycogen the excess of carbohydrate converted to fat stored in adipose tissue.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Recommended Dietary Allowance (RDA):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Recommended Dietary Allowance (RDA): </a:t>
            </a:r>
          </a:p>
          <a:p>
            <a:pPr lvl="0"/>
            <a:r>
              <a:rPr lang="en-US" dirty="0" smtClean="0"/>
              <a:t>daily minimum of 130 gm of carbohydrates</a:t>
            </a:r>
          </a:p>
          <a:p>
            <a:pPr lvl="0"/>
            <a:r>
              <a:rPr lang="en-US" dirty="0" smtClean="0"/>
              <a:t>range of 45–65% of daily calorie intake should come from carbohydrates</a:t>
            </a:r>
          </a:p>
          <a:p>
            <a:endParaRPr lang="en-US" dirty="0" smtClean="0"/>
          </a:p>
          <a:p>
            <a:r>
              <a:rPr lang="en-US" b="1" u="sng" dirty="0" smtClean="0"/>
              <a:t>Factors that affect carbohydrate needs:</a:t>
            </a:r>
          </a:p>
          <a:p>
            <a:pPr lvl="0"/>
            <a:r>
              <a:rPr lang="en-US" dirty="0" smtClean="0"/>
              <a:t>weight</a:t>
            </a:r>
          </a:p>
          <a:p>
            <a:pPr lvl="0"/>
            <a:r>
              <a:rPr lang="en-US" dirty="0" smtClean="0"/>
              <a:t>activity level</a:t>
            </a:r>
          </a:p>
          <a:p>
            <a:pPr lvl="0"/>
            <a:r>
              <a:rPr lang="en-US" dirty="0" smtClean="0"/>
              <a:t>pregnancy and lactation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en-US" b="1" u="sng" dirty="0" smtClean="0"/>
              <a:t>Recommended intake of added sugars</a:t>
            </a:r>
            <a:r>
              <a:rPr lang="en-US" dirty="0" smtClean="0"/>
              <a:t>: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daily intake not to exceed 25% of total calories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World Health Organization: not to exceed 10% of total calories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Dietary Guidelines for Americans and Health Canada recommendations regarding sugar:</a:t>
            </a:r>
          </a:p>
          <a:p>
            <a:pPr lvl="0"/>
            <a:r>
              <a:rPr lang="en-US" dirty="0" smtClean="0"/>
              <a:t>limit intake of foods and drinks with added sugars to:</a:t>
            </a:r>
          </a:p>
          <a:p>
            <a:pPr lvl="1"/>
            <a:r>
              <a:rPr lang="en-US" sz="2400" dirty="0" smtClean="0"/>
              <a:t>promote dental health </a:t>
            </a:r>
          </a:p>
          <a:p>
            <a:pPr lvl="1"/>
            <a:r>
              <a:rPr lang="en-US" sz="2400" dirty="0" smtClean="0"/>
              <a:t>avoid excessive calorie intake</a:t>
            </a:r>
          </a:p>
          <a:p>
            <a:pPr lvl="0"/>
            <a:r>
              <a:rPr lang="en-US" dirty="0" smtClean="0"/>
              <a:t>Dietary Guidelines recommend sugar as discretionary calories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Dietary Guidelines for Americans and Health Canada recommendations regarding complex carbohydrates:</a:t>
            </a:r>
          </a:p>
          <a:p>
            <a:pPr lvl="0"/>
            <a:r>
              <a:rPr lang="en-US" dirty="0" smtClean="0"/>
              <a:t>Intake should come from a variety of food groups, including: </a:t>
            </a:r>
          </a:p>
          <a:p>
            <a:pPr lvl="1"/>
            <a:r>
              <a:rPr lang="en-US" sz="2400" dirty="0" smtClean="0"/>
              <a:t>fruits</a:t>
            </a:r>
          </a:p>
          <a:p>
            <a:pPr lvl="1"/>
            <a:r>
              <a:rPr lang="en-US" sz="2400" dirty="0" smtClean="0"/>
              <a:t>vegetables</a:t>
            </a:r>
          </a:p>
          <a:p>
            <a:pPr lvl="1"/>
            <a:r>
              <a:rPr lang="en-US" sz="2400" dirty="0" smtClean="0"/>
              <a:t>grains</a:t>
            </a:r>
          </a:p>
          <a:p>
            <a:pPr lvl="1"/>
            <a:r>
              <a:rPr lang="en-US" sz="2400" dirty="0" smtClean="0"/>
              <a:t>legumes</a:t>
            </a:r>
          </a:p>
          <a:p>
            <a:pPr lvl="0"/>
            <a:r>
              <a:rPr lang="en-US" dirty="0" smtClean="0"/>
              <a:t>Whole grains = at least half of the recommended grain intake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Recommended daily total fiber intake, based on 14 gm fiber per 1,000 </a:t>
            </a:r>
            <a:r>
              <a:rPr lang="en-US" b="1" u="sng" dirty="0" err="1" smtClean="0"/>
              <a:t>kcalories</a:t>
            </a:r>
            <a:r>
              <a:rPr lang="en-US" b="1" u="sng" dirty="0" smtClean="0"/>
              <a:t> consumed:</a:t>
            </a:r>
          </a:p>
          <a:p>
            <a:pPr lvl="0"/>
            <a:r>
              <a:rPr lang="en-US" dirty="0" smtClean="0"/>
              <a:t>25 gm for females </a:t>
            </a:r>
          </a:p>
          <a:p>
            <a:pPr lvl="0"/>
            <a:r>
              <a:rPr lang="en-US" dirty="0" smtClean="0"/>
              <a:t>38 gm for males</a:t>
            </a:r>
          </a:p>
          <a:p>
            <a:endParaRPr lang="en-US" dirty="0" smtClean="0"/>
          </a:p>
          <a:p>
            <a:r>
              <a:rPr lang="en-US" dirty="0" smtClean="0"/>
              <a:t>Total fiber = sum of dietary fiber and functional fiber:</a:t>
            </a:r>
          </a:p>
          <a:p>
            <a:pPr lvl="0"/>
            <a:r>
              <a:rPr lang="en-US" b="1" dirty="0" smtClean="0"/>
              <a:t>Dietary fibers</a:t>
            </a:r>
            <a:r>
              <a:rPr lang="en-US" dirty="0" smtClean="0"/>
              <a:t>: the indigestible carbohydrate found in plant cell walls and woody component</a:t>
            </a:r>
          </a:p>
          <a:p>
            <a:pPr lvl="0"/>
            <a:r>
              <a:rPr lang="en-US" b="1" dirty="0" smtClean="0"/>
              <a:t>Functional fibers</a:t>
            </a:r>
            <a:r>
              <a:rPr lang="en-US" dirty="0" smtClean="0"/>
              <a:t>: the indigestible carbohydrate that also has a physiologic function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sugar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concentration of glucose available all time in the blood varying between 4.5-10millimols/liter.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level below 4.5mm/L the glycogen broken to glucose.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diabetic people cannot metabolize carbohydrate correctly and the glucose level rises above 10mm/L.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control and carbohydrate.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Certain hormones play a part in carbohydrate  Metabolism.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insulin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assisting the passage of glucose through the cell membrane into the interior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adrenaline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stimulates the release of glucose by breakdown liver glycogen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growth hormone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…..antagonist insulin and rise blood sugar level.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Hormones regulate blood glucose levels</a:t>
            </a:r>
          </a:p>
          <a:p>
            <a:pPr lvl="0"/>
            <a:r>
              <a:rPr lang="en-US" dirty="0" smtClean="0"/>
              <a:t>insulin: moves glucose out of blood stream when blood glucose levels rise</a:t>
            </a:r>
          </a:p>
          <a:p>
            <a:pPr lvl="0"/>
            <a:r>
              <a:rPr lang="en-US" dirty="0" smtClean="0"/>
              <a:t>glucagon: stimulates conversion of stored glycogen into glucose when blood glucose levels are too low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carbohydrate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Excessive carbohydrate usually implies to high sugar intake.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excessive well be converted to fat which stored leading to obesity.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Diet with high carbohydrate are mostly lacking to other essential nutrients.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r>
              <a:rPr lang="en-US" sz="3200" dirty="0" smtClean="0"/>
              <a:t> carbohydrate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organic matter on earth is made up of carbohydrates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because they are involved in so many aspects of life, including: Energy stores, fuels, and metabolic intermediaries.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Ribose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deoxyribose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sugars are part of the structural framework of RNA and DNA.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cell walls of bacteria are mainly made up of polysaccharides (types of carbohydrate).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Cellulose (a type of carbohydrate) makes up most of plant cell walls.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Carbohydrates are linked to many proteins and lipids (fats), where they are vitally involved in cell interactions.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aspects of starch.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 foods have many nutritional advantages.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Starchy foods such as potatoes, bread, cereals, rice and pasta.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Wholegrain varieties of starchy foods, and potatoes – particularly when eaten with their skins on – are good sources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help to keep our bowels healthy and can help us to feel full, which means we are less likely to eat too much.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Nonnutritive sweeteners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Nonnutritive sweeteners: sugar substitutes that contain insignificant or no </a:t>
            </a:r>
            <a:r>
              <a:rPr lang="en-US" dirty="0" err="1" smtClean="0"/>
              <a:t>kcalories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dirty="0" smtClean="0"/>
              <a:t>Five nonnutritive sweeteners approved for use with guidelines given for Acceptable Daily Intake (ADI):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aspartame.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acesulfame</a:t>
            </a:r>
            <a:r>
              <a:rPr lang="en-US" dirty="0" smtClean="0"/>
              <a:t> potassium.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sucralose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neotame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saccharin 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Nutritive sweeteners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Nutritive sweeteners: sugar substitutes that do contain </a:t>
            </a:r>
            <a:r>
              <a:rPr lang="en-US" dirty="0" err="1" smtClean="0"/>
              <a:t>kcalories</a:t>
            </a:r>
            <a:endParaRPr lang="en-US" dirty="0" smtClean="0"/>
          </a:p>
          <a:p>
            <a:r>
              <a:rPr lang="en-US" dirty="0" smtClean="0"/>
              <a:t>Sugar alcohols: lower calorie sugar replacements that are derived from sugars</a:t>
            </a:r>
          </a:p>
          <a:p>
            <a:pPr lvl="1"/>
            <a:r>
              <a:rPr lang="en-US" sz="2400" dirty="0" smtClean="0"/>
              <a:t>absorbed more slowly and in lesser amounts than simple sugars. </a:t>
            </a:r>
          </a:p>
          <a:p>
            <a:pPr lvl="1"/>
            <a:r>
              <a:rPr lang="en-US" sz="2400" dirty="0" smtClean="0"/>
              <a:t>average energy content of 2 </a:t>
            </a:r>
            <a:r>
              <a:rPr lang="en-US" sz="2400" dirty="0" err="1" smtClean="0"/>
              <a:t>kcalories</a:t>
            </a:r>
            <a:r>
              <a:rPr lang="en-US" sz="2400" dirty="0" smtClean="0"/>
              <a:t>/gm.</a:t>
            </a:r>
          </a:p>
          <a:p>
            <a:r>
              <a:rPr lang="en-US" b="1" u="sng" dirty="0" smtClean="0"/>
              <a:t>Common sugar </a:t>
            </a:r>
            <a:r>
              <a:rPr lang="en-US" b="1" u="sng" dirty="0" err="1" smtClean="0"/>
              <a:t>alchohols</a:t>
            </a:r>
            <a:r>
              <a:rPr lang="en-US" b="1" u="sng" dirty="0" smtClean="0"/>
              <a:t>:</a:t>
            </a:r>
          </a:p>
          <a:p>
            <a:pPr lvl="1"/>
            <a:r>
              <a:rPr lang="en-US" sz="2400" dirty="0" err="1" smtClean="0"/>
              <a:t>sorbitol</a:t>
            </a:r>
            <a:endParaRPr lang="en-US" sz="2400" dirty="0" smtClean="0"/>
          </a:p>
          <a:p>
            <a:pPr lvl="1"/>
            <a:r>
              <a:rPr lang="en-US" sz="2400" dirty="0" err="1" smtClean="0"/>
              <a:t>mannitol</a:t>
            </a:r>
            <a:endParaRPr lang="en-US" sz="2400" dirty="0" smtClean="0"/>
          </a:p>
          <a:p>
            <a:pPr lvl="1"/>
            <a:r>
              <a:rPr lang="en-US" sz="2400" dirty="0" err="1" smtClean="0"/>
              <a:t>xylitol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Fiber promotes intestinal health: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Fiber promotes intestinal health: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US" dirty="0" smtClean="0"/>
              <a:t>normalizes the transit time of substances through the intestinal tract and promotes </a:t>
            </a:r>
            <a:r>
              <a:rPr lang="en-US" dirty="0" err="1" smtClean="0"/>
              <a:t>laxation</a:t>
            </a:r>
            <a:r>
              <a:rPr lang="en-US" dirty="0" smtClean="0"/>
              <a:t>.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US" dirty="0" smtClean="0"/>
              <a:t>increases stool bulk and weight and relieves constipation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prevent the development of </a:t>
            </a:r>
            <a:r>
              <a:rPr lang="en-US" dirty="0" err="1" smtClean="0"/>
              <a:t>diverticula</a:t>
            </a:r>
            <a:endParaRPr lang="en-US" dirty="0" smtClean="0"/>
          </a:p>
          <a:p>
            <a:pPr marL="457200" lvl="0" indent="-457200">
              <a:buFont typeface="Wingdings" pitchFamily="2" charset="2"/>
              <a:buChar char="q"/>
            </a:pPr>
            <a:r>
              <a:rPr lang="en-US" dirty="0" smtClean="0"/>
              <a:t>may have a role in the prevention of colon cancer, but there is a lack of clear evidence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High-fiber diets may help manage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smtClean="0"/>
              <a:t>High-fiber diets may help manage weight because they: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have fewer calories than other foods of equal weight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create the feeling of fullness because of their volume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may delay gastric emptying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b="1" u="sng" dirty="0" smtClean="0"/>
              <a:t>Soluble fibers: </a:t>
            </a:r>
          </a:p>
          <a:p>
            <a:pPr lvl="0"/>
            <a:r>
              <a:rPr lang="en-US" dirty="0" smtClean="0"/>
              <a:t>interfere with </a:t>
            </a:r>
            <a:r>
              <a:rPr lang="en-US" dirty="0" err="1" smtClean="0"/>
              <a:t>enterohepatic</a:t>
            </a:r>
            <a:r>
              <a:rPr lang="en-US" dirty="0" smtClean="0"/>
              <a:t> recycling of bile → reduction in blood cholesterol levels </a:t>
            </a:r>
          </a:p>
          <a:p>
            <a:pPr lvl="0"/>
            <a:r>
              <a:rPr lang="en-US" dirty="0" smtClean="0"/>
              <a:t>Some soluble fibers: </a:t>
            </a:r>
          </a:p>
          <a:p>
            <a:pPr lvl="0">
              <a:buNone/>
            </a:pPr>
            <a:r>
              <a:rPr lang="en-US" dirty="0" smtClean="0"/>
              <a:t>slow gastric emptying and absorption of glucose → improved </a:t>
            </a:r>
            <a:r>
              <a:rPr lang="en-US" dirty="0" err="1" smtClean="0"/>
              <a:t>postmeal</a:t>
            </a:r>
            <a:r>
              <a:rPr lang="en-US" dirty="0" smtClean="0"/>
              <a:t> blood glucose levels in diabetics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effects of carbohydrate intake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Concerns and potential health effects related to carbohydrate intake include the following: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increased risk of dental caries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possible relationship between carbohydrate intake and weight gain</a:t>
            </a:r>
          </a:p>
          <a:p>
            <a:pPr lvl="0"/>
            <a:r>
              <a:rPr lang="en-US" dirty="0" smtClean="0"/>
              <a:t>side effects of low-carbohydrate diets: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changes in blood lipid levels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increased loss of urinary calcium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insufficient intake of nutrients found in fruits, vegetables, whole grains, and milk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simple form of carbohydrate are sugar which is the source of energy.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Excessive intake of sugar lead to obesity or diabetes and other problems.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digestible starch release glucose slowly than simple sugar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soluble non starch polysaccharide contribute to viscosity in gut contents and slow absorption of nutrients.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insoluble form retain water and increase bulk in large intestine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Segoe Script" pitchFamily="34" charset="0"/>
              </a:rPr>
              <a:t>THE END……</a:t>
            </a:r>
            <a:br>
              <a:rPr lang="en-US" sz="6000" dirty="0" smtClean="0">
                <a:latin typeface="Segoe Script" pitchFamily="34" charset="0"/>
              </a:rPr>
            </a:br>
            <a:r>
              <a:rPr lang="en-US" sz="6000" dirty="0" smtClean="0">
                <a:latin typeface="Segoe Script" pitchFamily="34" charset="0"/>
              </a:rPr>
              <a:t>…..questions????</a:t>
            </a:r>
            <a:endParaRPr lang="en-US" sz="6000" dirty="0">
              <a:latin typeface="Segoe Script" pitchFamily="34" charset="0"/>
            </a:endParaRPr>
          </a:p>
        </p:txBody>
      </p:sp>
      <p:pic>
        <p:nvPicPr>
          <p:cNvPr id="79874" name="Picture 2" descr="http://t1.gstatic.com/images?q=tbn:ANd9GcQMz7UEKvyBTvTpWjVzJ0QpmSGGyLE5fVBZd8nn7uGDEjWchkNYO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81400"/>
            <a:ext cx="6553199" cy="137160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B96ADB-7D45-4DEC-89CE-A441059E34B8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carbohydrates, are sugars or starches.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consist of two basic compounds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(composed of double-bonded carbon and oxygen atoms, plus a hydrogen atom).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keytones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(composed of double-bonded carbon and oxygen atoms, plus two additional carbon atoms).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Carbohydrates are classified into groups according to: 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dirty="0" smtClean="0"/>
              <a:t>the length of the carbon chain</a:t>
            </a:r>
          </a:p>
          <a:p>
            <a:pPr lvl="0"/>
            <a:r>
              <a:rPr lang="en-US" dirty="0" smtClean="0"/>
              <a:t>the number of sugar units</a:t>
            </a:r>
          </a:p>
          <a:p>
            <a:pPr lvl="0"/>
            <a:r>
              <a:rPr lang="en-US" dirty="0" smtClean="0"/>
              <a:t>the location of the double bond between the carbon and oxygen molecules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Disaccharides.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oligosaccharides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Polysaccharides.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the smallest possible sugar unit.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Examples include: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glucose,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fructose.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we talk about blood sugar we are referring to glucose in the blood; glucose is a major source of energy for a cell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human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file" tooltip="What is nutrition? Why is nutrition important?"/>
              </a:rPr>
              <a:t>nutrition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7/1/2015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1129</TotalTime>
  <Words>2685</Words>
  <Application>Microsoft Office PowerPoint</Application>
  <PresentationFormat>On-screen Show (4:3)</PresentationFormat>
  <Paragraphs>401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Oriel</vt:lpstr>
      <vt:lpstr>LECTURE TWO</vt:lpstr>
      <vt:lpstr>Objectives:</vt:lpstr>
      <vt:lpstr>Carbohydrate</vt:lpstr>
      <vt:lpstr>Cont…carbohydrate</vt:lpstr>
      <vt:lpstr>Cont… carbohydrate</vt:lpstr>
      <vt:lpstr>Slide 6</vt:lpstr>
      <vt:lpstr>Slide 7</vt:lpstr>
      <vt:lpstr>types of saccharides</vt:lpstr>
      <vt:lpstr>Monosaccharides</vt:lpstr>
      <vt:lpstr>Cont…Monosaccharides</vt:lpstr>
      <vt:lpstr>Disaccharides</vt:lpstr>
      <vt:lpstr>Cont…Disaccharides.</vt:lpstr>
      <vt:lpstr>oligosaccharides</vt:lpstr>
      <vt:lpstr>Polysaccharides</vt:lpstr>
      <vt:lpstr>Cont…. Polysaccharides</vt:lpstr>
      <vt:lpstr>Slide 16</vt:lpstr>
      <vt:lpstr>Carbohydrates</vt:lpstr>
      <vt:lpstr>Cont..Carbohydrates</vt:lpstr>
      <vt:lpstr>Slide 19</vt:lpstr>
      <vt:lpstr>Slide 20</vt:lpstr>
      <vt:lpstr>Slide 21</vt:lpstr>
      <vt:lpstr>Categories of fiber</vt:lpstr>
      <vt:lpstr>Cont…..</vt:lpstr>
      <vt:lpstr>Carbohydrates and nutrition</vt:lpstr>
      <vt:lpstr>Cont…. Polysaccharides</vt:lpstr>
      <vt:lpstr>Cont…. Polysaccharides</vt:lpstr>
      <vt:lpstr>Fiber</vt:lpstr>
      <vt:lpstr>Cont..Fiber</vt:lpstr>
      <vt:lpstr>The functions of carbohydrates to the body.</vt:lpstr>
      <vt:lpstr>Slide 30</vt:lpstr>
      <vt:lpstr>Slide 31</vt:lpstr>
      <vt:lpstr>Slide 32</vt:lpstr>
      <vt:lpstr>Slide 33</vt:lpstr>
      <vt:lpstr>Slide 34</vt:lpstr>
      <vt:lpstr>Digestion of carbohydrate.</vt:lpstr>
      <vt:lpstr>Slide 36</vt:lpstr>
      <vt:lpstr>Slide 37</vt:lpstr>
      <vt:lpstr>Rate of digestion</vt:lpstr>
      <vt:lpstr>Absorption and utilisation</vt:lpstr>
      <vt:lpstr>utilization</vt:lpstr>
      <vt:lpstr>Recommended Dietary Allowance (RDA): </vt:lpstr>
      <vt:lpstr>Slide 42</vt:lpstr>
      <vt:lpstr>Slide 43</vt:lpstr>
      <vt:lpstr>Slide 44</vt:lpstr>
      <vt:lpstr>Slide 45</vt:lpstr>
      <vt:lpstr>Blood sugar level</vt:lpstr>
      <vt:lpstr>Hormonal control and carbohydrate.</vt:lpstr>
      <vt:lpstr>Slide 48</vt:lpstr>
      <vt:lpstr>Excess carbohydrate</vt:lpstr>
      <vt:lpstr>Health aspects of starch.</vt:lpstr>
      <vt:lpstr>Nonnutritive sweeteners</vt:lpstr>
      <vt:lpstr>Nutritive sweeteners</vt:lpstr>
      <vt:lpstr>Fiber promotes intestinal health:</vt:lpstr>
      <vt:lpstr>High-fiber diets may help manage weight</vt:lpstr>
      <vt:lpstr>health effects of carbohydrate intake </vt:lpstr>
      <vt:lpstr>summary</vt:lpstr>
      <vt:lpstr>THE END…… …..questions????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131</cp:revision>
  <dcterms:created xsi:type="dcterms:W3CDTF">2006-08-16T00:00:00Z</dcterms:created>
  <dcterms:modified xsi:type="dcterms:W3CDTF">2015-07-01T06:08:53Z</dcterms:modified>
</cp:coreProperties>
</file>