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4" r:id="rId5"/>
    <p:sldId id="265" r:id="rId6"/>
    <p:sldId id="259" r:id="rId7"/>
    <p:sldId id="266" r:id="rId8"/>
    <p:sldId id="267" r:id="rId9"/>
    <p:sldId id="268" r:id="rId10"/>
    <p:sldId id="285" r:id="rId11"/>
    <p:sldId id="286" r:id="rId12"/>
    <p:sldId id="287" r:id="rId13"/>
    <p:sldId id="28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200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 Id="rId2"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A586B8-879E-4C58-9A34-873E21972CD1}" type="datetimeFigureOut">
              <a:rPr lang="en-US" smtClean="0"/>
              <a:pPr/>
              <a:t>21/09/15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00941-FE72-4259-9CB9-FC042329AF8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586B8-879E-4C58-9A34-873E21972CD1}" type="datetimeFigureOut">
              <a:rPr lang="en-US" smtClean="0"/>
              <a:pPr/>
              <a:t>21/09/15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00941-FE72-4259-9CB9-FC042329AF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586B8-879E-4C58-9A34-873E21972CD1}" type="datetimeFigureOut">
              <a:rPr lang="en-US" smtClean="0"/>
              <a:pPr/>
              <a:t>21/09/15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00941-FE72-4259-9CB9-FC042329AF8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nvGrpSpPr>
            <p:cNvPr id="3"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grpSp>
        <p:grpSp>
          <p:nvGrpSpPr>
            <p:cNvPr id="4"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grpSp>
          <p:nvGrpSpPr>
            <p:cNvPr id="6"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grpSp>
        <p:grpSp>
          <p:nvGrpSpPr>
            <p:cNvPr id="7"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nvGrpSpPr>
              <p:cNvPr id="8"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grpSp>
        </p:grpSp>
      </p:grpSp>
      <p:sp>
        <p:nvSpPr>
          <p:cNvPr id="130114" name="Rectangle 66"/>
          <p:cNvSpPr>
            <a:spLocks noGrp="1" noChangeArrowheads="1"/>
          </p:cNvSpPr>
          <p:nvPr>
            <p:ph type="ctrTitle" sz="quarter"/>
          </p:nvPr>
        </p:nvSpPr>
        <p:spPr>
          <a:xfrm>
            <a:off x="685800" y="1692275"/>
            <a:ext cx="7772400" cy="1736725"/>
          </a:xfrm>
        </p:spPr>
        <p:txBody>
          <a:bodyPr anchor="b"/>
          <a:lstStyle>
            <a:lvl1pPr>
              <a:defRPr/>
            </a:lvl1pPr>
          </a:lstStyle>
          <a:p>
            <a:r>
              <a:rPr lang="en-US"/>
              <a:t>Click to edit Master title style</a:t>
            </a:r>
          </a:p>
        </p:txBody>
      </p:sp>
      <p:sp>
        <p:nvSpPr>
          <p:cNvPr id="130115"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solidFill>
                <a:srgbClr val="FFFFFF"/>
              </a:solidFill>
            </a:endParaRPr>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solidFill>
                <a:srgbClr val="FFFFFF"/>
              </a:solidFill>
            </a:endParaRPr>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3F11AD75-8585-4552-BA69-004DFEA2D886}"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5B769D0F-0AC3-4671-BA52-5C5E91FA621C}"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205B7719-7AD0-4F2F-A5D3-8636B0D9CB6F}"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pPr>
              <a:defRPr/>
            </a:pPr>
            <a:fld id="{3BBD63CD-4FAE-4626-BF72-B809990319F3}"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7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71"/>
          <p:cNvSpPr>
            <a:spLocks noGrp="1" noChangeArrowheads="1"/>
          </p:cNvSpPr>
          <p:nvPr>
            <p:ph type="sldNum" sz="quarter" idx="12"/>
          </p:nvPr>
        </p:nvSpPr>
        <p:spPr>
          <a:ln/>
        </p:spPr>
        <p:txBody>
          <a:bodyPr/>
          <a:lstStyle>
            <a:lvl1pPr>
              <a:defRPr/>
            </a:lvl1pPr>
          </a:lstStyle>
          <a:p>
            <a:pPr>
              <a:defRPr/>
            </a:pPr>
            <a:fld id="{54C7D089-BA20-4AE6-842B-DF9B6210BE2F}"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7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71"/>
          <p:cNvSpPr>
            <a:spLocks noGrp="1" noChangeArrowheads="1"/>
          </p:cNvSpPr>
          <p:nvPr>
            <p:ph type="sldNum" sz="quarter" idx="12"/>
          </p:nvPr>
        </p:nvSpPr>
        <p:spPr>
          <a:ln/>
        </p:spPr>
        <p:txBody>
          <a:bodyPr/>
          <a:lstStyle>
            <a:lvl1pPr>
              <a:defRPr/>
            </a:lvl1pPr>
          </a:lstStyle>
          <a:p>
            <a:pPr>
              <a:defRPr/>
            </a:pPr>
            <a:fld id="{69D2F1F3-6EE9-43A4-965B-17B3EF03FEAE}"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7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71"/>
          <p:cNvSpPr>
            <a:spLocks noGrp="1" noChangeArrowheads="1"/>
          </p:cNvSpPr>
          <p:nvPr>
            <p:ph type="sldNum" sz="quarter" idx="12"/>
          </p:nvPr>
        </p:nvSpPr>
        <p:spPr>
          <a:ln/>
        </p:spPr>
        <p:txBody>
          <a:bodyPr/>
          <a:lstStyle>
            <a:lvl1pPr>
              <a:defRPr/>
            </a:lvl1pPr>
          </a:lstStyle>
          <a:p>
            <a:pPr>
              <a:defRPr/>
            </a:pPr>
            <a:fld id="{7CB76555-BF0E-4862-8D34-56FBF62B6D41}"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pPr>
              <a:defRPr/>
            </a:pPr>
            <a:fld id="{F52CC22F-06A1-4715-80AA-A67B7C524D5D}"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586B8-879E-4C58-9A34-873E21972CD1}" type="datetimeFigureOut">
              <a:rPr lang="en-US" smtClean="0"/>
              <a:pPr/>
              <a:t>21/09/15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00941-FE72-4259-9CB9-FC042329AF8C}"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pPr>
              <a:defRPr/>
            </a:pPr>
            <a:fld id="{F4DEDF27-C76A-402D-BCF9-0942E39DCB3A}"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D5C29D6E-684E-4C2C-9FE5-C6CDDEC3790E}"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394D7F02-7AB1-47DE-BE2D-9000CE2CCE91}"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6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D7C41AE4-6D00-418C-AB73-FDC40E26438E}" type="slidenum">
              <a:rPr lang="x-none">
                <a:solidFill>
                  <a:srgbClr val="FFFFFF"/>
                </a:solidFill>
              </a:rPr>
              <a:pPr>
                <a:defRPr/>
              </a:pPr>
              <a:t>‹#›</a:t>
            </a:fld>
            <a:endParaRPr lang="en-US">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586B8-879E-4C58-9A34-873E21972CD1}" type="datetimeFigureOut">
              <a:rPr lang="en-US" smtClean="0"/>
              <a:pPr/>
              <a:t>21/09/15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00941-FE72-4259-9CB9-FC042329AF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A586B8-879E-4C58-9A34-873E21972CD1}" type="datetimeFigureOut">
              <a:rPr lang="en-US" smtClean="0"/>
              <a:pPr/>
              <a:t>21/09/15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00941-FE72-4259-9CB9-FC042329AF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A586B8-879E-4C58-9A34-873E21972CD1}" type="datetimeFigureOut">
              <a:rPr lang="en-US" smtClean="0"/>
              <a:pPr/>
              <a:t>21/09/15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C00941-FE72-4259-9CB9-FC042329AF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A586B8-879E-4C58-9A34-873E21972CD1}" type="datetimeFigureOut">
              <a:rPr lang="en-US" smtClean="0"/>
              <a:pPr/>
              <a:t>21/09/15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C00941-FE72-4259-9CB9-FC042329AF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586B8-879E-4C58-9A34-873E21972CD1}" type="datetimeFigureOut">
              <a:rPr lang="en-US" smtClean="0"/>
              <a:pPr/>
              <a:t>21/09/15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C00941-FE72-4259-9CB9-FC042329AF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586B8-879E-4C58-9A34-873E21972CD1}" type="datetimeFigureOut">
              <a:rPr lang="en-US" smtClean="0"/>
              <a:pPr/>
              <a:t>21/09/15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00941-FE72-4259-9CB9-FC042329AF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586B8-879E-4C58-9A34-873E21972CD1}" type="datetimeFigureOut">
              <a:rPr lang="en-US" smtClean="0"/>
              <a:pPr/>
              <a:t>21/09/15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00941-FE72-4259-9CB9-FC042329AF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586B8-879E-4C58-9A34-873E21972CD1}" type="datetimeFigureOut">
              <a:rPr lang="en-US" smtClean="0"/>
              <a:pPr/>
              <a:t>21/09/15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00941-FE72-4259-9CB9-FC042329AF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nvGrpSpPr>
          <p:cNvPr id="2" name="Group 3"/>
          <p:cNvGrpSpPr>
            <a:grpSpLocks/>
          </p:cNvGrpSpPr>
          <p:nvPr/>
        </p:nvGrpSpPr>
        <p:grpSpPr bwMode="auto">
          <a:xfrm>
            <a:off x="3175" y="4267200"/>
            <a:ext cx="9140825" cy="2590800"/>
            <a:chOff x="2" y="2688"/>
            <a:chExt cx="5758" cy="1632"/>
          </a:xfrm>
        </p:grpSpPr>
        <p:sp>
          <p:nvSpPr>
            <p:cNvPr id="129028"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nvGrpSpPr>
            <p:cNvPr id="3" name="Group 5"/>
            <p:cNvGrpSpPr>
              <a:grpSpLocks/>
            </p:cNvGrpSpPr>
            <p:nvPr userDrawn="1"/>
          </p:nvGrpSpPr>
          <p:grpSpPr bwMode="auto">
            <a:xfrm>
              <a:off x="3528" y="3715"/>
              <a:ext cx="792" cy="521"/>
              <a:chOff x="3527" y="3715"/>
              <a:chExt cx="792" cy="521"/>
            </a:xfrm>
          </p:grpSpPr>
          <p:sp>
            <p:nvSpPr>
              <p:cNvPr id="129030"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31"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32"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33"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34"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35"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36"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37"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38"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39"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40"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grpSp>
        <p:grpSp>
          <p:nvGrpSpPr>
            <p:cNvPr id="4" name="Group 17"/>
            <p:cNvGrpSpPr>
              <a:grpSpLocks/>
            </p:cNvGrpSpPr>
            <p:nvPr userDrawn="1"/>
          </p:nvGrpSpPr>
          <p:grpSpPr bwMode="auto">
            <a:xfrm>
              <a:off x="1776" y="3631"/>
              <a:ext cx="1626" cy="683"/>
              <a:chOff x="1776" y="3631"/>
              <a:chExt cx="1626" cy="683"/>
            </a:xfrm>
          </p:grpSpPr>
          <p:sp>
            <p:nvSpPr>
              <p:cNvPr id="129042"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43"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44"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45"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46"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47"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48"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49"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50"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51"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52"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53"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54"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55"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56"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57"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58"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59"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grpSp>
          <p:nvGrpSpPr>
            <p:cNvPr id="5" name="Group 36"/>
            <p:cNvGrpSpPr>
              <a:grpSpLocks/>
            </p:cNvGrpSpPr>
            <p:nvPr userDrawn="1"/>
          </p:nvGrpSpPr>
          <p:grpSpPr bwMode="auto">
            <a:xfrm>
              <a:off x="4128" y="3360"/>
              <a:ext cx="1351" cy="821"/>
              <a:chOff x="4128" y="3360"/>
              <a:chExt cx="1351" cy="821"/>
            </a:xfrm>
          </p:grpSpPr>
          <p:sp>
            <p:nvSpPr>
              <p:cNvPr id="129061"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62"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63"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64"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65"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66"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67"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68"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69"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70"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71"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72"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73"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74"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75"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76"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77"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grpSp>
        <p:grpSp>
          <p:nvGrpSpPr>
            <p:cNvPr id="6" name="Group 54"/>
            <p:cNvGrpSpPr>
              <a:grpSpLocks/>
            </p:cNvGrpSpPr>
            <p:nvPr userDrawn="1"/>
          </p:nvGrpSpPr>
          <p:grpSpPr bwMode="auto">
            <a:xfrm>
              <a:off x="5280" y="3024"/>
              <a:ext cx="425" cy="258"/>
              <a:chOff x="5280" y="3024"/>
              <a:chExt cx="425" cy="258"/>
            </a:xfrm>
          </p:grpSpPr>
          <p:sp>
            <p:nvSpPr>
              <p:cNvPr id="129079"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80"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81"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82"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83"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84"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9085"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nvGrpSpPr>
              <p:cNvPr id="7" name="Group 62"/>
              <p:cNvGrpSpPr>
                <a:grpSpLocks/>
              </p:cNvGrpSpPr>
              <p:nvPr/>
            </p:nvGrpSpPr>
            <p:grpSpPr bwMode="auto">
              <a:xfrm>
                <a:off x="5381" y="3085"/>
                <a:ext cx="227" cy="132"/>
                <a:chOff x="5381" y="3085"/>
                <a:chExt cx="227" cy="132"/>
              </a:xfrm>
            </p:grpSpPr>
            <p:sp>
              <p:nvSpPr>
                <p:cNvPr id="129087"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88"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89"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sp>
              <p:nvSpPr>
                <p:cNvPr id="129090"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FFFFFF"/>
                    </a:solidFill>
                  </a:endParaRPr>
                </a:p>
              </p:txBody>
            </p:sp>
          </p:grpSp>
        </p:grpSp>
      </p:grpSp>
      <p:sp>
        <p:nvSpPr>
          <p:cNvPr id="129091"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29092"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9093"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129094"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129095"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fontAlgn="base">
              <a:spcBef>
                <a:spcPct val="0"/>
              </a:spcBef>
              <a:spcAft>
                <a:spcPct val="0"/>
              </a:spcAft>
              <a:defRPr/>
            </a:pPr>
            <a:fld id="{FF6D5D3B-45F7-4E17-A4C3-858C08CA8C28}" type="slidenum">
              <a:rPr lang="x-none">
                <a:solidFill>
                  <a:srgbClr val="FFFFFF"/>
                </a:solidFill>
              </a:rPr>
              <a:pPr fontAlgn="base">
                <a:spcBef>
                  <a:spcPct val="0"/>
                </a:spcBef>
                <a:spcAft>
                  <a:spcPct val="0"/>
                </a:spcAft>
                <a:defRPr/>
              </a:pPr>
              <a:t>‹#›</a:t>
            </a:fld>
            <a:endParaRPr 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0.wmf"/><Relationship Id="rId5" Type="http://schemas.openxmlformats.org/officeDocument/2006/relationships/oleObject" Target="../embeddings/oleObject8.bin"/><Relationship Id="rId6" Type="http://schemas.openxmlformats.org/officeDocument/2006/relationships/image" Target="../media/image11.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2.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3.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2.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wmf"/><Relationship Id="rId5" Type="http://schemas.openxmlformats.org/officeDocument/2006/relationships/oleObject" Target="../embeddings/oleObject4.bin"/><Relationship Id="rId6" Type="http://schemas.openxmlformats.org/officeDocument/2006/relationships/image" Target="../media/image5.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6.wmf"/><Relationship Id="rId5" Type="http://schemas.openxmlformats.org/officeDocument/2006/relationships/oleObject" Target="../embeddings/oleObject6.bin"/><Relationship Id="rId6" Type="http://schemas.openxmlformats.org/officeDocument/2006/relationships/image" Target="../media/image7.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cstate="print"/>
          <a:srcRect/>
          <a:stretch>
            <a:fillRect/>
          </a:stretch>
        </p:blipFill>
        <p:spPr bwMode="auto">
          <a:xfrm>
            <a:off x="990600" y="857250"/>
            <a:ext cx="7086600" cy="53149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AutoShape 2"/>
          <p:cNvSpPr>
            <a:spLocks noGrp="1" noChangeArrowheads="1"/>
          </p:cNvSpPr>
          <p:nvPr>
            <p:ph type="title"/>
          </p:nvPr>
        </p:nvSpPr>
        <p:spPr/>
        <p:txBody>
          <a:bodyPr/>
          <a:lstStyle/>
          <a:p>
            <a:pPr eaLnBrk="1" hangingPunct="1">
              <a:defRPr/>
            </a:pPr>
            <a:r>
              <a:rPr lang="en-US"/>
              <a:t>Median</a:t>
            </a:r>
          </a:p>
        </p:txBody>
      </p:sp>
      <p:sp>
        <p:nvSpPr>
          <p:cNvPr id="173059" name="Rectangle 3"/>
          <p:cNvSpPr>
            <a:spLocks noGrp="1" noChangeArrowheads="1"/>
          </p:cNvSpPr>
          <p:nvPr>
            <p:ph type="body" idx="1"/>
          </p:nvPr>
        </p:nvSpPr>
        <p:spPr>
          <a:xfrm>
            <a:off x="457200" y="2133600"/>
            <a:ext cx="8229600" cy="3962400"/>
          </a:xfrm>
        </p:spPr>
        <p:txBody>
          <a:bodyPr/>
          <a:lstStyle/>
          <a:p>
            <a:pPr eaLnBrk="1" hangingPunct="1">
              <a:lnSpc>
                <a:spcPct val="90000"/>
              </a:lnSpc>
              <a:defRPr/>
            </a:pPr>
            <a:r>
              <a:rPr lang="en-US" sz="2400" dirty="0"/>
              <a:t>Median arrangement </a:t>
            </a:r>
            <a:r>
              <a:rPr lang="ar-JO" sz="2400" dirty="0"/>
              <a:t>) = </a:t>
            </a:r>
            <a:r>
              <a:rPr lang="en-US" sz="2400" dirty="0"/>
              <a:t>n+1) / 2</a:t>
            </a:r>
          </a:p>
          <a:p>
            <a:pPr eaLnBrk="1" hangingPunct="1">
              <a:lnSpc>
                <a:spcPct val="90000"/>
              </a:lnSpc>
              <a:defRPr/>
            </a:pPr>
            <a:r>
              <a:rPr lang="en-US" sz="2400" dirty="0"/>
              <a:t>Data should be arranged in either ascending or descending array.</a:t>
            </a:r>
          </a:p>
          <a:p>
            <a:pPr eaLnBrk="1" hangingPunct="1">
              <a:lnSpc>
                <a:spcPct val="90000"/>
              </a:lnSpc>
              <a:buFont typeface="Wingdings" pitchFamily="2" charset="2"/>
              <a:buNone/>
              <a:defRPr/>
            </a:pPr>
            <a:endParaRPr lang="en-US" sz="2400" dirty="0"/>
          </a:p>
          <a:p>
            <a:pPr eaLnBrk="1" hangingPunct="1">
              <a:lnSpc>
                <a:spcPct val="90000"/>
              </a:lnSpc>
              <a:defRPr/>
            </a:pPr>
            <a:r>
              <a:rPr lang="en-US" sz="2400" dirty="0"/>
              <a:t>Properties of median : </a:t>
            </a:r>
          </a:p>
          <a:p>
            <a:pPr eaLnBrk="1" hangingPunct="1">
              <a:lnSpc>
                <a:spcPct val="90000"/>
              </a:lnSpc>
              <a:buFont typeface="Wingdings" pitchFamily="2" charset="2"/>
              <a:buNone/>
              <a:defRPr/>
            </a:pPr>
            <a:r>
              <a:rPr lang="en-US" sz="2400" dirty="0"/>
              <a:t>        -Uniqueness.</a:t>
            </a:r>
          </a:p>
          <a:p>
            <a:pPr eaLnBrk="1" hangingPunct="1">
              <a:lnSpc>
                <a:spcPct val="90000"/>
              </a:lnSpc>
              <a:buFont typeface="Wingdings" pitchFamily="2" charset="2"/>
              <a:buNone/>
              <a:defRPr/>
            </a:pPr>
            <a:r>
              <a:rPr lang="en-US" sz="2400" dirty="0"/>
              <a:t>        -Simplicity.</a:t>
            </a:r>
          </a:p>
          <a:p>
            <a:pPr eaLnBrk="1" hangingPunct="1">
              <a:lnSpc>
                <a:spcPct val="90000"/>
              </a:lnSpc>
              <a:buFont typeface="Wingdings" pitchFamily="2" charset="2"/>
              <a:buNone/>
              <a:defRPr/>
            </a:pPr>
            <a:r>
              <a:rPr lang="en-US" sz="2400" dirty="0"/>
              <a:t>        - Not affected by extreme </a:t>
            </a:r>
            <a:r>
              <a:rPr lang="en-US" sz="2400" dirty="0" smtClean="0"/>
              <a:t>value</a:t>
            </a:r>
            <a:r>
              <a:rPr lang="ar-JO" sz="2400" dirty="0" smtClean="0"/>
              <a:t>.</a:t>
            </a:r>
            <a:endParaRPr lang="en-US" sz="2400" dirty="0"/>
          </a:p>
          <a:p>
            <a:pPr eaLnBrk="1" hangingPunct="1">
              <a:lnSpc>
                <a:spcPct val="90000"/>
              </a:lnSpc>
              <a:defRPr/>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Grp="1" noChangeArrowheads="1"/>
          </p:cNvSpPr>
          <p:nvPr>
            <p:ph type="title"/>
          </p:nvPr>
        </p:nvSpPr>
        <p:spPr/>
        <p:txBody>
          <a:bodyPr/>
          <a:lstStyle/>
          <a:p>
            <a:pPr eaLnBrk="1" hangingPunct="1">
              <a:defRPr/>
            </a:pPr>
            <a:r>
              <a:rPr lang="en-US" sz="3200"/>
              <a:t>Mode</a:t>
            </a:r>
          </a:p>
        </p:txBody>
      </p:sp>
      <p:sp>
        <p:nvSpPr>
          <p:cNvPr id="43011" name="Rectangle 3"/>
          <p:cNvSpPr>
            <a:spLocks noGrp="1" noChangeArrowheads="1"/>
          </p:cNvSpPr>
          <p:nvPr>
            <p:ph type="body" idx="1"/>
          </p:nvPr>
        </p:nvSpPr>
        <p:spPr/>
        <p:txBody>
          <a:bodyPr/>
          <a:lstStyle/>
          <a:p>
            <a:pPr eaLnBrk="1" hangingPunct="1">
              <a:defRPr/>
            </a:pPr>
            <a:r>
              <a:rPr lang="en-US" sz="2400" b="1" dirty="0"/>
              <a:t>It’s the value which occurs most frequently. </a:t>
            </a:r>
          </a:p>
          <a:p>
            <a:pPr eaLnBrk="1" hangingPunct="1">
              <a:buFont typeface="Wingdings" pitchFamily="2" charset="2"/>
              <a:buNone/>
              <a:defRPr/>
            </a:pPr>
            <a:endParaRPr lang="en-US" b="1" dirty="0" smtClean="0"/>
          </a:p>
          <a:p>
            <a:pPr eaLnBrk="1" hangingPunct="1">
              <a:buFont typeface="Wingdings" pitchFamily="2" charset="2"/>
              <a:buNone/>
              <a:defRPr/>
            </a:pPr>
            <a:r>
              <a:rPr lang="en-US" b="1" dirty="0" smtClean="0"/>
              <a:t>Either </a:t>
            </a:r>
            <a:r>
              <a:rPr lang="en-US" b="1" dirty="0"/>
              <a:t>there is:</a:t>
            </a:r>
            <a:r>
              <a:rPr lang="en-US" sz="2400" b="1" dirty="0"/>
              <a:t> </a:t>
            </a:r>
          </a:p>
          <a:p>
            <a:pPr eaLnBrk="1" hangingPunct="1">
              <a:defRPr/>
            </a:pPr>
            <a:r>
              <a:rPr lang="en-US" sz="2400" b="1" dirty="0"/>
              <a:t>one mode.</a:t>
            </a:r>
          </a:p>
          <a:p>
            <a:pPr eaLnBrk="1" hangingPunct="1">
              <a:defRPr/>
            </a:pPr>
            <a:r>
              <a:rPr lang="en-US" sz="2400" b="1" dirty="0"/>
              <a:t>Two or more modes .</a:t>
            </a:r>
          </a:p>
          <a:p>
            <a:pPr eaLnBrk="1" hangingPunct="1">
              <a:defRPr/>
            </a:pPr>
            <a:r>
              <a:rPr lang="en-US" sz="2400" b="1" dirty="0"/>
              <a:t>No mode.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normalcurves"/>
          <p:cNvPicPr>
            <a:picLocks noChangeAspect="1" noChangeArrowheads="1"/>
          </p:cNvPicPr>
          <p:nvPr/>
        </p:nvPicPr>
        <p:blipFill>
          <a:blip r:embed="rId2" cstate="print"/>
          <a:srcRect/>
          <a:stretch>
            <a:fillRect/>
          </a:stretch>
        </p:blipFill>
        <p:spPr bwMode="auto">
          <a:xfrm>
            <a:off x="3962400" y="3200400"/>
            <a:ext cx="4419600" cy="3314700"/>
          </a:xfrm>
          <a:prstGeom prst="rect">
            <a:avLst/>
          </a:prstGeom>
          <a:noFill/>
          <a:ln w="9525">
            <a:noFill/>
            <a:miter lim="800000"/>
            <a:headEnd/>
            <a:tailEnd/>
          </a:ln>
        </p:spPr>
      </p:pic>
      <p:sp>
        <p:nvSpPr>
          <p:cNvPr id="11267" name="Text Box 3"/>
          <p:cNvSpPr txBox="1">
            <a:spLocks noChangeArrowheads="1"/>
          </p:cNvSpPr>
          <p:nvPr/>
        </p:nvSpPr>
        <p:spPr bwMode="auto">
          <a:xfrm>
            <a:off x="5181600" y="5943600"/>
            <a:ext cx="2362200" cy="727075"/>
          </a:xfrm>
          <a:prstGeom prst="rect">
            <a:avLst/>
          </a:prstGeom>
          <a:noFill/>
          <a:ln w="9525">
            <a:solidFill>
              <a:schemeClr val="tx1"/>
            </a:solidFill>
            <a:miter lim="800000"/>
            <a:headEnd/>
            <a:tailEnd/>
          </a:ln>
        </p:spPr>
        <p:txBody>
          <a:bodyPr>
            <a:spAutoFit/>
          </a:bodyPr>
          <a:lstStyle/>
          <a:p>
            <a:pPr algn="ctr" eaLnBrk="0" hangingPunct="0">
              <a:spcBef>
                <a:spcPct val="50000"/>
              </a:spcBef>
            </a:pPr>
            <a:r>
              <a:rPr lang="en-US" sz="2000" b="1"/>
              <a:t>Same center, </a:t>
            </a:r>
          </a:p>
          <a:p>
            <a:pPr algn="ctr" eaLnBrk="0" hangingPunct="0">
              <a:lnSpc>
                <a:spcPct val="50000"/>
              </a:lnSpc>
              <a:spcBef>
                <a:spcPct val="50000"/>
              </a:spcBef>
            </a:pPr>
            <a:r>
              <a:rPr lang="en-US" sz="2000" b="1"/>
              <a:t>different variation</a:t>
            </a:r>
            <a:endParaRPr lang="en-US" sz="2000"/>
          </a:p>
        </p:txBody>
      </p:sp>
      <p:sp>
        <p:nvSpPr>
          <p:cNvPr id="11268" name="Line 4"/>
          <p:cNvSpPr>
            <a:spLocks noChangeShapeType="1"/>
          </p:cNvSpPr>
          <p:nvPr/>
        </p:nvSpPr>
        <p:spPr bwMode="auto">
          <a:xfrm>
            <a:off x="6172200" y="2362200"/>
            <a:ext cx="0" cy="304800"/>
          </a:xfrm>
          <a:prstGeom prst="line">
            <a:avLst/>
          </a:prstGeom>
          <a:noFill/>
          <a:ln w="19050">
            <a:solidFill>
              <a:schemeClr val="tx1"/>
            </a:solidFill>
            <a:round/>
            <a:headEnd/>
            <a:tailEnd/>
          </a:ln>
        </p:spPr>
        <p:txBody>
          <a:bodyPr/>
          <a:lstStyle/>
          <a:p>
            <a:endParaRPr lang="en-US"/>
          </a:p>
        </p:txBody>
      </p:sp>
      <p:sp>
        <p:nvSpPr>
          <p:cNvPr id="11269" name="Rectangle 5"/>
          <p:cNvSpPr>
            <a:spLocks noGrp="1" noChangeArrowheads="1"/>
          </p:cNvSpPr>
          <p:nvPr>
            <p:ph type="title"/>
          </p:nvPr>
        </p:nvSpPr>
        <p:spPr/>
        <p:txBody>
          <a:bodyPr/>
          <a:lstStyle/>
          <a:p>
            <a:pPr eaLnBrk="1" hangingPunct="1"/>
            <a:r>
              <a:rPr lang="en-US" smtClean="0"/>
              <a:t>Measures of Variation</a:t>
            </a:r>
          </a:p>
        </p:txBody>
      </p:sp>
      <p:sp>
        <p:nvSpPr>
          <p:cNvPr id="11270" name="Line 6"/>
          <p:cNvSpPr>
            <a:spLocks noChangeShapeType="1"/>
          </p:cNvSpPr>
          <p:nvPr/>
        </p:nvSpPr>
        <p:spPr bwMode="auto">
          <a:xfrm>
            <a:off x="685800" y="2362200"/>
            <a:ext cx="7086600" cy="0"/>
          </a:xfrm>
          <a:prstGeom prst="line">
            <a:avLst/>
          </a:prstGeom>
          <a:noFill/>
          <a:ln w="19050">
            <a:solidFill>
              <a:schemeClr val="tx1"/>
            </a:solidFill>
            <a:round/>
            <a:headEnd/>
            <a:tailEnd/>
          </a:ln>
        </p:spPr>
        <p:txBody>
          <a:bodyPr/>
          <a:lstStyle/>
          <a:p>
            <a:endParaRPr lang="en-US"/>
          </a:p>
        </p:txBody>
      </p:sp>
      <p:sp>
        <p:nvSpPr>
          <p:cNvPr id="11271" name="Line 7"/>
          <p:cNvSpPr>
            <a:spLocks noChangeShapeType="1"/>
          </p:cNvSpPr>
          <p:nvPr/>
        </p:nvSpPr>
        <p:spPr bwMode="auto">
          <a:xfrm>
            <a:off x="2667000" y="2362200"/>
            <a:ext cx="0" cy="400050"/>
          </a:xfrm>
          <a:prstGeom prst="line">
            <a:avLst/>
          </a:prstGeom>
          <a:noFill/>
          <a:ln w="19050">
            <a:solidFill>
              <a:schemeClr val="tx1"/>
            </a:solidFill>
            <a:round/>
            <a:headEnd/>
            <a:tailEnd/>
          </a:ln>
        </p:spPr>
        <p:txBody>
          <a:bodyPr/>
          <a:lstStyle/>
          <a:p>
            <a:endParaRPr lang="en-US"/>
          </a:p>
        </p:txBody>
      </p:sp>
      <p:sp>
        <p:nvSpPr>
          <p:cNvPr id="11272" name="Line 8"/>
          <p:cNvSpPr>
            <a:spLocks noChangeShapeType="1"/>
          </p:cNvSpPr>
          <p:nvPr/>
        </p:nvSpPr>
        <p:spPr bwMode="auto">
          <a:xfrm>
            <a:off x="4495800" y="2133600"/>
            <a:ext cx="0" cy="533400"/>
          </a:xfrm>
          <a:prstGeom prst="line">
            <a:avLst/>
          </a:prstGeom>
          <a:noFill/>
          <a:ln w="19050">
            <a:solidFill>
              <a:schemeClr val="tx1"/>
            </a:solidFill>
            <a:round/>
            <a:headEnd/>
            <a:tailEnd/>
          </a:ln>
        </p:spPr>
        <p:txBody>
          <a:bodyPr/>
          <a:lstStyle/>
          <a:p>
            <a:endParaRPr lang="en-US"/>
          </a:p>
        </p:txBody>
      </p:sp>
      <p:sp>
        <p:nvSpPr>
          <p:cNvPr id="11273" name="Line 9"/>
          <p:cNvSpPr>
            <a:spLocks noChangeShapeType="1"/>
          </p:cNvSpPr>
          <p:nvPr/>
        </p:nvSpPr>
        <p:spPr bwMode="auto">
          <a:xfrm>
            <a:off x="7772400" y="2362200"/>
            <a:ext cx="0" cy="457200"/>
          </a:xfrm>
          <a:prstGeom prst="line">
            <a:avLst/>
          </a:prstGeom>
          <a:noFill/>
          <a:ln w="19050">
            <a:solidFill>
              <a:schemeClr val="tx1"/>
            </a:solidFill>
            <a:round/>
            <a:headEnd/>
            <a:tailEnd/>
          </a:ln>
        </p:spPr>
        <p:txBody>
          <a:bodyPr/>
          <a:lstStyle/>
          <a:p>
            <a:endParaRPr lang="en-US"/>
          </a:p>
        </p:txBody>
      </p:sp>
      <p:sp>
        <p:nvSpPr>
          <p:cNvPr id="11274" name="Rectangle 10"/>
          <p:cNvSpPr>
            <a:spLocks noChangeArrowheads="1"/>
          </p:cNvSpPr>
          <p:nvPr/>
        </p:nvSpPr>
        <p:spPr bwMode="auto">
          <a:xfrm>
            <a:off x="3581400" y="1676400"/>
            <a:ext cx="1828800" cy="466725"/>
          </a:xfrm>
          <a:prstGeom prst="rect">
            <a:avLst/>
          </a:prstGeom>
          <a:noFill/>
          <a:ln w="12700">
            <a:solidFill>
              <a:schemeClr val="tx1"/>
            </a:solidFill>
            <a:miter lim="800000"/>
            <a:headEnd/>
            <a:tailEnd/>
          </a:ln>
        </p:spPr>
        <p:txBody>
          <a:bodyPr lIns="90488" tIns="44450" rIns="90488" bIns="44450">
            <a:spAutoFit/>
          </a:bodyPr>
          <a:lstStyle/>
          <a:p>
            <a:pPr algn="ctr" eaLnBrk="0" hangingPunct="0">
              <a:spcBef>
                <a:spcPct val="50000"/>
              </a:spcBef>
            </a:pPr>
            <a:r>
              <a:rPr lang="en-US" b="1"/>
              <a:t>Variation</a:t>
            </a:r>
          </a:p>
        </p:txBody>
      </p:sp>
      <p:sp>
        <p:nvSpPr>
          <p:cNvPr id="11275" name="Rectangle 11"/>
          <p:cNvSpPr>
            <a:spLocks noChangeArrowheads="1"/>
          </p:cNvSpPr>
          <p:nvPr/>
        </p:nvSpPr>
        <p:spPr bwMode="auto">
          <a:xfrm>
            <a:off x="3733800" y="2667000"/>
            <a:ext cx="1371600" cy="406400"/>
          </a:xfrm>
          <a:prstGeom prst="rect">
            <a:avLst/>
          </a:prstGeom>
          <a:noFill/>
          <a:ln w="12700">
            <a:solidFill>
              <a:schemeClr val="tx1"/>
            </a:solidFill>
            <a:miter lim="800000"/>
            <a:headEnd/>
            <a:tailEnd/>
          </a:ln>
        </p:spPr>
        <p:txBody>
          <a:bodyPr lIns="90488" tIns="44450" rIns="90488" bIns="44450">
            <a:spAutoFit/>
          </a:bodyPr>
          <a:lstStyle/>
          <a:p>
            <a:pPr algn="ctr" eaLnBrk="0" hangingPunct="0">
              <a:spcBef>
                <a:spcPct val="50000"/>
              </a:spcBef>
            </a:pPr>
            <a:r>
              <a:rPr lang="en-US" sz="2000" b="1"/>
              <a:t>Variance</a:t>
            </a:r>
          </a:p>
        </p:txBody>
      </p:sp>
      <p:sp>
        <p:nvSpPr>
          <p:cNvPr id="11276" name="Rectangle 12"/>
          <p:cNvSpPr>
            <a:spLocks noChangeArrowheads="1"/>
          </p:cNvSpPr>
          <p:nvPr/>
        </p:nvSpPr>
        <p:spPr bwMode="auto">
          <a:xfrm>
            <a:off x="5410200" y="2668588"/>
            <a:ext cx="1524000" cy="711200"/>
          </a:xfrm>
          <a:prstGeom prst="rect">
            <a:avLst/>
          </a:prstGeom>
          <a:noFill/>
          <a:ln w="12700">
            <a:solidFill>
              <a:schemeClr val="tx1"/>
            </a:solidFill>
            <a:miter lim="800000"/>
            <a:headEnd/>
            <a:tailEnd/>
          </a:ln>
        </p:spPr>
        <p:txBody>
          <a:bodyPr lIns="90488" tIns="44450" rIns="90488" bIns="44450">
            <a:spAutoFit/>
          </a:bodyPr>
          <a:lstStyle/>
          <a:p>
            <a:pPr algn="ctr" eaLnBrk="0" hangingPunct="0">
              <a:spcBef>
                <a:spcPct val="50000"/>
              </a:spcBef>
            </a:pPr>
            <a:r>
              <a:rPr lang="en-US" sz="2000" b="1"/>
              <a:t>Standard Deviation</a:t>
            </a:r>
          </a:p>
        </p:txBody>
      </p:sp>
      <p:sp>
        <p:nvSpPr>
          <p:cNvPr id="11277" name="Rectangle 13"/>
          <p:cNvSpPr>
            <a:spLocks noChangeArrowheads="1"/>
          </p:cNvSpPr>
          <p:nvPr/>
        </p:nvSpPr>
        <p:spPr bwMode="auto">
          <a:xfrm>
            <a:off x="7240588" y="2668588"/>
            <a:ext cx="1674812" cy="711200"/>
          </a:xfrm>
          <a:prstGeom prst="rect">
            <a:avLst/>
          </a:prstGeom>
          <a:noFill/>
          <a:ln w="12700">
            <a:solidFill>
              <a:schemeClr val="tx1"/>
            </a:solidFill>
            <a:miter lim="800000"/>
            <a:headEnd/>
            <a:tailEnd/>
          </a:ln>
        </p:spPr>
        <p:txBody>
          <a:bodyPr lIns="90488" tIns="44450" rIns="90488" bIns="44450">
            <a:spAutoFit/>
          </a:bodyPr>
          <a:lstStyle/>
          <a:p>
            <a:pPr algn="ctr" eaLnBrk="0" hangingPunct="0">
              <a:spcBef>
                <a:spcPct val="50000"/>
              </a:spcBef>
            </a:pPr>
            <a:r>
              <a:rPr lang="en-US" sz="2000" b="1"/>
              <a:t>Coefficient of Variation</a:t>
            </a:r>
          </a:p>
        </p:txBody>
      </p:sp>
      <p:sp>
        <p:nvSpPr>
          <p:cNvPr id="11278" name="Line 14"/>
          <p:cNvSpPr>
            <a:spLocks noChangeShapeType="1"/>
          </p:cNvSpPr>
          <p:nvPr/>
        </p:nvSpPr>
        <p:spPr bwMode="auto">
          <a:xfrm>
            <a:off x="685800" y="2362200"/>
            <a:ext cx="0" cy="381000"/>
          </a:xfrm>
          <a:prstGeom prst="line">
            <a:avLst/>
          </a:prstGeom>
          <a:noFill/>
          <a:ln w="19050">
            <a:solidFill>
              <a:schemeClr val="tx1"/>
            </a:solidFill>
            <a:round/>
            <a:headEnd/>
            <a:tailEnd/>
          </a:ln>
        </p:spPr>
        <p:txBody>
          <a:bodyPr/>
          <a:lstStyle/>
          <a:p>
            <a:endParaRPr lang="en-US"/>
          </a:p>
        </p:txBody>
      </p:sp>
      <p:sp>
        <p:nvSpPr>
          <p:cNvPr id="11279" name="Rectangle 15"/>
          <p:cNvSpPr>
            <a:spLocks noChangeArrowheads="1"/>
          </p:cNvSpPr>
          <p:nvPr/>
        </p:nvSpPr>
        <p:spPr bwMode="auto">
          <a:xfrm>
            <a:off x="228600" y="2667000"/>
            <a:ext cx="1216025" cy="406400"/>
          </a:xfrm>
          <a:prstGeom prst="rect">
            <a:avLst/>
          </a:prstGeom>
          <a:noFill/>
          <a:ln w="12700">
            <a:solidFill>
              <a:schemeClr val="tx1"/>
            </a:solidFill>
            <a:miter lim="800000"/>
            <a:headEnd/>
            <a:tailEnd/>
          </a:ln>
        </p:spPr>
        <p:txBody>
          <a:bodyPr lIns="90488" tIns="44450" rIns="90488" bIns="44450">
            <a:spAutoFit/>
          </a:bodyPr>
          <a:lstStyle/>
          <a:p>
            <a:pPr algn="ctr" eaLnBrk="0" hangingPunct="0">
              <a:spcBef>
                <a:spcPct val="50000"/>
              </a:spcBef>
            </a:pPr>
            <a:r>
              <a:rPr lang="en-US" sz="2000" b="1"/>
              <a:t>Range</a:t>
            </a:r>
          </a:p>
        </p:txBody>
      </p:sp>
      <p:sp>
        <p:nvSpPr>
          <p:cNvPr id="11280" name="Rectangle 16"/>
          <p:cNvSpPr>
            <a:spLocks noChangeArrowheads="1"/>
          </p:cNvSpPr>
          <p:nvPr/>
        </p:nvSpPr>
        <p:spPr bwMode="auto">
          <a:xfrm>
            <a:off x="1679575" y="2667000"/>
            <a:ext cx="1749425" cy="681038"/>
          </a:xfrm>
          <a:prstGeom prst="rect">
            <a:avLst/>
          </a:prstGeom>
          <a:noFill/>
          <a:ln w="12700">
            <a:solidFill>
              <a:schemeClr val="tx1"/>
            </a:solidFill>
            <a:miter lim="800000"/>
            <a:headEnd/>
            <a:tailEnd/>
          </a:ln>
        </p:spPr>
        <p:txBody>
          <a:bodyPr lIns="90488" tIns="44450" rIns="90488" bIns="44450">
            <a:spAutoFit/>
          </a:bodyPr>
          <a:lstStyle/>
          <a:p>
            <a:pPr algn="ctr" eaLnBrk="0" hangingPunct="0">
              <a:spcBef>
                <a:spcPct val="50000"/>
              </a:spcBef>
            </a:pPr>
            <a:r>
              <a:rPr lang="en-US" sz="2000" b="1"/>
              <a:t>Interquartile </a:t>
            </a:r>
          </a:p>
          <a:p>
            <a:pPr algn="ctr" eaLnBrk="0" hangingPunct="0">
              <a:lnSpc>
                <a:spcPct val="40000"/>
              </a:lnSpc>
              <a:spcBef>
                <a:spcPct val="50000"/>
              </a:spcBef>
            </a:pPr>
            <a:r>
              <a:rPr lang="en-US" sz="2000" b="1"/>
              <a:t>Range</a:t>
            </a:r>
          </a:p>
        </p:txBody>
      </p:sp>
      <p:sp>
        <p:nvSpPr>
          <p:cNvPr id="11281" name="Rectangle 17"/>
          <p:cNvSpPr>
            <a:spLocks noChangeArrowheads="1"/>
          </p:cNvSpPr>
          <p:nvPr/>
        </p:nvSpPr>
        <p:spPr bwMode="auto">
          <a:xfrm>
            <a:off x="214313" y="3857625"/>
            <a:ext cx="4114800" cy="2528888"/>
          </a:xfrm>
          <a:prstGeom prst="rect">
            <a:avLst/>
          </a:prstGeom>
          <a:noFill/>
          <a:ln w="9525">
            <a:noFill/>
            <a:miter lim="800000"/>
            <a:headEnd/>
            <a:tailEnd/>
          </a:ln>
        </p:spPr>
        <p:txBody>
          <a:bodyPr lIns="85342" tIns="42672" rIns="85342" bIns="42672"/>
          <a:lstStyle/>
          <a:p>
            <a:pPr marL="342900" indent="-342900" algn="l">
              <a:spcBef>
                <a:spcPct val="20000"/>
              </a:spcBef>
            </a:pPr>
            <a:r>
              <a:rPr lang="en-US" sz="2800" dirty="0"/>
              <a:t>Measures of variation give information on the </a:t>
            </a:r>
            <a:r>
              <a:rPr lang="en-US" sz="2800" b="1" u="sng" dirty="0">
                <a:solidFill>
                  <a:srgbClr val="FF0000"/>
                </a:solidFill>
              </a:rPr>
              <a:t>spread</a:t>
            </a:r>
            <a:r>
              <a:rPr lang="en-US" sz="2800" b="1" dirty="0">
                <a:solidFill>
                  <a:schemeClr val="folHlink"/>
                </a:solidFill>
              </a:rPr>
              <a:t> </a:t>
            </a:r>
            <a:r>
              <a:rPr lang="en-US" sz="2800" dirty="0"/>
              <a:t>or</a:t>
            </a:r>
            <a:r>
              <a:rPr lang="en-US" sz="2800" b="1" dirty="0">
                <a:solidFill>
                  <a:schemeClr val="folHlink"/>
                </a:solidFill>
              </a:rPr>
              <a:t> </a:t>
            </a:r>
            <a:r>
              <a:rPr lang="en-US" sz="2800" b="1" u="sng" dirty="0">
                <a:solidFill>
                  <a:srgbClr val="FF0000"/>
                </a:solidFill>
              </a:rPr>
              <a:t>variability</a:t>
            </a:r>
            <a:r>
              <a:rPr lang="en-US" sz="2800" dirty="0"/>
              <a:t> of the data values.</a:t>
            </a:r>
            <a:br>
              <a:rPr lang="en-US" sz="2800" dirty="0"/>
            </a:br>
            <a:endParaRPr lang="en-US" sz="2800" dirty="0"/>
          </a:p>
          <a:p>
            <a:pPr marL="342900" indent="-342900" algn="l">
              <a:spcBef>
                <a:spcPct val="20000"/>
              </a:spcBef>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sz="3200" smtClean="0"/>
              <a:t>Measures of Dispersions</a:t>
            </a:r>
          </a:p>
        </p:txBody>
      </p:sp>
      <p:sp>
        <p:nvSpPr>
          <p:cNvPr id="12291" name="Rectangle 3"/>
          <p:cNvSpPr>
            <a:spLocks noGrp="1" noChangeArrowheads="1"/>
          </p:cNvSpPr>
          <p:nvPr>
            <p:ph type="body" idx="1"/>
          </p:nvPr>
        </p:nvSpPr>
        <p:spPr/>
        <p:txBody>
          <a:bodyPr/>
          <a:lstStyle/>
          <a:p>
            <a:pPr eaLnBrk="1" hangingPunct="1">
              <a:lnSpc>
                <a:spcPct val="90000"/>
              </a:lnSpc>
            </a:pPr>
            <a:r>
              <a:rPr lang="en-US" sz="2400" b="1" smtClean="0"/>
              <a:t>Refers to the variety that is found ( variation, spread , or scatter).</a:t>
            </a:r>
          </a:p>
          <a:p>
            <a:pPr eaLnBrk="1" hangingPunct="1">
              <a:lnSpc>
                <a:spcPct val="90000"/>
              </a:lnSpc>
              <a:buFont typeface="Wingdings" pitchFamily="2" charset="2"/>
              <a:buAutoNum type="arabicPeriod"/>
            </a:pPr>
            <a:r>
              <a:rPr lang="en-US" sz="2400" b="1" smtClean="0"/>
              <a:t>The range.</a:t>
            </a:r>
          </a:p>
          <a:p>
            <a:pPr eaLnBrk="1" hangingPunct="1">
              <a:lnSpc>
                <a:spcPct val="90000"/>
              </a:lnSpc>
              <a:buFont typeface="Wingdings" pitchFamily="2" charset="2"/>
              <a:buAutoNum type="arabicPeriod"/>
            </a:pPr>
            <a:r>
              <a:rPr lang="en-US" sz="2400" b="1" smtClean="0"/>
              <a:t>The variance.</a:t>
            </a:r>
          </a:p>
          <a:p>
            <a:pPr eaLnBrk="1" hangingPunct="1">
              <a:lnSpc>
                <a:spcPct val="90000"/>
              </a:lnSpc>
              <a:buFont typeface="Wingdings" pitchFamily="2" charset="2"/>
              <a:buAutoNum type="arabicPeriod"/>
            </a:pPr>
            <a:r>
              <a:rPr lang="en-US" sz="2400" b="1" smtClean="0"/>
              <a:t>Degree of freedom.</a:t>
            </a:r>
          </a:p>
          <a:p>
            <a:pPr eaLnBrk="1" hangingPunct="1">
              <a:lnSpc>
                <a:spcPct val="90000"/>
              </a:lnSpc>
              <a:buFont typeface="Wingdings" pitchFamily="2" charset="2"/>
              <a:buAutoNum type="arabicPeriod"/>
            </a:pPr>
            <a:r>
              <a:rPr lang="en-US" sz="2400" b="1" smtClean="0"/>
              <a:t>Standard deviation.</a:t>
            </a:r>
          </a:p>
          <a:p>
            <a:pPr eaLnBrk="1" hangingPunct="1">
              <a:lnSpc>
                <a:spcPct val="90000"/>
              </a:lnSpc>
              <a:buFont typeface="Wingdings" pitchFamily="2" charset="2"/>
              <a:buAutoNum type="arabicPeriod"/>
            </a:pPr>
            <a:r>
              <a:rPr lang="en-US" sz="2400" b="1" smtClean="0"/>
              <a:t>Coefficient of variation.</a:t>
            </a:r>
          </a:p>
          <a:p>
            <a:pPr eaLnBrk="1" hangingPunct="1">
              <a:lnSpc>
                <a:spcPct val="90000"/>
              </a:lnSpc>
              <a:buFont typeface="Wingdings" pitchFamily="2" charset="2"/>
              <a:buAutoNum type="arabicPeriod"/>
            </a:pPr>
            <a:r>
              <a:rPr lang="en-US" sz="2400" b="1" smtClean="0"/>
              <a:t>Percentiles and quartiles.</a:t>
            </a:r>
          </a:p>
          <a:p>
            <a:pPr eaLnBrk="1" hangingPunct="1">
              <a:lnSpc>
                <a:spcPct val="90000"/>
              </a:lnSpc>
              <a:buFont typeface="Wingdings" pitchFamily="2" charset="2"/>
              <a:buAutoNum type="arabicPeriod"/>
            </a:pPr>
            <a:r>
              <a:rPr lang="en-US" sz="2400" b="1" smtClean="0"/>
              <a:t>Box and whisker plots.</a:t>
            </a:r>
          </a:p>
          <a:p>
            <a:pPr eaLnBrk="1" hangingPunct="1">
              <a:lnSpc>
                <a:spcPct val="90000"/>
              </a:lnSpc>
            </a:pPr>
            <a:endParaRPr lang="en-US" sz="2400" b="1"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US" sz="3200" smtClean="0"/>
              <a:t>Range</a:t>
            </a:r>
          </a:p>
        </p:txBody>
      </p:sp>
      <p:sp>
        <p:nvSpPr>
          <p:cNvPr id="13315" name="Rectangle 3"/>
          <p:cNvSpPr>
            <a:spLocks noGrp="1" noChangeArrowheads="1"/>
          </p:cNvSpPr>
          <p:nvPr>
            <p:ph type="body" idx="1"/>
          </p:nvPr>
        </p:nvSpPr>
        <p:spPr/>
        <p:txBody>
          <a:bodyPr/>
          <a:lstStyle/>
          <a:p>
            <a:pPr eaLnBrk="1" hangingPunct="1"/>
            <a:r>
              <a:rPr lang="en-US" sz="2400" b="1" smtClean="0"/>
              <a:t>Is the different between the largest and smallest value in set of observation (one value).</a:t>
            </a:r>
          </a:p>
          <a:p>
            <a:pPr eaLnBrk="1" hangingPunct="1"/>
            <a:r>
              <a:rPr lang="en-US" sz="2400" b="1" smtClean="0"/>
              <a:t>R = X</a:t>
            </a:r>
            <a:r>
              <a:rPr lang="en-US" sz="2400" b="1" baseline="-25000" smtClean="0"/>
              <a:t>l</a:t>
            </a:r>
            <a:r>
              <a:rPr lang="en-US" sz="2400" b="1" smtClean="0"/>
              <a:t> – X</a:t>
            </a:r>
            <a:r>
              <a:rPr lang="en-US" sz="2400" b="1" baseline="-25000" smtClean="0"/>
              <a:t>s</a:t>
            </a:r>
          </a:p>
          <a:p>
            <a:pPr eaLnBrk="1" hangingPunct="1">
              <a:buFont typeface="Wingdings" pitchFamily="2" charset="2"/>
              <a:buNone/>
            </a:pPr>
            <a:endParaRPr lang="ar-JO" sz="2400" b="1" smtClean="0"/>
          </a:p>
          <a:p>
            <a:pPr eaLnBrk="1" hangingPunct="1"/>
            <a:r>
              <a:rPr lang="en-US" sz="2400" b="1" smtClean="0"/>
              <a:t>Advantage: simplicity, but its poor measure of dispersion.</a:t>
            </a:r>
          </a:p>
          <a:p>
            <a:pPr eaLnBrk="1" hangingPunct="1">
              <a:lnSpc>
                <a:spcPct val="90000"/>
              </a:lnSpc>
              <a:buFont typeface="Wingdings" pitchFamily="2" charset="2"/>
              <a:buNone/>
            </a:pPr>
            <a:r>
              <a:rPr lang="en-US" sz="2400" smtClean="0"/>
              <a:t>Example:   1,2,3,4,5</a:t>
            </a:r>
          </a:p>
          <a:p>
            <a:pPr eaLnBrk="1" hangingPunct="1">
              <a:buFont typeface="Wingdings" pitchFamily="2" charset="2"/>
              <a:buNone/>
            </a:pPr>
            <a:r>
              <a:rPr lang="en-US" sz="2400" b="1" smtClean="0"/>
              <a:t>The range = 5 – 1 = 4</a:t>
            </a:r>
          </a:p>
          <a:p>
            <a:pPr eaLnBrk="1" hangingPunct="1"/>
            <a:endParaRPr lang="en-US" sz="2400" b="1"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en-US" smtClean="0"/>
              <a:t>Degree of Freedom</a:t>
            </a:r>
          </a:p>
        </p:txBody>
      </p:sp>
      <p:sp>
        <p:nvSpPr>
          <p:cNvPr id="14339"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400" smtClean="0"/>
              <a:t>The example of 1,2,3,4,5 again</a:t>
            </a:r>
          </a:p>
          <a:p>
            <a:pPr eaLnBrk="1" hangingPunct="1">
              <a:lnSpc>
                <a:spcPct val="80000"/>
              </a:lnSpc>
              <a:buFont typeface="Wingdings" pitchFamily="2" charset="2"/>
              <a:buNone/>
            </a:pPr>
            <a:r>
              <a:rPr lang="en-US" sz="2400" smtClean="0"/>
              <a:t>You can guess any missing value (only one value) in the above set when you are given the sum of the values and the other 4 values.</a:t>
            </a:r>
          </a:p>
          <a:p>
            <a:pPr eaLnBrk="1" hangingPunct="1">
              <a:lnSpc>
                <a:spcPct val="80000"/>
              </a:lnSpc>
              <a:buFont typeface="Wingdings" pitchFamily="2" charset="2"/>
              <a:buNone/>
            </a:pPr>
            <a:r>
              <a:rPr lang="en-US" sz="2400" smtClean="0"/>
              <a:t>If 2 or more values are missing one can not compute these missing values even if the other values and the sum are given.</a:t>
            </a:r>
          </a:p>
          <a:p>
            <a:pPr eaLnBrk="1" hangingPunct="1">
              <a:lnSpc>
                <a:spcPct val="80000"/>
              </a:lnSpc>
              <a:buFont typeface="Wingdings" pitchFamily="2" charset="2"/>
              <a:buNone/>
            </a:pPr>
            <a:r>
              <a:rPr lang="en-US" smtClean="0"/>
              <a:t>The degree of freedom is the sample size minus 1</a:t>
            </a:r>
          </a:p>
          <a:p>
            <a:pPr eaLnBrk="1" hangingPunct="1">
              <a:lnSpc>
                <a:spcPct val="80000"/>
              </a:lnSpc>
              <a:buFont typeface="Wingdings" pitchFamily="2" charset="2"/>
              <a:buNone/>
            </a:pPr>
            <a:r>
              <a:rPr lang="en-US" smtClean="0"/>
              <a:t> = n-1</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US" sz="3200" smtClean="0"/>
              <a:t>Variance </a:t>
            </a:r>
          </a:p>
        </p:txBody>
      </p:sp>
      <p:sp>
        <p:nvSpPr>
          <p:cNvPr id="15363" name="Text Box 5"/>
          <p:cNvSpPr txBox="1">
            <a:spLocks noChangeArrowheads="1"/>
          </p:cNvSpPr>
          <p:nvPr/>
        </p:nvSpPr>
        <p:spPr bwMode="auto">
          <a:xfrm>
            <a:off x="971550" y="2492375"/>
            <a:ext cx="7543800" cy="2292350"/>
          </a:xfrm>
          <a:prstGeom prst="rect">
            <a:avLst/>
          </a:prstGeom>
          <a:noFill/>
          <a:ln w="9525">
            <a:noFill/>
            <a:miter lim="800000"/>
            <a:headEnd/>
            <a:tailEnd/>
          </a:ln>
        </p:spPr>
        <p:txBody>
          <a:bodyPr>
            <a:spAutoFit/>
          </a:bodyPr>
          <a:lstStyle/>
          <a:p>
            <a:pPr algn="l"/>
            <a:r>
              <a:rPr lang="en-US" sz="2200" b="1"/>
              <a:t>-If we subtract the mean from each of its value, square the result and then adding the squared difference and divide that by the sample size minus one the result is  equal to  variance </a:t>
            </a:r>
          </a:p>
          <a:p>
            <a:pPr algn="l"/>
            <a:r>
              <a:rPr lang="en-US" sz="2200" b="1"/>
              <a:t> </a:t>
            </a:r>
          </a:p>
          <a:p>
            <a:pPr algn="l">
              <a:spcBef>
                <a:spcPct val="50000"/>
              </a:spcBef>
            </a:pPr>
            <a:endParaRPr lang="en-US" sz="2200" b="1"/>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body" idx="1"/>
          </p:nvPr>
        </p:nvSpPr>
        <p:spPr/>
        <p:txBody>
          <a:bodyPr/>
          <a:lstStyle/>
          <a:p>
            <a:pPr eaLnBrk="1" hangingPunct="1"/>
            <a:r>
              <a:rPr lang="en-US" sz="2400" smtClean="0"/>
              <a:t>Average (approximately) of squared deviations of values from the mean</a:t>
            </a:r>
          </a:p>
          <a:p>
            <a:pPr lvl="1" eaLnBrk="1" hangingPunct="1">
              <a:lnSpc>
                <a:spcPct val="120000"/>
              </a:lnSpc>
            </a:pPr>
            <a:endParaRPr lang="en-US" sz="2400" b="1" smtClean="0">
              <a:solidFill>
                <a:schemeClr val="folHlink"/>
              </a:solidFill>
            </a:endParaRPr>
          </a:p>
          <a:p>
            <a:pPr lvl="1" eaLnBrk="1" hangingPunct="1">
              <a:lnSpc>
                <a:spcPct val="120000"/>
              </a:lnSpc>
            </a:pPr>
            <a:r>
              <a:rPr lang="en-US" sz="2400" u="sng" smtClean="0">
                <a:solidFill>
                  <a:schemeClr val="accent2"/>
                </a:solidFill>
              </a:rPr>
              <a:t>Sample variance</a:t>
            </a:r>
            <a:r>
              <a:rPr lang="en-US" sz="2400" smtClean="0">
                <a:solidFill>
                  <a:schemeClr val="folHlink"/>
                </a:solidFill>
              </a:rPr>
              <a:t>:</a:t>
            </a:r>
          </a:p>
        </p:txBody>
      </p:sp>
      <p:sp>
        <p:nvSpPr>
          <p:cNvPr id="5125" name="Rectangle 3"/>
          <p:cNvSpPr>
            <a:spLocks noGrp="1" noChangeArrowheads="1"/>
          </p:cNvSpPr>
          <p:nvPr>
            <p:ph type="title"/>
          </p:nvPr>
        </p:nvSpPr>
        <p:spPr/>
        <p:txBody>
          <a:bodyPr/>
          <a:lstStyle/>
          <a:p>
            <a:pPr eaLnBrk="1" hangingPunct="1">
              <a:lnSpc>
                <a:spcPct val="160000"/>
              </a:lnSpc>
            </a:pPr>
            <a:r>
              <a:rPr lang="en-US" sz="3600" smtClean="0"/>
              <a:t>Variance</a:t>
            </a:r>
          </a:p>
        </p:txBody>
      </p:sp>
      <p:graphicFrame>
        <p:nvGraphicFramePr>
          <p:cNvPr id="5122" name="Object 2"/>
          <p:cNvGraphicFramePr>
            <a:graphicFrameLocks noChangeAspect="1"/>
          </p:cNvGraphicFramePr>
          <p:nvPr/>
        </p:nvGraphicFramePr>
        <p:xfrm>
          <a:off x="4057650" y="2743200"/>
          <a:ext cx="3335338" cy="1800225"/>
        </p:xfrm>
        <a:graphic>
          <a:graphicData uri="http://schemas.openxmlformats.org/presentationml/2006/ole">
            <mc:AlternateContent xmlns:mc="http://schemas.openxmlformats.org/markup-compatibility/2006">
              <mc:Choice xmlns:v="urn:schemas-microsoft-com:vml" Requires="v">
                <p:oleObj spid="_x0000_s5125" name="Equation" r:id="rId3" imgW="1130040" imgH="609480" progId="Equation.3">
                  <p:embed/>
                </p:oleObj>
              </mc:Choice>
              <mc:Fallback>
                <p:oleObj name="Equation" r:id="rId3" imgW="1130040" imgH="60948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57650" y="2743200"/>
                        <a:ext cx="3335338" cy="1800225"/>
                      </a:xfrm>
                      <a:prstGeom prst="rect">
                        <a:avLst/>
                      </a:prstGeom>
                      <a:solidFill>
                        <a:srgbClr val="CCECFF"/>
                      </a:solidFill>
                      <a:ln w="9525">
                        <a:solidFill>
                          <a:schemeClr val="tx1"/>
                        </a:solidFill>
                        <a:miter lim="800000"/>
                        <a:headEnd/>
                        <a:tailEnd/>
                      </a:ln>
                    </p:spPr>
                  </p:pic>
                </p:oleObj>
              </mc:Fallback>
            </mc:AlternateContent>
          </a:graphicData>
        </a:graphic>
      </p:graphicFrame>
      <p:sp>
        <p:nvSpPr>
          <p:cNvPr id="5126" name="Text Box 5"/>
          <p:cNvSpPr txBox="1">
            <a:spLocks noChangeArrowheads="1"/>
          </p:cNvSpPr>
          <p:nvPr/>
        </p:nvSpPr>
        <p:spPr bwMode="auto">
          <a:xfrm>
            <a:off x="1447800" y="5029200"/>
            <a:ext cx="1143000" cy="457200"/>
          </a:xfrm>
          <a:prstGeom prst="rect">
            <a:avLst/>
          </a:prstGeom>
          <a:noFill/>
          <a:ln w="9525">
            <a:noFill/>
            <a:miter lim="800000"/>
            <a:headEnd/>
            <a:tailEnd/>
          </a:ln>
        </p:spPr>
        <p:txBody>
          <a:bodyPr>
            <a:spAutoFit/>
          </a:bodyPr>
          <a:lstStyle/>
          <a:p>
            <a:pPr>
              <a:spcBef>
                <a:spcPct val="50000"/>
              </a:spcBef>
            </a:pPr>
            <a:r>
              <a:rPr lang="en-US" sz="2000"/>
              <a:t>Where:</a:t>
            </a:r>
            <a:r>
              <a:rPr lang="en-US"/>
              <a:t> </a:t>
            </a:r>
          </a:p>
        </p:txBody>
      </p:sp>
      <p:sp>
        <p:nvSpPr>
          <p:cNvPr id="5127" name="Text Box 6"/>
          <p:cNvSpPr txBox="1">
            <a:spLocks noChangeArrowheads="1"/>
          </p:cNvSpPr>
          <p:nvPr/>
        </p:nvSpPr>
        <p:spPr bwMode="auto">
          <a:xfrm>
            <a:off x="2819400" y="4724400"/>
            <a:ext cx="4038600" cy="1311275"/>
          </a:xfrm>
          <a:prstGeom prst="rect">
            <a:avLst/>
          </a:prstGeom>
          <a:noFill/>
          <a:ln w="9525">
            <a:noFill/>
            <a:miter lim="800000"/>
            <a:headEnd/>
            <a:tailEnd/>
          </a:ln>
        </p:spPr>
        <p:txBody>
          <a:bodyPr>
            <a:spAutoFit/>
          </a:bodyPr>
          <a:lstStyle/>
          <a:p>
            <a:pPr>
              <a:spcBef>
                <a:spcPct val="50000"/>
              </a:spcBef>
            </a:pPr>
            <a:r>
              <a:rPr lang="en-US" sz="2000"/>
              <a:t>   = arithmetic mean</a:t>
            </a:r>
          </a:p>
          <a:p>
            <a:pPr>
              <a:spcBef>
                <a:spcPct val="50000"/>
              </a:spcBef>
            </a:pPr>
            <a:r>
              <a:rPr lang="en-US" sz="2000"/>
              <a:t>n = sample size</a:t>
            </a:r>
          </a:p>
          <a:p>
            <a:pPr>
              <a:spcBef>
                <a:spcPct val="50000"/>
              </a:spcBef>
            </a:pPr>
            <a:r>
              <a:rPr lang="en-US" sz="2000"/>
              <a:t>X</a:t>
            </a:r>
            <a:r>
              <a:rPr lang="en-US" sz="2000" baseline="-25000"/>
              <a:t>i</a:t>
            </a:r>
            <a:r>
              <a:rPr lang="en-US" sz="2000"/>
              <a:t> = i</a:t>
            </a:r>
            <a:r>
              <a:rPr lang="en-US" sz="2000" baseline="30000"/>
              <a:t>th</a:t>
            </a:r>
            <a:r>
              <a:rPr lang="en-US" sz="2000"/>
              <a:t> value of the variable X</a:t>
            </a:r>
          </a:p>
        </p:txBody>
      </p:sp>
      <p:graphicFrame>
        <p:nvGraphicFramePr>
          <p:cNvPr id="5123" name="Object 3"/>
          <p:cNvGraphicFramePr>
            <a:graphicFrameLocks noChangeAspect="1"/>
          </p:cNvGraphicFramePr>
          <p:nvPr/>
        </p:nvGraphicFramePr>
        <p:xfrm>
          <a:off x="4286250" y="4643438"/>
          <a:ext cx="304800" cy="406400"/>
        </p:xfrm>
        <a:graphic>
          <a:graphicData uri="http://schemas.openxmlformats.org/presentationml/2006/ole">
            <mc:AlternateContent xmlns:mc="http://schemas.openxmlformats.org/markup-compatibility/2006">
              <mc:Choice xmlns:v="urn:schemas-microsoft-com:vml" Requires="v">
                <p:oleObj spid="_x0000_s5126" name="Equation" r:id="rId5" imgW="152280" imgH="203040" progId="Equation.3">
                  <p:embed/>
                </p:oleObj>
              </mc:Choice>
              <mc:Fallback>
                <p:oleObj name="Equation" r:id="rId5" imgW="152280" imgH="20304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6250" y="4643438"/>
                        <a:ext cx="3048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Example </a:t>
            </a:r>
          </a:p>
        </p:txBody>
      </p:sp>
      <p:sp>
        <p:nvSpPr>
          <p:cNvPr id="16387" name="Content Placeholder 2"/>
          <p:cNvSpPr>
            <a:spLocks noGrp="1"/>
          </p:cNvSpPr>
          <p:nvPr>
            <p:ph idx="1"/>
          </p:nvPr>
        </p:nvSpPr>
        <p:spPr>
          <a:xfrm>
            <a:off x="500063" y="1571625"/>
            <a:ext cx="7772400" cy="4572000"/>
          </a:xfrm>
        </p:spPr>
        <p:txBody>
          <a:bodyPr/>
          <a:lstStyle/>
          <a:p>
            <a:pPr eaLnBrk="1" hangingPunct="1">
              <a:buFontTx/>
              <a:buNone/>
            </a:pPr>
            <a:r>
              <a:rPr lang="en-US" sz="1800" smtClean="0"/>
              <a:t>The owner of a store is interested in how many people spend at the store.  He examines 10 randomly selected receipts and wrote down the following data. </a:t>
            </a:r>
          </a:p>
          <a:p>
            <a:pPr eaLnBrk="1" hangingPunct="1">
              <a:buFontTx/>
              <a:buNone/>
            </a:pPr>
            <a:r>
              <a:rPr lang="en-US" sz="1800" smtClean="0"/>
              <a:t>       $ 44,   $50,   $38,  $ 96,  $ 42,  $ 47,  $ 40,  $ 39,  $ 46, $ 50 </a:t>
            </a:r>
          </a:p>
          <a:p>
            <a:pPr eaLnBrk="1" hangingPunct="1">
              <a:buFontTx/>
              <a:buNone/>
            </a:pPr>
            <a:endParaRPr lang="en-US" sz="1800" smtClean="0"/>
          </a:p>
          <a:p>
            <a:pPr eaLnBrk="1" hangingPunct="1"/>
            <a:r>
              <a:rPr lang="en-US" sz="1800" smtClean="0"/>
              <a:t>Calculate the mean</a:t>
            </a:r>
          </a:p>
          <a:p>
            <a:pPr eaLnBrk="1" hangingPunct="1">
              <a:buFontTx/>
              <a:buNone/>
            </a:pPr>
            <a:endParaRPr lang="en-US" sz="1800" smtClean="0"/>
          </a:p>
          <a:p>
            <a:pPr eaLnBrk="1" hangingPunct="1"/>
            <a:r>
              <a:rPr lang="en-US" sz="1800" smtClean="0"/>
              <a:t>Calculate the Variance and SD</a:t>
            </a:r>
          </a:p>
          <a:p>
            <a:pPr eaLnBrk="1" hangingPunct="1">
              <a:buFontTx/>
              <a:buNone/>
            </a:pPr>
            <a:endParaRPr lang="en-US" smtClean="0"/>
          </a:p>
          <a:p>
            <a:pPr eaLnBrk="1" hangingPunct="1">
              <a:buFontTx/>
              <a:buNone/>
            </a:pPr>
            <a:endParaRPr lang="en-US" smtClean="0"/>
          </a:p>
          <a:p>
            <a:pPr eaLnBrk="1" hangingPunct="1">
              <a:buFontTx/>
              <a:buNone/>
            </a:pPr>
            <a:r>
              <a:rPr lang="en-US" smtClean="0"/>
              <a:t/>
            </a:r>
            <a:br>
              <a:rPr lang="en-US" smtClean="0"/>
            </a:br>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pPr eaLnBrk="1" hangingPunct="1">
              <a:defRPr/>
            </a:pPr>
            <a:r>
              <a:rPr lang="en-US" sz="3200" dirty="0"/>
              <a:t>Measures of central tendency</a:t>
            </a:r>
          </a:p>
        </p:txBody>
      </p:sp>
      <p:sp>
        <p:nvSpPr>
          <p:cNvPr id="31747" name="Rectangle 3"/>
          <p:cNvSpPr>
            <a:spLocks noGrp="1" noChangeArrowheads="1"/>
          </p:cNvSpPr>
          <p:nvPr>
            <p:ph type="body" idx="1"/>
          </p:nvPr>
        </p:nvSpPr>
        <p:spPr/>
        <p:txBody>
          <a:bodyPr/>
          <a:lstStyle/>
          <a:p>
            <a:pPr eaLnBrk="1" hangingPunct="1">
              <a:lnSpc>
                <a:spcPct val="90000"/>
              </a:lnSpc>
              <a:defRPr/>
            </a:pPr>
            <a:r>
              <a:rPr lang="en-US" sz="2400" b="1" dirty="0"/>
              <a:t>Descriptive measures computed from data of sample is called statistics.</a:t>
            </a:r>
          </a:p>
          <a:p>
            <a:pPr eaLnBrk="1" hangingPunct="1">
              <a:lnSpc>
                <a:spcPct val="90000"/>
              </a:lnSpc>
              <a:defRPr/>
            </a:pPr>
            <a:r>
              <a:rPr lang="en-US" sz="2400" b="1" dirty="0"/>
              <a:t>Descriptive measures computed from data of population is called parameter.</a:t>
            </a:r>
          </a:p>
          <a:p>
            <a:pPr eaLnBrk="1" hangingPunct="1">
              <a:lnSpc>
                <a:spcPct val="90000"/>
              </a:lnSpc>
              <a:defRPr/>
            </a:pPr>
            <a:r>
              <a:rPr lang="en-US" sz="2400" b="1" dirty="0"/>
              <a:t>Measures of central tendency:</a:t>
            </a:r>
          </a:p>
          <a:p>
            <a:pPr eaLnBrk="1" hangingPunct="1">
              <a:lnSpc>
                <a:spcPct val="90000"/>
              </a:lnSpc>
              <a:buFont typeface="Wingdings" pitchFamily="2" charset="2"/>
              <a:buNone/>
              <a:defRPr/>
            </a:pPr>
            <a:r>
              <a:rPr lang="en-US" sz="2400" b="1" dirty="0"/>
              <a:t>   - Mean </a:t>
            </a:r>
          </a:p>
          <a:p>
            <a:pPr eaLnBrk="1" hangingPunct="1">
              <a:lnSpc>
                <a:spcPct val="90000"/>
              </a:lnSpc>
              <a:buFont typeface="Wingdings" pitchFamily="2" charset="2"/>
              <a:buNone/>
              <a:defRPr/>
            </a:pPr>
            <a:r>
              <a:rPr lang="en-US" sz="2400" b="1" dirty="0"/>
              <a:t>   - </a:t>
            </a:r>
            <a:r>
              <a:rPr lang="en-US" sz="2400" b="1" dirty="0" smtClean="0"/>
              <a:t>Median</a:t>
            </a:r>
            <a:endParaRPr lang="en-US" sz="2400" b="1" dirty="0"/>
          </a:p>
          <a:p>
            <a:pPr eaLnBrk="1" hangingPunct="1">
              <a:lnSpc>
                <a:spcPct val="90000"/>
              </a:lnSpc>
              <a:buFont typeface="Wingdings" pitchFamily="2" charset="2"/>
              <a:buNone/>
              <a:defRPr/>
            </a:pPr>
            <a:r>
              <a:rPr lang="en-US" sz="2400" b="1" dirty="0"/>
              <a:t>   - </a:t>
            </a:r>
            <a:r>
              <a:rPr lang="en-US" sz="2400" b="1" dirty="0" smtClean="0"/>
              <a:t>mode</a:t>
            </a:r>
            <a:endParaRPr lang="en-US" sz="2400" b="1" dirty="0"/>
          </a:p>
          <a:p>
            <a:pPr eaLnBrk="1" hangingPunct="1">
              <a:lnSpc>
                <a:spcPct val="90000"/>
              </a:lnSpc>
              <a:buFont typeface="Wingdings" pitchFamily="2" charset="2"/>
              <a:buNone/>
              <a:defRPr/>
            </a:pPr>
            <a:r>
              <a:rPr lang="en-US" sz="2400" b="1" dirty="0"/>
              <a:t>  </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Mean = $ 49.2 </a:t>
            </a:r>
          </a:p>
        </p:txBody>
      </p:sp>
      <p:sp>
        <p:nvSpPr>
          <p:cNvPr id="17411" name="Content Placeholder 2"/>
          <p:cNvSpPr>
            <a:spLocks noGrp="1"/>
          </p:cNvSpPr>
          <p:nvPr>
            <p:ph idx="1"/>
          </p:nvPr>
        </p:nvSpPr>
        <p:spPr>
          <a:xfrm>
            <a:off x="500063" y="1571625"/>
            <a:ext cx="7772400" cy="4572000"/>
          </a:xfrm>
        </p:spPr>
        <p:txBody>
          <a:bodyPr/>
          <a:lstStyle/>
          <a:p>
            <a:pPr eaLnBrk="1" hangingPunct="1">
              <a:buFontTx/>
              <a:buNone/>
            </a:pPr>
            <a:endParaRPr lang="en-US" smtClean="0"/>
          </a:p>
          <a:p>
            <a:pPr eaLnBrk="1" hangingPunct="1">
              <a:buFontTx/>
              <a:buNone/>
            </a:pPr>
            <a:endParaRPr lang="en-US" smtClean="0"/>
          </a:p>
          <a:p>
            <a:pPr eaLnBrk="1" hangingPunct="1">
              <a:buFontTx/>
              <a:buNone/>
            </a:pPr>
            <a:r>
              <a:rPr lang="en-US" smtClean="0"/>
              <a:t/>
            </a:r>
            <a:br>
              <a:rPr lang="en-US" smtClean="0"/>
            </a:br>
            <a:endParaRPr lang="en-US" smtClean="0"/>
          </a:p>
        </p:txBody>
      </p:sp>
      <p:graphicFrame>
        <p:nvGraphicFramePr>
          <p:cNvPr id="4" name="Table 3"/>
          <p:cNvGraphicFramePr>
            <a:graphicFrameLocks noGrp="1"/>
          </p:cNvGraphicFramePr>
          <p:nvPr/>
        </p:nvGraphicFramePr>
        <p:xfrm>
          <a:off x="1571625" y="1785938"/>
          <a:ext cx="5214974" cy="4071966"/>
        </p:xfrm>
        <a:graphic>
          <a:graphicData uri="http://schemas.openxmlformats.org/drawingml/2006/table">
            <a:tbl>
              <a:tblPr/>
              <a:tblGrid>
                <a:gridCol w="986615"/>
                <a:gridCol w="1086004"/>
                <a:gridCol w="3142355"/>
              </a:tblGrid>
              <a:tr h="311157">
                <a:tc>
                  <a:txBody>
                    <a:bodyPr/>
                    <a:lstStyle/>
                    <a:p>
                      <a:pPr algn="ctr"/>
                      <a:r>
                        <a:rPr lang="en-US" sz="1400" b="1" u="sng" dirty="0"/>
                        <a:t>x</a:t>
                      </a:r>
                    </a:p>
                  </a:txBody>
                  <a:tcPr marL="22960" marR="22960" marT="11480" marB="11480" anchor="ctr">
                    <a:lnL>
                      <a:noFill/>
                    </a:lnL>
                    <a:lnR>
                      <a:noFill/>
                    </a:lnR>
                    <a:lnT>
                      <a:noFill/>
                    </a:lnT>
                    <a:lnB>
                      <a:noFill/>
                    </a:lnB>
                    <a:solidFill>
                      <a:srgbClr val="FFFFFF"/>
                    </a:solidFill>
                  </a:tcPr>
                </a:tc>
                <a:tc>
                  <a:txBody>
                    <a:bodyPr/>
                    <a:lstStyle/>
                    <a:p>
                      <a:pPr algn="ctr"/>
                      <a:r>
                        <a:rPr lang="en-US" sz="1400" b="1" u="sng" dirty="0"/>
                        <a:t>x - 49.2</a:t>
                      </a:r>
                    </a:p>
                  </a:txBody>
                  <a:tcPr marL="22960" marR="22960" marT="11480" marB="11480" anchor="ctr">
                    <a:lnL>
                      <a:noFill/>
                    </a:lnL>
                    <a:lnR>
                      <a:noFill/>
                    </a:lnR>
                    <a:lnB>
                      <a:noFill/>
                    </a:lnB>
                    <a:solidFill>
                      <a:srgbClr val="FFFFFF"/>
                    </a:solidFill>
                  </a:tcPr>
                </a:tc>
                <a:tc>
                  <a:txBody>
                    <a:bodyPr/>
                    <a:lstStyle/>
                    <a:p>
                      <a:pPr algn="ctr"/>
                      <a:r>
                        <a:rPr lang="en-US" sz="1400" b="1" u="sng" dirty="0"/>
                        <a:t>(x - 49.2 )</a:t>
                      </a:r>
                      <a:r>
                        <a:rPr lang="en-US" sz="1400" b="1" u="sng" baseline="30000" dirty="0"/>
                        <a:t>2</a:t>
                      </a:r>
                      <a:r>
                        <a:rPr lang="en-US" sz="1400" b="1" u="sng" dirty="0"/>
                        <a:t>  </a:t>
                      </a:r>
                    </a:p>
                  </a:txBody>
                  <a:tcPr marL="22960" marR="22960" marT="11480" marB="11480" anchor="ctr">
                    <a:lnL>
                      <a:noFill/>
                    </a:lnL>
                    <a:lnR>
                      <a:noFill/>
                    </a:lnR>
                    <a:lnB>
                      <a:noFill/>
                    </a:lnB>
                    <a:solidFill>
                      <a:srgbClr val="FFFFFF"/>
                    </a:solidFill>
                  </a:tcPr>
                </a:tc>
              </a:tr>
              <a:tr h="311157">
                <a:tc>
                  <a:txBody>
                    <a:bodyPr/>
                    <a:lstStyle/>
                    <a:p>
                      <a:pPr algn="ctr"/>
                      <a:r>
                        <a:rPr lang="en-US" sz="1400" dirty="0"/>
                        <a:t>44</a:t>
                      </a:r>
                    </a:p>
                  </a:txBody>
                  <a:tcPr marL="22960" marR="22960" marT="11480" marB="11480" anchor="ctr">
                    <a:lnL>
                      <a:noFill/>
                    </a:lnL>
                    <a:lnR>
                      <a:noFill/>
                    </a:lnR>
                    <a:lnT>
                      <a:noFill/>
                    </a:lnT>
                    <a:lnB>
                      <a:noFill/>
                    </a:lnB>
                    <a:solidFill>
                      <a:srgbClr val="FFFFFF"/>
                    </a:solidFill>
                  </a:tcPr>
                </a:tc>
                <a:tc>
                  <a:txBody>
                    <a:bodyPr/>
                    <a:lstStyle/>
                    <a:p>
                      <a:pPr algn="ctr"/>
                      <a:r>
                        <a:rPr lang="en-US" sz="1400" dirty="0"/>
                        <a:t>-5.2</a:t>
                      </a:r>
                    </a:p>
                  </a:txBody>
                  <a:tcPr marL="22960" marR="22960" marT="11480" marB="11480" anchor="ctr">
                    <a:lnL>
                      <a:noFill/>
                    </a:lnL>
                    <a:lnR>
                      <a:noFill/>
                    </a:lnR>
                    <a:lnT>
                      <a:noFill/>
                    </a:lnT>
                    <a:lnB>
                      <a:noFill/>
                    </a:lnB>
                    <a:solidFill>
                      <a:srgbClr val="FFFFFF"/>
                    </a:solidFill>
                  </a:tcPr>
                </a:tc>
                <a:tc>
                  <a:txBody>
                    <a:bodyPr/>
                    <a:lstStyle/>
                    <a:p>
                      <a:pPr algn="ctr"/>
                      <a:r>
                        <a:rPr lang="en-US" sz="1400" dirty="0"/>
                        <a:t>27.04</a:t>
                      </a:r>
                    </a:p>
                  </a:txBody>
                  <a:tcPr marL="22960" marR="22960" marT="11480" marB="11480" anchor="ctr">
                    <a:lnL>
                      <a:noFill/>
                    </a:lnL>
                    <a:lnR>
                      <a:noFill/>
                    </a:lnR>
                    <a:lnT>
                      <a:noFill/>
                    </a:lnT>
                    <a:lnB>
                      <a:noFill/>
                    </a:lnB>
                    <a:solidFill>
                      <a:srgbClr val="FFFFFF"/>
                    </a:solidFill>
                  </a:tcPr>
                </a:tc>
              </a:tr>
              <a:tr h="311157">
                <a:tc>
                  <a:txBody>
                    <a:bodyPr/>
                    <a:lstStyle/>
                    <a:p>
                      <a:pPr algn="ctr"/>
                      <a:r>
                        <a:rPr lang="en-US" sz="1400"/>
                        <a:t>50</a:t>
                      </a:r>
                    </a:p>
                  </a:txBody>
                  <a:tcPr marL="22960" marR="22960" marT="11480" marB="11480" anchor="ctr">
                    <a:lnL>
                      <a:noFill/>
                    </a:lnL>
                    <a:lnR>
                      <a:noFill/>
                    </a:lnR>
                    <a:lnT>
                      <a:noFill/>
                    </a:lnT>
                    <a:lnB>
                      <a:noFill/>
                    </a:lnB>
                    <a:solidFill>
                      <a:srgbClr val="FFFFFF"/>
                    </a:solidFill>
                  </a:tcPr>
                </a:tc>
                <a:tc>
                  <a:txBody>
                    <a:bodyPr/>
                    <a:lstStyle/>
                    <a:p>
                      <a:pPr algn="ctr"/>
                      <a:r>
                        <a:rPr lang="en-US" sz="1400" dirty="0"/>
                        <a:t>0.8</a:t>
                      </a:r>
                    </a:p>
                  </a:txBody>
                  <a:tcPr marL="22960" marR="22960" marT="11480" marB="11480" anchor="ctr">
                    <a:lnL>
                      <a:noFill/>
                    </a:lnL>
                    <a:lnR>
                      <a:noFill/>
                    </a:lnR>
                    <a:lnT>
                      <a:noFill/>
                    </a:lnT>
                    <a:lnB>
                      <a:noFill/>
                    </a:lnB>
                    <a:solidFill>
                      <a:srgbClr val="FFFFFF"/>
                    </a:solidFill>
                  </a:tcPr>
                </a:tc>
                <a:tc>
                  <a:txBody>
                    <a:bodyPr/>
                    <a:lstStyle/>
                    <a:p>
                      <a:pPr algn="ctr"/>
                      <a:r>
                        <a:rPr lang="en-US" sz="1400" dirty="0"/>
                        <a:t>0.64</a:t>
                      </a:r>
                    </a:p>
                  </a:txBody>
                  <a:tcPr marL="22960" marR="22960" marT="11480" marB="11480" anchor="ctr">
                    <a:lnL>
                      <a:noFill/>
                    </a:lnL>
                    <a:lnR>
                      <a:noFill/>
                    </a:lnR>
                    <a:lnT>
                      <a:noFill/>
                    </a:lnT>
                    <a:lnB>
                      <a:noFill/>
                    </a:lnB>
                    <a:solidFill>
                      <a:srgbClr val="FFFFFF"/>
                    </a:solidFill>
                  </a:tcPr>
                </a:tc>
              </a:tr>
              <a:tr h="311157">
                <a:tc>
                  <a:txBody>
                    <a:bodyPr/>
                    <a:lstStyle/>
                    <a:p>
                      <a:pPr algn="ctr"/>
                      <a:r>
                        <a:rPr lang="en-US" sz="1400"/>
                        <a:t>38</a:t>
                      </a:r>
                    </a:p>
                  </a:txBody>
                  <a:tcPr marL="22960" marR="22960" marT="11480" marB="11480" anchor="ctr">
                    <a:lnL>
                      <a:noFill/>
                    </a:lnL>
                    <a:lnR>
                      <a:noFill/>
                    </a:lnR>
                    <a:lnT>
                      <a:noFill/>
                    </a:lnT>
                    <a:lnB>
                      <a:noFill/>
                    </a:lnB>
                    <a:solidFill>
                      <a:srgbClr val="FFFFFF"/>
                    </a:solidFill>
                  </a:tcPr>
                </a:tc>
                <a:tc>
                  <a:txBody>
                    <a:bodyPr/>
                    <a:lstStyle/>
                    <a:p>
                      <a:pPr algn="ctr"/>
                      <a:r>
                        <a:rPr lang="en-US" sz="1400" dirty="0"/>
                        <a:t>11.2</a:t>
                      </a:r>
                    </a:p>
                  </a:txBody>
                  <a:tcPr marL="22960" marR="22960" marT="11480" marB="11480" anchor="ctr">
                    <a:lnL>
                      <a:noFill/>
                    </a:lnL>
                    <a:lnR>
                      <a:noFill/>
                    </a:lnR>
                    <a:lnT>
                      <a:noFill/>
                    </a:lnT>
                    <a:lnB>
                      <a:noFill/>
                    </a:lnB>
                    <a:solidFill>
                      <a:srgbClr val="FFFFFF"/>
                    </a:solidFill>
                  </a:tcPr>
                </a:tc>
                <a:tc>
                  <a:txBody>
                    <a:bodyPr/>
                    <a:lstStyle/>
                    <a:p>
                      <a:pPr algn="ctr"/>
                      <a:r>
                        <a:rPr lang="en-US" sz="1400" dirty="0"/>
                        <a:t>125.44</a:t>
                      </a:r>
                    </a:p>
                  </a:txBody>
                  <a:tcPr marL="22960" marR="22960" marT="11480" marB="11480" anchor="ctr">
                    <a:lnL>
                      <a:noFill/>
                    </a:lnL>
                    <a:lnR>
                      <a:noFill/>
                    </a:lnR>
                    <a:lnT>
                      <a:noFill/>
                    </a:lnT>
                    <a:lnB>
                      <a:noFill/>
                    </a:lnB>
                    <a:solidFill>
                      <a:srgbClr val="FFFFFF"/>
                    </a:solidFill>
                  </a:tcPr>
                </a:tc>
              </a:tr>
              <a:tr h="311157">
                <a:tc>
                  <a:txBody>
                    <a:bodyPr/>
                    <a:lstStyle/>
                    <a:p>
                      <a:pPr algn="ctr"/>
                      <a:r>
                        <a:rPr lang="en-US" sz="1400"/>
                        <a:t>96</a:t>
                      </a:r>
                    </a:p>
                  </a:txBody>
                  <a:tcPr marL="22960" marR="22960" marT="11480" marB="11480" anchor="ctr">
                    <a:lnL>
                      <a:noFill/>
                    </a:lnL>
                    <a:lnR>
                      <a:noFill/>
                    </a:lnR>
                    <a:lnT>
                      <a:noFill/>
                    </a:lnT>
                    <a:lnB>
                      <a:noFill/>
                    </a:lnB>
                    <a:solidFill>
                      <a:srgbClr val="FFFFFF"/>
                    </a:solidFill>
                  </a:tcPr>
                </a:tc>
                <a:tc>
                  <a:txBody>
                    <a:bodyPr/>
                    <a:lstStyle/>
                    <a:p>
                      <a:pPr algn="ctr"/>
                      <a:r>
                        <a:rPr lang="en-US" sz="1400" dirty="0"/>
                        <a:t>46.8</a:t>
                      </a:r>
                    </a:p>
                  </a:txBody>
                  <a:tcPr marL="22960" marR="22960" marT="11480" marB="11480" anchor="ctr">
                    <a:lnL>
                      <a:noFill/>
                    </a:lnL>
                    <a:lnR>
                      <a:noFill/>
                    </a:lnR>
                    <a:lnT>
                      <a:noFill/>
                    </a:lnT>
                    <a:lnB>
                      <a:noFill/>
                    </a:lnB>
                    <a:solidFill>
                      <a:srgbClr val="FFFFFF"/>
                    </a:solidFill>
                  </a:tcPr>
                </a:tc>
                <a:tc>
                  <a:txBody>
                    <a:bodyPr/>
                    <a:lstStyle/>
                    <a:p>
                      <a:pPr algn="ctr"/>
                      <a:r>
                        <a:rPr lang="en-US" sz="1400" dirty="0"/>
                        <a:t>2190.24</a:t>
                      </a:r>
                    </a:p>
                  </a:txBody>
                  <a:tcPr marL="22960" marR="22960" marT="11480" marB="11480" anchor="ctr">
                    <a:lnL>
                      <a:noFill/>
                    </a:lnL>
                    <a:lnR>
                      <a:noFill/>
                    </a:lnR>
                    <a:lnT>
                      <a:noFill/>
                    </a:lnT>
                    <a:lnB>
                      <a:noFill/>
                    </a:lnB>
                    <a:solidFill>
                      <a:srgbClr val="FFFFFF"/>
                    </a:solidFill>
                  </a:tcPr>
                </a:tc>
              </a:tr>
              <a:tr h="311157">
                <a:tc>
                  <a:txBody>
                    <a:bodyPr/>
                    <a:lstStyle/>
                    <a:p>
                      <a:pPr algn="ctr"/>
                      <a:r>
                        <a:rPr lang="en-US" sz="1400"/>
                        <a:t>42</a:t>
                      </a:r>
                    </a:p>
                  </a:txBody>
                  <a:tcPr marL="22960" marR="22960" marT="11480" marB="11480" anchor="ctr">
                    <a:lnL>
                      <a:noFill/>
                    </a:lnL>
                    <a:lnR>
                      <a:noFill/>
                    </a:lnR>
                    <a:lnT>
                      <a:noFill/>
                    </a:lnT>
                    <a:lnB>
                      <a:noFill/>
                    </a:lnB>
                    <a:solidFill>
                      <a:srgbClr val="FFFFFF"/>
                    </a:solidFill>
                  </a:tcPr>
                </a:tc>
                <a:tc>
                  <a:txBody>
                    <a:bodyPr/>
                    <a:lstStyle/>
                    <a:p>
                      <a:pPr algn="ctr"/>
                      <a:r>
                        <a:rPr lang="en-US" sz="1400"/>
                        <a:t>-7.2</a:t>
                      </a:r>
                    </a:p>
                  </a:txBody>
                  <a:tcPr marL="22960" marR="22960" marT="11480" marB="11480" anchor="ctr">
                    <a:lnL>
                      <a:noFill/>
                    </a:lnL>
                    <a:lnR>
                      <a:noFill/>
                    </a:lnR>
                    <a:lnT>
                      <a:noFill/>
                    </a:lnT>
                    <a:lnB>
                      <a:noFill/>
                    </a:lnB>
                    <a:solidFill>
                      <a:srgbClr val="FFFFFF"/>
                    </a:solidFill>
                  </a:tcPr>
                </a:tc>
                <a:tc>
                  <a:txBody>
                    <a:bodyPr/>
                    <a:lstStyle/>
                    <a:p>
                      <a:pPr algn="ctr"/>
                      <a:r>
                        <a:rPr lang="en-US" sz="1400" dirty="0"/>
                        <a:t>51.84</a:t>
                      </a:r>
                    </a:p>
                  </a:txBody>
                  <a:tcPr marL="22960" marR="22960" marT="11480" marB="11480" anchor="ctr">
                    <a:lnL>
                      <a:noFill/>
                    </a:lnL>
                    <a:lnR>
                      <a:noFill/>
                    </a:lnR>
                    <a:lnT>
                      <a:noFill/>
                    </a:lnT>
                    <a:lnB>
                      <a:noFill/>
                    </a:lnB>
                    <a:solidFill>
                      <a:srgbClr val="FFFFFF"/>
                    </a:solidFill>
                  </a:tcPr>
                </a:tc>
              </a:tr>
              <a:tr h="311157">
                <a:tc>
                  <a:txBody>
                    <a:bodyPr/>
                    <a:lstStyle/>
                    <a:p>
                      <a:pPr algn="ctr"/>
                      <a:r>
                        <a:rPr lang="en-US" sz="1400"/>
                        <a:t>47</a:t>
                      </a:r>
                    </a:p>
                  </a:txBody>
                  <a:tcPr marL="22960" marR="22960" marT="11480" marB="11480" anchor="ctr">
                    <a:lnL>
                      <a:noFill/>
                    </a:lnL>
                    <a:lnR>
                      <a:noFill/>
                    </a:lnR>
                    <a:lnT>
                      <a:noFill/>
                    </a:lnT>
                    <a:lnB>
                      <a:noFill/>
                    </a:lnB>
                    <a:solidFill>
                      <a:srgbClr val="FFFFFF"/>
                    </a:solidFill>
                  </a:tcPr>
                </a:tc>
                <a:tc>
                  <a:txBody>
                    <a:bodyPr/>
                    <a:lstStyle/>
                    <a:p>
                      <a:pPr algn="ctr"/>
                      <a:r>
                        <a:rPr lang="en-US" sz="1400" dirty="0"/>
                        <a:t>-2.2</a:t>
                      </a:r>
                    </a:p>
                  </a:txBody>
                  <a:tcPr marL="22960" marR="22960" marT="11480" marB="11480" anchor="ctr">
                    <a:lnL>
                      <a:noFill/>
                    </a:lnL>
                    <a:lnR>
                      <a:noFill/>
                    </a:lnR>
                    <a:lnT>
                      <a:noFill/>
                    </a:lnT>
                    <a:lnB>
                      <a:noFill/>
                    </a:lnB>
                    <a:solidFill>
                      <a:srgbClr val="FFFFFF"/>
                    </a:solidFill>
                  </a:tcPr>
                </a:tc>
                <a:tc>
                  <a:txBody>
                    <a:bodyPr/>
                    <a:lstStyle/>
                    <a:p>
                      <a:pPr algn="ctr"/>
                      <a:r>
                        <a:rPr lang="en-US" sz="1400" dirty="0"/>
                        <a:t>4.84</a:t>
                      </a:r>
                    </a:p>
                  </a:txBody>
                  <a:tcPr marL="22960" marR="22960" marT="11480" marB="11480" anchor="ctr">
                    <a:lnL>
                      <a:noFill/>
                    </a:lnL>
                    <a:lnR>
                      <a:noFill/>
                    </a:lnR>
                    <a:lnT>
                      <a:noFill/>
                    </a:lnT>
                    <a:lnB>
                      <a:noFill/>
                    </a:lnB>
                    <a:solidFill>
                      <a:srgbClr val="FFFFFF"/>
                    </a:solidFill>
                  </a:tcPr>
                </a:tc>
              </a:tr>
              <a:tr h="311157">
                <a:tc>
                  <a:txBody>
                    <a:bodyPr/>
                    <a:lstStyle/>
                    <a:p>
                      <a:pPr algn="ctr"/>
                      <a:r>
                        <a:rPr lang="en-US" sz="1400"/>
                        <a:t>40</a:t>
                      </a:r>
                    </a:p>
                  </a:txBody>
                  <a:tcPr marL="22960" marR="22960" marT="11480" marB="11480" anchor="ctr">
                    <a:lnL>
                      <a:noFill/>
                    </a:lnL>
                    <a:lnR>
                      <a:noFill/>
                    </a:lnR>
                    <a:lnT>
                      <a:noFill/>
                    </a:lnT>
                    <a:lnB>
                      <a:noFill/>
                    </a:lnB>
                    <a:solidFill>
                      <a:srgbClr val="FFFFFF"/>
                    </a:solidFill>
                  </a:tcPr>
                </a:tc>
                <a:tc>
                  <a:txBody>
                    <a:bodyPr/>
                    <a:lstStyle/>
                    <a:p>
                      <a:pPr algn="ctr"/>
                      <a:r>
                        <a:rPr lang="en-US" sz="1400" dirty="0"/>
                        <a:t>-9.2</a:t>
                      </a:r>
                    </a:p>
                  </a:txBody>
                  <a:tcPr marL="22960" marR="22960" marT="11480" marB="11480" anchor="ctr">
                    <a:lnL>
                      <a:noFill/>
                    </a:lnL>
                    <a:lnR>
                      <a:noFill/>
                    </a:lnR>
                    <a:lnT>
                      <a:noFill/>
                    </a:lnT>
                    <a:lnB>
                      <a:noFill/>
                    </a:lnB>
                    <a:solidFill>
                      <a:srgbClr val="FFFFFF"/>
                    </a:solidFill>
                  </a:tcPr>
                </a:tc>
                <a:tc>
                  <a:txBody>
                    <a:bodyPr/>
                    <a:lstStyle/>
                    <a:p>
                      <a:pPr algn="ctr"/>
                      <a:r>
                        <a:rPr lang="en-US" sz="1400" dirty="0"/>
                        <a:t>84.64</a:t>
                      </a:r>
                    </a:p>
                  </a:txBody>
                  <a:tcPr marL="22960" marR="22960" marT="11480" marB="11480" anchor="ctr">
                    <a:lnL>
                      <a:noFill/>
                    </a:lnL>
                    <a:lnR>
                      <a:noFill/>
                    </a:lnR>
                    <a:lnT>
                      <a:noFill/>
                    </a:lnT>
                    <a:lnB>
                      <a:noFill/>
                    </a:lnB>
                    <a:solidFill>
                      <a:srgbClr val="FFFFFF"/>
                    </a:solidFill>
                  </a:tcPr>
                </a:tc>
              </a:tr>
              <a:tr h="311157">
                <a:tc>
                  <a:txBody>
                    <a:bodyPr/>
                    <a:lstStyle/>
                    <a:p>
                      <a:pPr algn="ctr"/>
                      <a:r>
                        <a:rPr lang="en-US" sz="1400"/>
                        <a:t>39</a:t>
                      </a:r>
                    </a:p>
                  </a:txBody>
                  <a:tcPr marL="22960" marR="22960" marT="11480" marB="11480" anchor="ctr">
                    <a:lnL>
                      <a:noFill/>
                    </a:lnL>
                    <a:lnR>
                      <a:noFill/>
                    </a:lnR>
                    <a:lnT>
                      <a:noFill/>
                    </a:lnT>
                    <a:lnB>
                      <a:noFill/>
                    </a:lnB>
                    <a:solidFill>
                      <a:srgbClr val="FFFFFF"/>
                    </a:solidFill>
                  </a:tcPr>
                </a:tc>
                <a:tc>
                  <a:txBody>
                    <a:bodyPr/>
                    <a:lstStyle/>
                    <a:p>
                      <a:pPr algn="ctr"/>
                      <a:r>
                        <a:rPr lang="en-US" sz="1400" dirty="0"/>
                        <a:t>-10.2</a:t>
                      </a:r>
                    </a:p>
                  </a:txBody>
                  <a:tcPr marL="22960" marR="22960" marT="11480" marB="11480" anchor="ctr">
                    <a:lnL>
                      <a:noFill/>
                    </a:lnL>
                    <a:lnR>
                      <a:noFill/>
                    </a:lnR>
                    <a:lnT>
                      <a:noFill/>
                    </a:lnT>
                    <a:lnB>
                      <a:noFill/>
                    </a:lnB>
                    <a:solidFill>
                      <a:srgbClr val="FFFFFF"/>
                    </a:solidFill>
                  </a:tcPr>
                </a:tc>
                <a:tc>
                  <a:txBody>
                    <a:bodyPr/>
                    <a:lstStyle/>
                    <a:p>
                      <a:pPr algn="ctr"/>
                      <a:r>
                        <a:rPr lang="en-US" sz="1400" dirty="0"/>
                        <a:t>104.04</a:t>
                      </a:r>
                    </a:p>
                  </a:txBody>
                  <a:tcPr marL="22960" marR="22960" marT="11480" marB="11480" anchor="ctr">
                    <a:lnL>
                      <a:noFill/>
                    </a:lnL>
                    <a:lnR>
                      <a:noFill/>
                    </a:lnR>
                    <a:lnT>
                      <a:noFill/>
                    </a:lnT>
                    <a:lnB>
                      <a:noFill/>
                    </a:lnB>
                    <a:solidFill>
                      <a:srgbClr val="FFFFFF"/>
                    </a:solidFill>
                  </a:tcPr>
                </a:tc>
              </a:tr>
              <a:tr h="311157">
                <a:tc>
                  <a:txBody>
                    <a:bodyPr/>
                    <a:lstStyle/>
                    <a:p>
                      <a:pPr algn="ctr"/>
                      <a:r>
                        <a:rPr lang="en-US" sz="1400"/>
                        <a:t>46</a:t>
                      </a:r>
                    </a:p>
                  </a:txBody>
                  <a:tcPr marL="22960" marR="22960" marT="11480" marB="11480" anchor="ctr">
                    <a:lnL>
                      <a:noFill/>
                    </a:lnL>
                    <a:lnR>
                      <a:noFill/>
                    </a:lnR>
                    <a:lnT>
                      <a:noFill/>
                    </a:lnT>
                    <a:lnB>
                      <a:noFill/>
                    </a:lnB>
                    <a:solidFill>
                      <a:srgbClr val="FFFFFF"/>
                    </a:solidFill>
                  </a:tcPr>
                </a:tc>
                <a:tc>
                  <a:txBody>
                    <a:bodyPr/>
                    <a:lstStyle/>
                    <a:p>
                      <a:pPr algn="ctr"/>
                      <a:r>
                        <a:rPr lang="en-US" sz="1400" dirty="0"/>
                        <a:t>-3.2</a:t>
                      </a:r>
                    </a:p>
                  </a:txBody>
                  <a:tcPr marL="22960" marR="22960" marT="11480" marB="11480" anchor="ctr">
                    <a:lnL>
                      <a:noFill/>
                    </a:lnL>
                    <a:lnR>
                      <a:noFill/>
                    </a:lnR>
                    <a:lnT>
                      <a:noFill/>
                    </a:lnT>
                    <a:lnB>
                      <a:noFill/>
                    </a:lnB>
                    <a:solidFill>
                      <a:srgbClr val="FFFFFF"/>
                    </a:solidFill>
                  </a:tcPr>
                </a:tc>
                <a:tc>
                  <a:txBody>
                    <a:bodyPr/>
                    <a:lstStyle/>
                    <a:p>
                      <a:pPr algn="ctr"/>
                      <a:r>
                        <a:rPr lang="en-US" sz="1400" dirty="0"/>
                        <a:t>10.24</a:t>
                      </a:r>
                    </a:p>
                  </a:txBody>
                  <a:tcPr marL="22960" marR="22960" marT="11480" marB="11480" anchor="ctr">
                    <a:lnL>
                      <a:noFill/>
                    </a:lnL>
                    <a:lnR>
                      <a:noFill/>
                    </a:lnR>
                    <a:lnT>
                      <a:noFill/>
                    </a:lnT>
                    <a:lnB>
                      <a:noFill/>
                    </a:lnB>
                    <a:solidFill>
                      <a:srgbClr val="FFFFFF"/>
                    </a:solidFill>
                  </a:tcPr>
                </a:tc>
              </a:tr>
              <a:tr h="311157">
                <a:tc>
                  <a:txBody>
                    <a:bodyPr/>
                    <a:lstStyle/>
                    <a:p>
                      <a:pPr algn="ctr"/>
                      <a:r>
                        <a:rPr lang="en-US" sz="1400"/>
                        <a:t>50</a:t>
                      </a:r>
                    </a:p>
                  </a:txBody>
                  <a:tcPr marL="22960" marR="22960" marT="11480" marB="11480" anchor="ctr">
                    <a:lnL>
                      <a:noFill/>
                    </a:lnL>
                    <a:lnR>
                      <a:noFill/>
                    </a:lnR>
                    <a:lnT>
                      <a:noFill/>
                    </a:lnT>
                    <a:lnB>
                      <a:noFill/>
                    </a:lnB>
                    <a:solidFill>
                      <a:srgbClr val="FFFFFF"/>
                    </a:solidFill>
                  </a:tcPr>
                </a:tc>
                <a:tc>
                  <a:txBody>
                    <a:bodyPr/>
                    <a:lstStyle/>
                    <a:p>
                      <a:pPr algn="ctr"/>
                      <a:r>
                        <a:rPr lang="en-US" sz="1400" dirty="0"/>
                        <a:t>0.8</a:t>
                      </a:r>
                    </a:p>
                  </a:txBody>
                  <a:tcPr marL="22960" marR="22960" marT="11480" marB="11480" anchor="ctr">
                    <a:lnL>
                      <a:noFill/>
                    </a:lnL>
                    <a:lnR>
                      <a:noFill/>
                    </a:lnR>
                    <a:lnT>
                      <a:noFill/>
                    </a:lnT>
                    <a:lnB>
                      <a:noFill/>
                    </a:lnB>
                    <a:solidFill>
                      <a:srgbClr val="FFFFFF"/>
                    </a:solidFill>
                  </a:tcPr>
                </a:tc>
                <a:tc>
                  <a:txBody>
                    <a:bodyPr/>
                    <a:lstStyle/>
                    <a:p>
                      <a:pPr algn="ctr"/>
                      <a:r>
                        <a:rPr lang="en-US" sz="1400" dirty="0"/>
                        <a:t>0.64</a:t>
                      </a:r>
                    </a:p>
                  </a:txBody>
                  <a:tcPr marL="22960" marR="22960" marT="11480" marB="11480" anchor="ctr">
                    <a:lnL>
                      <a:noFill/>
                    </a:lnL>
                    <a:lnR>
                      <a:noFill/>
                    </a:lnR>
                    <a:lnT>
                      <a:noFill/>
                    </a:lnT>
                    <a:lnB>
                      <a:noFill/>
                    </a:lnB>
                    <a:solidFill>
                      <a:srgbClr val="FFFFFF"/>
                    </a:solidFill>
                  </a:tcPr>
                </a:tc>
              </a:tr>
              <a:tr h="649239">
                <a:tc>
                  <a:txBody>
                    <a:bodyPr/>
                    <a:lstStyle/>
                    <a:p>
                      <a:pPr algn="ctr"/>
                      <a:r>
                        <a:rPr lang="en-US" sz="1400" b="1"/>
                        <a:t>Total</a:t>
                      </a:r>
                      <a:endParaRPr lang="en-US" sz="1400"/>
                    </a:p>
                  </a:txBody>
                  <a:tcPr marL="22960" marR="22960" marT="11480" marB="11480" anchor="ctr">
                    <a:lnL>
                      <a:noFill/>
                    </a:lnL>
                    <a:lnR>
                      <a:noFill/>
                    </a:lnR>
                    <a:lnT>
                      <a:noFill/>
                    </a:lnT>
                    <a:lnB>
                      <a:noFill/>
                    </a:lnB>
                    <a:solidFill>
                      <a:srgbClr val="FFFFFF"/>
                    </a:solidFill>
                  </a:tcPr>
                </a:tc>
                <a:tc>
                  <a:txBody>
                    <a:bodyPr/>
                    <a:lstStyle/>
                    <a:p>
                      <a:pPr algn="ctr"/>
                      <a:r>
                        <a:rPr lang="en-US" sz="1400" dirty="0" smtClean="0"/>
                        <a:t>0</a:t>
                      </a:r>
                      <a:r>
                        <a:rPr lang="en-US" sz="1400" dirty="0"/>
                        <a:t> </a:t>
                      </a:r>
                    </a:p>
                  </a:txBody>
                  <a:tcPr marL="22960" marR="22960" marT="11480" marB="11480" anchor="ctr">
                    <a:lnL>
                      <a:noFill/>
                    </a:lnL>
                    <a:lnR>
                      <a:noFill/>
                    </a:lnR>
                    <a:lnT>
                      <a:noFill/>
                    </a:lnT>
                    <a:lnB>
                      <a:noFill/>
                    </a:lnB>
                    <a:solidFill>
                      <a:srgbClr val="FFFFFF"/>
                    </a:solidFill>
                  </a:tcPr>
                </a:tc>
                <a:tc>
                  <a:txBody>
                    <a:bodyPr/>
                    <a:lstStyle/>
                    <a:p>
                      <a:pPr algn="ctr" rtl="0"/>
                      <a:r>
                        <a:rPr lang="en-US" sz="1400" b="1" dirty="0" smtClean="0"/>
                        <a:t>2600.4</a:t>
                      </a:r>
                      <a:endParaRPr lang="en-US" sz="1400" dirty="0"/>
                    </a:p>
                  </a:txBody>
                  <a:tcPr marL="22960" marR="22960" marT="11480" marB="11480" anchor="ctr">
                    <a:lnL>
                      <a:noFill/>
                    </a:lnL>
                    <a:lnR>
                      <a:noFill/>
                    </a:lnR>
                    <a:lnT>
                      <a:noFill/>
                    </a:lnT>
                    <a:lnB>
                      <a:noFill/>
                    </a:lnB>
                    <a:solidFill>
                      <a:srgbClr val="FFFFFF"/>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Example </a:t>
            </a:r>
          </a:p>
        </p:txBody>
      </p:sp>
      <p:sp>
        <p:nvSpPr>
          <p:cNvPr id="18435" name="Content Placeholder 2"/>
          <p:cNvSpPr>
            <a:spLocks noGrp="1"/>
          </p:cNvSpPr>
          <p:nvPr>
            <p:ph idx="1"/>
          </p:nvPr>
        </p:nvSpPr>
        <p:spPr>
          <a:xfrm>
            <a:off x="500063" y="1571625"/>
            <a:ext cx="7772400" cy="4572000"/>
          </a:xfrm>
        </p:spPr>
        <p:txBody>
          <a:bodyPr>
            <a:normAutofit lnSpcReduction="10000"/>
          </a:bodyPr>
          <a:lstStyle/>
          <a:p>
            <a:pPr eaLnBrk="1" hangingPunct="1">
              <a:buFontTx/>
              <a:buNone/>
            </a:pPr>
            <a:r>
              <a:rPr lang="en-US" sz="1800" smtClean="0"/>
              <a:t>The owner of a store is interested in how many people spend at the store.  He examines 10 randomly selected receipts and wrote down the following data. </a:t>
            </a:r>
          </a:p>
          <a:p>
            <a:pPr eaLnBrk="1" hangingPunct="1">
              <a:buFontTx/>
              <a:buNone/>
            </a:pPr>
            <a:r>
              <a:rPr lang="en-US" sz="1800" smtClean="0"/>
              <a:t>  $ 44,   $50,   $38,  $ 96,  $ 42,  $ 47,  $ 40,  $ 39,  $ 46, $ 50 </a:t>
            </a:r>
          </a:p>
          <a:p>
            <a:pPr eaLnBrk="1" hangingPunct="1">
              <a:buFontTx/>
              <a:buNone/>
            </a:pPr>
            <a:endParaRPr lang="en-US" sz="1800" smtClean="0"/>
          </a:p>
          <a:p>
            <a:pPr eaLnBrk="1" hangingPunct="1">
              <a:buFontTx/>
              <a:buNone/>
            </a:pPr>
            <a:r>
              <a:rPr lang="en-US" sz="1800" smtClean="0"/>
              <a:t>Mean  =  $ 49.2 </a:t>
            </a:r>
          </a:p>
          <a:p>
            <a:pPr eaLnBrk="1" hangingPunct="1">
              <a:buFontTx/>
              <a:buNone/>
            </a:pPr>
            <a:r>
              <a:rPr lang="en-US" sz="1800" smtClean="0"/>
              <a:t>Variance= (2600.4 / 10 – 1 )      </a:t>
            </a:r>
          </a:p>
          <a:p>
            <a:pPr eaLnBrk="1" hangingPunct="1">
              <a:buFontTx/>
              <a:buNone/>
            </a:pPr>
            <a:r>
              <a:rPr lang="en-US" sz="1800" smtClean="0"/>
              <a:t>    = 288.7</a:t>
            </a:r>
          </a:p>
          <a:p>
            <a:pPr eaLnBrk="1" hangingPunct="1">
              <a:buFontTx/>
              <a:buNone/>
            </a:pPr>
            <a:r>
              <a:rPr lang="en-US" sz="1800" smtClean="0"/>
              <a:t>SD = $ 17</a:t>
            </a:r>
          </a:p>
          <a:p>
            <a:pPr eaLnBrk="1" hangingPunct="1">
              <a:buFontTx/>
              <a:buNone/>
            </a:pPr>
            <a:endParaRPr lang="en-US" sz="1800" smtClean="0"/>
          </a:p>
          <a:p>
            <a:pPr eaLnBrk="1" hangingPunct="1">
              <a:buFontTx/>
              <a:buNone/>
            </a:pPr>
            <a:r>
              <a:rPr lang="en-US" sz="1800" smtClean="0"/>
              <a:t>C.V = (17/49.2 ) * 100%   =  34.6%</a:t>
            </a:r>
            <a:br>
              <a:rPr lang="en-US" sz="1800" smtClean="0"/>
            </a:br>
            <a:r>
              <a:rPr lang="en-US" sz="1800" smtClean="0"/>
              <a:t>        </a:t>
            </a:r>
          </a:p>
          <a:p>
            <a:pPr eaLnBrk="1" hangingPunct="1">
              <a:buFontTx/>
              <a:buNone/>
            </a:pPr>
            <a:r>
              <a:rPr lang="en-US" smtClean="0"/>
              <a:t/>
            </a:r>
            <a:br>
              <a:rPr lang="en-US" smtClean="0"/>
            </a:br>
            <a:endParaRPr lang="en-US" smtClean="0"/>
          </a:p>
        </p:txBody>
      </p:sp>
      <p:graphicFrame>
        <p:nvGraphicFramePr>
          <p:cNvPr id="4" name="Table 3"/>
          <p:cNvGraphicFramePr>
            <a:graphicFrameLocks noGrp="1"/>
          </p:cNvGraphicFramePr>
          <p:nvPr/>
        </p:nvGraphicFramePr>
        <p:xfrm>
          <a:off x="5357813" y="2786063"/>
          <a:ext cx="3500464" cy="3092608"/>
        </p:xfrm>
        <a:graphic>
          <a:graphicData uri="http://schemas.openxmlformats.org/drawingml/2006/table">
            <a:tbl>
              <a:tblPr/>
              <a:tblGrid>
                <a:gridCol w="662249"/>
                <a:gridCol w="728962"/>
                <a:gridCol w="2109253"/>
              </a:tblGrid>
              <a:tr h="215726">
                <a:tc>
                  <a:txBody>
                    <a:bodyPr/>
                    <a:lstStyle/>
                    <a:p>
                      <a:pPr algn="ctr"/>
                      <a:r>
                        <a:rPr lang="en-US" sz="1400" b="1" u="sng" dirty="0"/>
                        <a:t>x</a:t>
                      </a:r>
                    </a:p>
                  </a:txBody>
                  <a:tcPr marL="22960" marR="22960" marT="11480" marB="11480" anchor="ctr">
                    <a:lnL>
                      <a:noFill/>
                    </a:lnL>
                    <a:lnR>
                      <a:noFill/>
                    </a:lnR>
                    <a:lnT>
                      <a:noFill/>
                    </a:lnT>
                    <a:lnB>
                      <a:noFill/>
                    </a:lnB>
                    <a:solidFill>
                      <a:srgbClr val="FFFFFF"/>
                    </a:solidFill>
                  </a:tcPr>
                </a:tc>
                <a:tc>
                  <a:txBody>
                    <a:bodyPr/>
                    <a:lstStyle/>
                    <a:p>
                      <a:pPr algn="ctr"/>
                      <a:r>
                        <a:rPr lang="en-US" sz="1400" b="1" u="sng" dirty="0"/>
                        <a:t>x - 49.2</a:t>
                      </a:r>
                    </a:p>
                  </a:txBody>
                  <a:tcPr marL="22960" marR="22960" marT="11480" marB="11480" anchor="ctr">
                    <a:lnL>
                      <a:noFill/>
                    </a:lnL>
                    <a:lnR>
                      <a:noFill/>
                    </a:lnR>
                    <a:lnB>
                      <a:noFill/>
                    </a:lnB>
                    <a:solidFill>
                      <a:srgbClr val="FFFFFF"/>
                    </a:solidFill>
                  </a:tcPr>
                </a:tc>
                <a:tc>
                  <a:txBody>
                    <a:bodyPr/>
                    <a:lstStyle/>
                    <a:p>
                      <a:pPr algn="ctr"/>
                      <a:r>
                        <a:rPr lang="en-US" sz="1400" b="1" u="sng" dirty="0"/>
                        <a:t>(x - 49.2 )</a:t>
                      </a:r>
                      <a:r>
                        <a:rPr lang="en-US" sz="1400" b="1" u="sng" baseline="30000" dirty="0"/>
                        <a:t>2</a:t>
                      </a:r>
                      <a:r>
                        <a:rPr lang="en-US" sz="1400" b="1" u="sng" dirty="0"/>
                        <a:t>  </a:t>
                      </a:r>
                    </a:p>
                  </a:txBody>
                  <a:tcPr marL="22960" marR="22960" marT="11480" marB="11480" anchor="ctr">
                    <a:lnL>
                      <a:noFill/>
                    </a:lnL>
                    <a:lnR>
                      <a:noFill/>
                    </a:lnR>
                    <a:lnB>
                      <a:noFill/>
                    </a:lnB>
                    <a:solidFill>
                      <a:srgbClr val="FFFFFF"/>
                    </a:solidFill>
                  </a:tcPr>
                </a:tc>
              </a:tr>
              <a:tr h="215726">
                <a:tc>
                  <a:txBody>
                    <a:bodyPr/>
                    <a:lstStyle/>
                    <a:p>
                      <a:pPr algn="ctr"/>
                      <a:r>
                        <a:rPr lang="en-US" sz="1400" dirty="0"/>
                        <a:t>44</a:t>
                      </a:r>
                    </a:p>
                  </a:txBody>
                  <a:tcPr marL="22960" marR="22960" marT="11480" marB="11480" anchor="ctr">
                    <a:lnL>
                      <a:noFill/>
                    </a:lnL>
                    <a:lnR>
                      <a:noFill/>
                    </a:lnR>
                    <a:lnT>
                      <a:noFill/>
                    </a:lnT>
                    <a:lnB>
                      <a:noFill/>
                    </a:lnB>
                    <a:solidFill>
                      <a:srgbClr val="FFFFFF"/>
                    </a:solidFill>
                  </a:tcPr>
                </a:tc>
                <a:tc>
                  <a:txBody>
                    <a:bodyPr/>
                    <a:lstStyle/>
                    <a:p>
                      <a:pPr algn="ctr"/>
                      <a:r>
                        <a:rPr lang="en-US" sz="1400" dirty="0"/>
                        <a:t>-5.2</a:t>
                      </a:r>
                    </a:p>
                  </a:txBody>
                  <a:tcPr marL="22960" marR="22960" marT="11480" marB="11480" anchor="ctr">
                    <a:lnL>
                      <a:noFill/>
                    </a:lnL>
                    <a:lnR>
                      <a:noFill/>
                    </a:lnR>
                    <a:lnT>
                      <a:noFill/>
                    </a:lnT>
                    <a:lnB>
                      <a:noFill/>
                    </a:lnB>
                    <a:solidFill>
                      <a:srgbClr val="FFFFFF"/>
                    </a:solidFill>
                  </a:tcPr>
                </a:tc>
                <a:tc>
                  <a:txBody>
                    <a:bodyPr/>
                    <a:lstStyle/>
                    <a:p>
                      <a:pPr algn="ctr"/>
                      <a:r>
                        <a:rPr lang="en-US" sz="1400" dirty="0"/>
                        <a:t>27.04</a:t>
                      </a:r>
                    </a:p>
                  </a:txBody>
                  <a:tcPr marL="22960" marR="22960" marT="11480" marB="11480" anchor="ctr">
                    <a:lnL>
                      <a:noFill/>
                    </a:lnL>
                    <a:lnR>
                      <a:noFill/>
                    </a:lnR>
                    <a:lnT>
                      <a:noFill/>
                    </a:lnT>
                    <a:lnB>
                      <a:noFill/>
                    </a:lnB>
                    <a:solidFill>
                      <a:srgbClr val="FFFFFF"/>
                    </a:solidFill>
                  </a:tcPr>
                </a:tc>
              </a:tr>
              <a:tr h="215726">
                <a:tc>
                  <a:txBody>
                    <a:bodyPr/>
                    <a:lstStyle/>
                    <a:p>
                      <a:pPr algn="ctr"/>
                      <a:r>
                        <a:rPr lang="en-US" sz="1400"/>
                        <a:t>50</a:t>
                      </a:r>
                    </a:p>
                  </a:txBody>
                  <a:tcPr marL="22960" marR="22960" marT="11480" marB="11480" anchor="ctr">
                    <a:lnL>
                      <a:noFill/>
                    </a:lnL>
                    <a:lnR>
                      <a:noFill/>
                    </a:lnR>
                    <a:lnT>
                      <a:noFill/>
                    </a:lnT>
                    <a:lnB>
                      <a:noFill/>
                    </a:lnB>
                    <a:solidFill>
                      <a:srgbClr val="FFFFFF"/>
                    </a:solidFill>
                  </a:tcPr>
                </a:tc>
                <a:tc>
                  <a:txBody>
                    <a:bodyPr/>
                    <a:lstStyle/>
                    <a:p>
                      <a:pPr algn="ctr"/>
                      <a:r>
                        <a:rPr lang="en-US" sz="1400" dirty="0"/>
                        <a:t>0.8</a:t>
                      </a:r>
                    </a:p>
                  </a:txBody>
                  <a:tcPr marL="22960" marR="22960" marT="11480" marB="11480" anchor="ctr">
                    <a:lnL>
                      <a:noFill/>
                    </a:lnL>
                    <a:lnR>
                      <a:noFill/>
                    </a:lnR>
                    <a:lnT>
                      <a:noFill/>
                    </a:lnT>
                    <a:lnB>
                      <a:noFill/>
                    </a:lnB>
                    <a:solidFill>
                      <a:srgbClr val="FFFFFF"/>
                    </a:solidFill>
                  </a:tcPr>
                </a:tc>
                <a:tc>
                  <a:txBody>
                    <a:bodyPr/>
                    <a:lstStyle/>
                    <a:p>
                      <a:pPr algn="ctr"/>
                      <a:r>
                        <a:rPr lang="en-US" sz="1400" dirty="0"/>
                        <a:t>0.64</a:t>
                      </a:r>
                    </a:p>
                  </a:txBody>
                  <a:tcPr marL="22960" marR="22960" marT="11480" marB="11480" anchor="ctr">
                    <a:lnL>
                      <a:noFill/>
                    </a:lnL>
                    <a:lnR>
                      <a:noFill/>
                    </a:lnR>
                    <a:lnT>
                      <a:noFill/>
                    </a:lnT>
                    <a:lnB>
                      <a:noFill/>
                    </a:lnB>
                    <a:solidFill>
                      <a:srgbClr val="FFFFFF"/>
                    </a:solidFill>
                  </a:tcPr>
                </a:tc>
              </a:tr>
              <a:tr h="215726">
                <a:tc>
                  <a:txBody>
                    <a:bodyPr/>
                    <a:lstStyle/>
                    <a:p>
                      <a:pPr algn="ctr"/>
                      <a:r>
                        <a:rPr lang="en-US" sz="1400"/>
                        <a:t>38</a:t>
                      </a:r>
                    </a:p>
                  </a:txBody>
                  <a:tcPr marL="22960" marR="22960" marT="11480" marB="11480" anchor="ctr">
                    <a:lnL>
                      <a:noFill/>
                    </a:lnL>
                    <a:lnR>
                      <a:noFill/>
                    </a:lnR>
                    <a:lnT>
                      <a:noFill/>
                    </a:lnT>
                    <a:lnB>
                      <a:noFill/>
                    </a:lnB>
                    <a:solidFill>
                      <a:srgbClr val="FFFFFF"/>
                    </a:solidFill>
                  </a:tcPr>
                </a:tc>
                <a:tc>
                  <a:txBody>
                    <a:bodyPr/>
                    <a:lstStyle/>
                    <a:p>
                      <a:pPr algn="ctr"/>
                      <a:r>
                        <a:rPr lang="en-US" sz="1400" dirty="0"/>
                        <a:t>11.2</a:t>
                      </a:r>
                    </a:p>
                  </a:txBody>
                  <a:tcPr marL="22960" marR="22960" marT="11480" marB="11480" anchor="ctr">
                    <a:lnL>
                      <a:noFill/>
                    </a:lnL>
                    <a:lnR>
                      <a:noFill/>
                    </a:lnR>
                    <a:lnT>
                      <a:noFill/>
                    </a:lnT>
                    <a:lnB>
                      <a:noFill/>
                    </a:lnB>
                    <a:solidFill>
                      <a:srgbClr val="FFFFFF"/>
                    </a:solidFill>
                  </a:tcPr>
                </a:tc>
                <a:tc>
                  <a:txBody>
                    <a:bodyPr/>
                    <a:lstStyle/>
                    <a:p>
                      <a:pPr algn="ctr"/>
                      <a:r>
                        <a:rPr lang="en-US" sz="1400" dirty="0"/>
                        <a:t>125.44</a:t>
                      </a:r>
                    </a:p>
                  </a:txBody>
                  <a:tcPr marL="22960" marR="22960" marT="11480" marB="11480" anchor="ctr">
                    <a:lnL>
                      <a:noFill/>
                    </a:lnL>
                    <a:lnR>
                      <a:noFill/>
                    </a:lnR>
                    <a:lnT>
                      <a:noFill/>
                    </a:lnT>
                    <a:lnB>
                      <a:noFill/>
                    </a:lnB>
                    <a:solidFill>
                      <a:srgbClr val="FFFFFF"/>
                    </a:solidFill>
                  </a:tcPr>
                </a:tc>
              </a:tr>
              <a:tr h="215726">
                <a:tc>
                  <a:txBody>
                    <a:bodyPr/>
                    <a:lstStyle/>
                    <a:p>
                      <a:pPr algn="ctr"/>
                      <a:r>
                        <a:rPr lang="en-US" sz="1400"/>
                        <a:t>96</a:t>
                      </a:r>
                    </a:p>
                  </a:txBody>
                  <a:tcPr marL="22960" marR="22960" marT="11480" marB="11480" anchor="ctr">
                    <a:lnL>
                      <a:noFill/>
                    </a:lnL>
                    <a:lnR>
                      <a:noFill/>
                    </a:lnR>
                    <a:lnT>
                      <a:noFill/>
                    </a:lnT>
                    <a:lnB>
                      <a:noFill/>
                    </a:lnB>
                    <a:solidFill>
                      <a:srgbClr val="FFFFFF"/>
                    </a:solidFill>
                  </a:tcPr>
                </a:tc>
                <a:tc>
                  <a:txBody>
                    <a:bodyPr/>
                    <a:lstStyle/>
                    <a:p>
                      <a:pPr algn="ctr"/>
                      <a:r>
                        <a:rPr lang="en-US" sz="1400" dirty="0"/>
                        <a:t>46.8</a:t>
                      </a:r>
                    </a:p>
                  </a:txBody>
                  <a:tcPr marL="22960" marR="22960" marT="11480" marB="11480" anchor="ctr">
                    <a:lnL>
                      <a:noFill/>
                    </a:lnL>
                    <a:lnR>
                      <a:noFill/>
                    </a:lnR>
                    <a:lnT>
                      <a:noFill/>
                    </a:lnT>
                    <a:lnB>
                      <a:noFill/>
                    </a:lnB>
                    <a:solidFill>
                      <a:srgbClr val="FFFFFF"/>
                    </a:solidFill>
                  </a:tcPr>
                </a:tc>
                <a:tc>
                  <a:txBody>
                    <a:bodyPr/>
                    <a:lstStyle/>
                    <a:p>
                      <a:pPr algn="ctr"/>
                      <a:r>
                        <a:rPr lang="en-US" sz="1400" dirty="0"/>
                        <a:t>2190.24</a:t>
                      </a:r>
                    </a:p>
                  </a:txBody>
                  <a:tcPr marL="22960" marR="22960" marT="11480" marB="11480" anchor="ctr">
                    <a:lnL>
                      <a:noFill/>
                    </a:lnL>
                    <a:lnR>
                      <a:noFill/>
                    </a:lnR>
                    <a:lnT>
                      <a:noFill/>
                    </a:lnT>
                    <a:lnB>
                      <a:noFill/>
                    </a:lnB>
                    <a:solidFill>
                      <a:srgbClr val="FFFFFF"/>
                    </a:solidFill>
                  </a:tcPr>
                </a:tc>
              </a:tr>
              <a:tr h="215726">
                <a:tc>
                  <a:txBody>
                    <a:bodyPr/>
                    <a:lstStyle/>
                    <a:p>
                      <a:pPr algn="ctr"/>
                      <a:r>
                        <a:rPr lang="en-US" sz="1400"/>
                        <a:t>42</a:t>
                      </a:r>
                    </a:p>
                  </a:txBody>
                  <a:tcPr marL="22960" marR="22960" marT="11480" marB="11480" anchor="ctr">
                    <a:lnL>
                      <a:noFill/>
                    </a:lnL>
                    <a:lnR>
                      <a:noFill/>
                    </a:lnR>
                    <a:lnT>
                      <a:noFill/>
                    </a:lnT>
                    <a:lnB>
                      <a:noFill/>
                    </a:lnB>
                    <a:solidFill>
                      <a:srgbClr val="FFFFFF"/>
                    </a:solidFill>
                  </a:tcPr>
                </a:tc>
                <a:tc>
                  <a:txBody>
                    <a:bodyPr/>
                    <a:lstStyle/>
                    <a:p>
                      <a:pPr algn="ctr"/>
                      <a:r>
                        <a:rPr lang="en-US" sz="1400"/>
                        <a:t>-7.2</a:t>
                      </a:r>
                    </a:p>
                  </a:txBody>
                  <a:tcPr marL="22960" marR="22960" marT="11480" marB="11480" anchor="ctr">
                    <a:lnL>
                      <a:noFill/>
                    </a:lnL>
                    <a:lnR>
                      <a:noFill/>
                    </a:lnR>
                    <a:lnT>
                      <a:noFill/>
                    </a:lnT>
                    <a:lnB>
                      <a:noFill/>
                    </a:lnB>
                    <a:solidFill>
                      <a:srgbClr val="FFFFFF"/>
                    </a:solidFill>
                  </a:tcPr>
                </a:tc>
                <a:tc>
                  <a:txBody>
                    <a:bodyPr/>
                    <a:lstStyle/>
                    <a:p>
                      <a:pPr algn="ctr"/>
                      <a:r>
                        <a:rPr lang="en-US" sz="1400" dirty="0"/>
                        <a:t>51.84</a:t>
                      </a:r>
                    </a:p>
                  </a:txBody>
                  <a:tcPr marL="22960" marR="22960" marT="11480" marB="11480" anchor="ctr">
                    <a:lnL>
                      <a:noFill/>
                    </a:lnL>
                    <a:lnR>
                      <a:noFill/>
                    </a:lnR>
                    <a:lnT>
                      <a:noFill/>
                    </a:lnT>
                    <a:lnB>
                      <a:noFill/>
                    </a:lnB>
                    <a:solidFill>
                      <a:srgbClr val="FFFFFF"/>
                    </a:solidFill>
                  </a:tcPr>
                </a:tc>
              </a:tr>
              <a:tr h="215726">
                <a:tc>
                  <a:txBody>
                    <a:bodyPr/>
                    <a:lstStyle/>
                    <a:p>
                      <a:pPr algn="ctr"/>
                      <a:r>
                        <a:rPr lang="en-US" sz="1400"/>
                        <a:t>47</a:t>
                      </a:r>
                    </a:p>
                  </a:txBody>
                  <a:tcPr marL="22960" marR="22960" marT="11480" marB="11480" anchor="ctr">
                    <a:lnL>
                      <a:noFill/>
                    </a:lnL>
                    <a:lnR>
                      <a:noFill/>
                    </a:lnR>
                    <a:lnT>
                      <a:noFill/>
                    </a:lnT>
                    <a:lnB>
                      <a:noFill/>
                    </a:lnB>
                    <a:solidFill>
                      <a:srgbClr val="FFFFFF"/>
                    </a:solidFill>
                  </a:tcPr>
                </a:tc>
                <a:tc>
                  <a:txBody>
                    <a:bodyPr/>
                    <a:lstStyle/>
                    <a:p>
                      <a:pPr algn="ctr"/>
                      <a:r>
                        <a:rPr lang="en-US" sz="1400" dirty="0"/>
                        <a:t>-2.2</a:t>
                      </a:r>
                    </a:p>
                  </a:txBody>
                  <a:tcPr marL="22960" marR="22960" marT="11480" marB="11480" anchor="ctr">
                    <a:lnL>
                      <a:noFill/>
                    </a:lnL>
                    <a:lnR>
                      <a:noFill/>
                    </a:lnR>
                    <a:lnT>
                      <a:noFill/>
                    </a:lnT>
                    <a:lnB>
                      <a:noFill/>
                    </a:lnB>
                    <a:solidFill>
                      <a:srgbClr val="FFFFFF"/>
                    </a:solidFill>
                  </a:tcPr>
                </a:tc>
                <a:tc>
                  <a:txBody>
                    <a:bodyPr/>
                    <a:lstStyle/>
                    <a:p>
                      <a:pPr algn="ctr"/>
                      <a:r>
                        <a:rPr lang="en-US" sz="1400" dirty="0"/>
                        <a:t>4.84</a:t>
                      </a:r>
                    </a:p>
                  </a:txBody>
                  <a:tcPr marL="22960" marR="22960" marT="11480" marB="11480" anchor="ctr">
                    <a:lnL>
                      <a:noFill/>
                    </a:lnL>
                    <a:lnR>
                      <a:noFill/>
                    </a:lnR>
                    <a:lnT>
                      <a:noFill/>
                    </a:lnT>
                    <a:lnB>
                      <a:noFill/>
                    </a:lnB>
                    <a:solidFill>
                      <a:srgbClr val="FFFFFF"/>
                    </a:solidFill>
                  </a:tcPr>
                </a:tc>
              </a:tr>
              <a:tr h="215726">
                <a:tc>
                  <a:txBody>
                    <a:bodyPr/>
                    <a:lstStyle/>
                    <a:p>
                      <a:pPr algn="ctr"/>
                      <a:r>
                        <a:rPr lang="en-US" sz="1400"/>
                        <a:t>40</a:t>
                      </a:r>
                    </a:p>
                  </a:txBody>
                  <a:tcPr marL="22960" marR="22960" marT="11480" marB="11480" anchor="ctr">
                    <a:lnL>
                      <a:noFill/>
                    </a:lnL>
                    <a:lnR>
                      <a:noFill/>
                    </a:lnR>
                    <a:lnT>
                      <a:noFill/>
                    </a:lnT>
                    <a:lnB>
                      <a:noFill/>
                    </a:lnB>
                    <a:solidFill>
                      <a:srgbClr val="FFFFFF"/>
                    </a:solidFill>
                  </a:tcPr>
                </a:tc>
                <a:tc>
                  <a:txBody>
                    <a:bodyPr/>
                    <a:lstStyle/>
                    <a:p>
                      <a:pPr algn="ctr"/>
                      <a:r>
                        <a:rPr lang="en-US" sz="1400" dirty="0"/>
                        <a:t>-9.2</a:t>
                      </a:r>
                    </a:p>
                  </a:txBody>
                  <a:tcPr marL="22960" marR="22960" marT="11480" marB="11480" anchor="ctr">
                    <a:lnL>
                      <a:noFill/>
                    </a:lnL>
                    <a:lnR>
                      <a:noFill/>
                    </a:lnR>
                    <a:lnT>
                      <a:noFill/>
                    </a:lnT>
                    <a:lnB>
                      <a:noFill/>
                    </a:lnB>
                    <a:solidFill>
                      <a:srgbClr val="FFFFFF"/>
                    </a:solidFill>
                  </a:tcPr>
                </a:tc>
                <a:tc>
                  <a:txBody>
                    <a:bodyPr/>
                    <a:lstStyle/>
                    <a:p>
                      <a:pPr algn="ctr"/>
                      <a:r>
                        <a:rPr lang="en-US" sz="1400" dirty="0"/>
                        <a:t>84.64</a:t>
                      </a:r>
                    </a:p>
                  </a:txBody>
                  <a:tcPr marL="22960" marR="22960" marT="11480" marB="11480" anchor="ctr">
                    <a:lnL>
                      <a:noFill/>
                    </a:lnL>
                    <a:lnR>
                      <a:noFill/>
                    </a:lnR>
                    <a:lnT>
                      <a:noFill/>
                    </a:lnT>
                    <a:lnB>
                      <a:noFill/>
                    </a:lnB>
                    <a:solidFill>
                      <a:srgbClr val="FFFFFF"/>
                    </a:solidFill>
                  </a:tcPr>
                </a:tc>
              </a:tr>
              <a:tr h="215726">
                <a:tc>
                  <a:txBody>
                    <a:bodyPr/>
                    <a:lstStyle/>
                    <a:p>
                      <a:pPr algn="ctr"/>
                      <a:r>
                        <a:rPr lang="en-US" sz="1400"/>
                        <a:t>39</a:t>
                      </a:r>
                    </a:p>
                  </a:txBody>
                  <a:tcPr marL="22960" marR="22960" marT="11480" marB="11480" anchor="ctr">
                    <a:lnL>
                      <a:noFill/>
                    </a:lnL>
                    <a:lnR>
                      <a:noFill/>
                    </a:lnR>
                    <a:lnT>
                      <a:noFill/>
                    </a:lnT>
                    <a:lnB>
                      <a:noFill/>
                    </a:lnB>
                    <a:solidFill>
                      <a:srgbClr val="FFFFFF"/>
                    </a:solidFill>
                  </a:tcPr>
                </a:tc>
                <a:tc>
                  <a:txBody>
                    <a:bodyPr/>
                    <a:lstStyle/>
                    <a:p>
                      <a:pPr algn="ctr"/>
                      <a:r>
                        <a:rPr lang="en-US" sz="1400" dirty="0"/>
                        <a:t>-10.2</a:t>
                      </a:r>
                    </a:p>
                  </a:txBody>
                  <a:tcPr marL="22960" marR="22960" marT="11480" marB="11480" anchor="ctr">
                    <a:lnL>
                      <a:noFill/>
                    </a:lnL>
                    <a:lnR>
                      <a:noFill/>
                    </a:lnR>
                    <a:lnT>
                      <a:noFill/>
                    </a:lnT>
                    <a:lnB>
                      <a:noFill/>
                    </a:lnB>
                    <a:solidFill>
                      <a:srgbClr val="FFFFFF"/>
                    </a:solidFill>
                  </a:tcPr>
                </a:tc>
                <a:tc>
                  <a:txBody>
                    <a:bodyPr/>
                    <a:lstStyle/>
                    <a:p>
                      <a:pPr algn="ctr"/>
                      <a:r>
                        <a:rPr lang="en-US" sz="1400" dirty="0"/>
                        <a:t>104.04</a:t>
                      </a:r>
                    </a:p>
                  </a:txBody>
                  <a:tcPr marL="22960" marR="22960" marT="11480" marB="11480" anchor="ctr">
                    <a:lnL>
                      <a:noFill/>
                    </a:lnL>
                    <a:lnR>
                      <a:noFill/>
                    </a:lnR>
                    <a:lnT>
                      <a:noFill/>
                    </a:lnT>
                    <a:lnB>
                      <a:noFill/>
                    </a:lnB>
                    <a:solidFill>
                      <a:srgbClr val="FFFFFF"/>
                    </a:solidFill>
                  </a:tcPr>
                </a:tc>
              </a:tr>
              <a:tr h="215726">
                <a:tc>
                  <a:txBody>
                    <a:bodyPr/>
                    <a:lstStyle/>
                    <a:p>
                      <a:pPr algn="ctr"/>
                      <a:r>
                        <a:rPr lang="en-US" sz="1400"/>
                        <a:t>46</a:t>
                      </a:r>
                    </a:p>
                  </a:txBody>
                  <a:tcPr marL="22960" marR="22960" marT="11480" marB="11480" anchor="ctr">
                    <a:lnL>
                      <a:noFill/>
                    </a:lnL>
                    <a:lnR>
                      <a:noFill/>
                    </a:lnR>
                    <a:lnT>
                      <a:noFill/>
                    </a:lnT>
                    <a:lnB>
                      <a:noFill/>
                    </a:lnB>
                    <a:solidFill>
                      <a:srgbClr val="FFFFFF"/>
                    </a:solidFill>
                  </a:tcPr>
                </a:tc>
                <a:tc>
                  <a:txBody>
                    <a:bodyPr/>
                    <a:lstStyle/>
                    <a:p>
                      <a:pPr algn="ctr"/>
                      <a:r>
                        <a:rPr lang="en-US" sz="1400" dirty="0"/>
                        <a:t>-3.2</a:t>
                      </a:r>
                    </a:p>
                  </a:txBody>
                  <a:tcPr marL="22960" marR="22960" marT="11480" marB="11480" anchor="ctr">
                    <a:lnL>
                      <a:noFill/>
                    </a:lnL>
                    <a:lnR>
                      <a:noFill/>
                    </a:lnR>
                    <a:lnT>
                      <a:noFill/>
                    </a:lnT>
                    <a:lnB>
                      <a:noFill/>
                    </a:lnB>
                    <a:solidFill>
                      <a:srgbClr val="FFFFFF"/>
                    </a:solidFill>
                  </a:tcPr>
                </a:tc>
                <a:tc>
                  <a:txBody>
                    <a:bodyPr/>
                    <a:lstStyle/>
                    <a:p>
                      <a:pPr algn="ctr"/>
                      <a:r>
                        <a:rPr lang="en-US" sz="1400" dirty="0"/>
                        <a:t>10.24</a:t>
                      </a:r>
                    </a:p>
                  </a:txBody>
                  <a:tcPr marL="22960" marR="22960" marT="11480" marB="11480" anchor="ctr">
                    <a:lnL>
                      <a:noFill/>
                    </a:lnL>
                    <a:lnR>
                      <a:noFill/>
                    </a:lnR>
                    <a:lnT>
                      <a:noFill/>
                    </a:lnT>
                    <a:lnB>
                      <a:noFill/>
                    </a:lnB>
                    <a:solidFill>
                      <a:srgbClr val="FFFFFF"/>
                    </a:solidFill>
                  </a:tcPr>
                </a:tc>
              </a:tr>
              <a:tr h="215726">
                <a:tc>
                  <a:txBody>
                    <a:bodyPr/>
                    <a:lstStyle/>
                    <a:p>
                      <a:pPr algn="ctr"/>
                      <a:r>
                        <a:rPr lang="en-US" sz="1400"/>
                        <a:t>50</a:t>
                      </a:r>
                    </a:p>
                  </a:txBody>
                  <a:tcPr marL="22960" marR="22960" marT="11480" marB="11480" anchor="ctr">
                    <a:lnL>
                      <a:noFill/>
                    </a:lnL>
                    <a:lnR>
                      <a:noFill/>
                    </a:lnR>
                    <a:lnT>
                      <a:noFill/>
                    </a:lnT>
                    <a:lnB>
                      <a:noFill/>
                    </a:lnB>
                    <a:solidFill>
                      <a:srgbClr val="FFFFFF"/>
                    </a:solidFill>
                  </a:tcPr>
                </a:tc>
                <a:tc>
                  <a:txBody>
                    <a:bodyPr/>
                    <a:lstStyle/>
                    <a:p>
                      <a:pPr algn="ctr"/>
                      <a:r>
                        <a:rPr lang="en-US" sz="1400" dirty="0"/>
                        <a:t>0.8</a:t>
                      </a:r>
                    </a:p>
                  </a:txBody>
                  <a:tcPr marL="22960" marR="22960" marT="11480" marB="11480" anchor="ctr">
                    <a:lnL>
                      <a:noFill/>
                    </a:lnL>
                    <a:lnR>
                      <a:noFill/>
                    </a:lnR>
                    <a:lnT>
                      <a:noFill/>
                    </a:lnT>
                    <a:lnB>
                      <a:noFill/>
                    </a:lnB>
                    <a:solidFill>
                      <a:srgbClr val="FFFFFF"/>
                    </a:solidFill>
                  </a:tcPr>
                </a:tc>
                <a:tc>
                  <a:txBody>
                    <a:bodyPr/>
                    <a:lstStyle/>
                    <a:p>
                      <a:pPr algn="ctr"/>
                      <a:r>
                        <a:rPr lang="en-US" sz="1400" dirty="0"/>
                        <a:t>0.64</a:t>
                      </a:r>
                    </a:p>
                  </a:txBody>
                  <a:tcPr marL="22960" marR="22960" marT="11480" marB="11480" anchor="ctr">
                    <a:lnL>
                      <a:noFill/>
                    </a:lnL>
                    <a:lnR>
                      <a:noFill/>
                    </a:lnR>
                    <a:lnT>
                      <a:noFill/>
                    </a:lnT>
                    <a:lnB>
                      <a:noFill/>
                    </a:lnB>
                    <a:solidFill>
                      <a:srgbClr val="FFFFFF"/>
                    </a:solidFill>
                  </a:tcPr>
                </a:tc>
              </a:tr>
              <a:tr h="493089">
                <a:tc>
                  <a:txBody>
                    <a:bodyPr/>
                    <a:lstStyle/>
                    <a:p>
                      <a:pPr algn="ctr"/>
                      <a:r>
                        <a:rPr lang="en-US" sz="1400" b="1"/>
                        <a:t>Total</a:t>
                      </a:r>
                      <a:endParaRPr lang="en-US" sz="1400"/>
                    </a:p>
                  </a:txBody>
                  <a:tcPr marL="22960" marR="22960" marT="11480" marB="11480" anchor="ctr">
                    <a:lnL>
                      <a:noFill/>
                    </a:lnL>
                    <a:lnR>
                      <a:noFill/>
                    </a:lnR>
                    <a:lnT>
                      <a:noFill/>
                    </a:lnT>
                    <a:lnB>
                      <a:noFill/>
                    </a:lnB>
                    <a:solidFill>
                      <a:srgbClr val="FFFFFF"/>
                    </a:solidFill>
                  </a:tcPr>
                </a:tc>
                <a:tc>
                  <a:txBody>
                    <a:bodyPr/>
                    <a:lstStyle/>
                    <a:p>
                      <a:pPr algn="ctr"/>
                      <a:r>
                        <a:rPr lang="en-US" sz="1400" dirty="0" smtClean="0"/>
                        <a:t>0</a:t>
                      </a:r>
                      <a:r>
                        <a:rPr lang="en-US" sz="1400" dirty="0"/>
                        <a:t> </a:t>
                      </a:r>
                    </a:p>
                  </a:txBody>
                  <a:tcPr marL="22960" marR="22960" marT="11480" marB="11480" anchor="ctr">
                    <a:lnL>
                      <a:noFill/>
                    </a:lnL>
                    <a:lnR>
                      <a:noFill/>
                    </a:lnR>
                    <a:lnT>
                      <a:noFill/>
                    </a:lnT>
                    <a:lnB>
                      <a:noFill/>
                    </a:lnB>
                    <a:solidFill>
                      <a:srgbClr val="FFFFFF"/>
                    </a:solidFill>
                  </a:tcPr>
                </a:tc>
                <a:tc>
                  <a:txBody>
                    <a:bodyPr/>
                    <a:lstStyle/>
                    <a:p>
                      <a:pPr algn="ctr" rtl="0"/>
                      <a:r>
                        <a:rPr lang="en-US" sz="1400" b="1" dirty="0" smtClean="0"/>
                        <a:t>2600.4</a:t>
                      </a:r>
                      <a:endParaRPr lang="en-US" sz="1400" dirty="0"/>
                    </a:p>
                  </a:txBody>
                  <a:tcPr marL="22960" marR="22960" marT="11480" marB="11480" anchor="ctr">
                    <a:lnL>
                      <a:noFill/>
                    </a:lnL>
                    <a:lnR>
                      <a:noFill/>
                    </a:lnR>
                    <a:lnT>
                      <a:noFill/>
                    </a:lnT>
                    <a:lnB>
                      <a:noFill/>
                    </a:lnB>
                    <a:solidFill>
                      <a:srgbClr val="FFFFFF"/>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US" sz="2800" smtClean="0"/>
              <a:t>Why the difference between the values and their mean should be squared</a:t>
            </a:r>
          </a:p>
        </p:txBody>
      </p:sp>
      <p:sp>
        <p:nvSpPr>
          <p:cNvPr id="19459" name="Rectangle 3"/>
          <p:cNvSpPr>
            <a:spLocks noGrp="1" noChangeArrowheads="1"/>
          </p:cNvSpPr>
          <p:nvPr>
            <p:ph type="body" idx="1"/>
          </p:nvPr>
        </p:nvSpPr>
        <p:spPr>
          <a:xfrm>
            <a:off x="838200" y="2490788"/>
            <a:ext cx="7693025" cy="3724275"/>
          </a:xfrm>
        </p:spPr>
        <p:txBody>
          <a:bodyPr>
            <a:normAutofit lnSpcReduction="10000"/>
          </a:bodyPr>
          <a:lstStyle/>
          <a:p>
            <a:pPr eaLnBrk="1" hangingPunct="1">
              <a:lnSpc>
                <a:spcPct val="90000"/>
              </a:lnSpc>
              <a:buFont typeface="Wingdings" pitchFamily="2" charset="2"/>
              <a:buNone/>
            </a:pPr>
            <a:r>
              <a:rPr lang="en-US" sz="2000" smtClean="0"/>
              <a:t>Example:   1,2,3,4,5</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The average of these values is = 3</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The sum of difference between each value and its mean is =(1-3)+(2-3)+(3-3)+(4-3)+(5-3)=0</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When these differences are squared and summed and then  divided by the sample size – 1 the result is called VARIANCE </a:t>
            </a:r>
          </a:p>
          <a:p>
            <a:pPr eaLnBrk="1" hangingPunct="1">
              <a:lnSpc>
                <a:spcPct val="90000"/>
              </a:lnSpc>
              <a:buFont typeface="Wingdings" pitchFamily="2" charset="2"/>
              <a:buNone/>
            </a:pPr>
            <a:r>
              <a:rPr lang="en-US" sz="2000" smtClean="0"/>
              <a:t>The square root of variance is STANDARD DEVIATION  </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 </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en-US" sz="3200" smtClean="0"/>
              <a:t>Standard Deviation / Coefficient of Variation</a:t>
            </a:r>
          </a:p>
        </p:txBody>
      </p:sp>
      <p:sp>
        <p:nvSpPr>
          <p:cNvPr id="20483" name="Rectangle 6"/>
          <p:cNvSpPr>
            <a:spLocks noGrp="1" noChangeArrowheads="1"/>
          </p:cNvSpPr>
          <p:nvPr>
            <p:ph type="body" idx="1"/>
          </p:nvPr>
        </p:nvSpPr>
        <p:spPr>
          <a:noFill/>
        </p:spPr>
        <p:txBody>
          <a:bodyPr>
            <a:normAutofit fontScale="92500" lnSpcReduction="10000"/>
          </a:bodyPr>
          <a:lstStyle/>
          <a:p>
            <a:pPr eaLnBrk="1" hangingPunct="1">
              <a:buFont typeface="Wingdings" pitchFamily="2" charset="2"/>
              <a:buNone/>
            </a:pPr>
            <a:r>
              <a:rPr lang="en-US" b="1" smtClean="0"/>
              <a:t>. Standard deviation equal the square root of variance. </a:t>
            </a:r>
          </a:p>
          <a:p>
            <a:pPr eaLnBrk="1" hangingPunct="1">
              <a:buFont typeface="Wingdings" pitchFamily="2" charset="2"/>
              <a:buNone/>
            </a:pPr>
            <a:endParaRPr lang="en-US" b="1" smtClean="0"/>
          </a:p>
          <a:p>
            <a:pPr eaLnBrk="1" hangingPunct="1">
              <a:buFont typeface="Wingdings" pitchFamily="2" charset="2"/>
              <a:buNone/>
            </a:pPr>
            <a:r>
              <a:rPr lang="en-US" b="1" smtClean="0"/>
              <a:t>• Coefficient of variation: standard deviation divided by the mean multiplying by 100%. </a:t>
            </a:r>
          </a:p>
          <a:p>
            <a:pPr eaLnBrk="1" hangingPunct="1">
              <a:buFont typeface="Wingdings" pitchFamily="2" charset="2"/>
              <a:buNone/>
            </a:pPr>
            <a:r>
              <a:rPr lang="en-US" b="1" smtClean="0"/>
              <a:t>                       </a:t>
            </a:r>
          </a:p>
          <a:p>
            <a:pPr eaLnBrk="1" hangingPunct="1">
              <a:buFont typeface="Wingdings" pitchFamily="2" charset="2"/>
              <a:buNone/>
            </a:pPr>
            <a:r>
              <a:rPr lang="en-US" b="1" smtClean="0"/>
              <a:t> </a:t>
            </a:r>
          </a:p>
          <a:p>
            <a:pPr eaLnBrk="1" hangingPunct="1">
              <a:buFont typeface="Wingdings" pitchFamily="2" charset="2"/>
              <a:buNone/>
            </a:pPr>
            <a:endParaRPr lang="en-US" b="1" u="sng" smtClean="0"/>
          </a:p>
          <a:p>
            <a:pPr eaLnBrk="1" hangingPunct="1">
              <a:buFont typeface="Wingdings" pitchFamily="2" charset="2"/>
              <a:buNone/>
            </a:pPr>
            <a:r>
              <a:rPr lang="en-US" b="1" smtClean="0"/>
              <a:t>          </a:t>
            </a:r>
          </a:p>
          <a:p>
            <a:pPr eaLnBrk="1" hangingPunct="1">
              <a:lnSpc>
                <a:spcPct val="90000"/>
              </a:lnSpc>
              <a:buFont typeface="Wingdings" pitchFamily="2" charset="2"/>
              <a:buNone/>
            </a:pPr>
            <a:endParaRPr lang="en-US" sz="2400" b="1"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smtClean="0"/>
              <a:t>Standard Deviation</a:t>
            </a:r>
          </a:p>
        </p:txBody>
      </p:sp>
      <p:sp>
        <p:nvSpPr>
          <p:cNvPr id="6148" name="Rectangle 3"/>
          <p:cNvSpPr>
            <a:spLocks noGrp="1" noChangeArrowheads="1"/>
          </p:cNvSpPr>
          <p:nvPr>
            <p:ph type="body" idx="1"/>
          </p:nvPr>
        </p:nvSpPr>
        <p:spPr>
          <a:xfrm>
            <a:off x="533400" y="1676400"/>
            <a:ext cx="8382000" cy="4532313"/>
          </a:xfrm>
        </p:spPr>
        <p:txBody>
          <a:bodyPr/>
          <a:lstStyle/>
          <a:p>
            <a:pPr eaLnBrk="1" hangingPunct="1"/>
            <a:r>
              <a:rPr lang="en-US" smtClean="0"/>
              <a:t>Most commonly used measure of variation</a:t>
            </a:r>
          </a:p>
          <a:p>
            <a:pPr eaLnBrk="1" hangingPunct="1"/>
            <a:r>
              <a:rPr lang="en-US" smtClean="0"/>
              <a:t>Shows variation about the mean</a:t>
            </a:r>
          </a:p>
          <a:p>
            <a:pPr eaLnBrk="1" hangingPunct="1"/>
            <a:r>
              <a:rPr lang="en-US" smtClean="0"/>
              <a:t>Has the </a:t>
            </a:r>
            <a:r>
              <a:rPr lang="en-US" smtClean="0">
                <a:solidFill>
                  <a:schemeClr val="accent2"/>
                </a:solidFill>
              </a:rPr>
              <a:t>same units as the original data</a:t>
            </a:r>
          </a:p>
          <a:p>
            <a:pPr eaLnBrk="1" hangingPunct="1"/>
            <a:endParaRPr lang="en-US" sz="1600" smtClean="0"/>
          </a:p>
          <a:p>
            <a:pPr eaLnBrk="1" hangingPunct="1"/>
            <a:endParaRPr lang="en-US" sz="1600" smtClean="0"/>
          </a:p>
          <a:p>
            <a:pPr lvl="1" eaLnBrk="1" hangingPunct="1"/>
            <a:r>
              <a:rPr lang="en-US" sz="2400" u="sng" smtClean="0">
                <a:solidFill>
                  <a:schemeClr val="accent2"/>
                </a:solidFill>
              </a:rPr>
              <a:t>Sample standard deviation</a:t>
            </a:r>
            <a:r>
              <a:rPr lang="en-US" sz="2400" smtClean="0">
                <a:solidFill>
                  <a:schemeClr val="accent2"/>
                </a:solidFill>
              </a:rPr>
              <a:t>:</a:t>
            </a:r>
          </a:p>
        </p:txBody>
      </p:sp>
      <p:graphicFrame>
        <p:nvGraphicFramePr>
          <p:cNvPr id="6146" name="Object 2"/>
          <p:cNvGraphicFramePr>
            <a:graphicFrameLocks noChangeAspect="1"/>
          </p:cNvGraphicFramePr>
          <p:nvPr/>
        </p:nvGraphicFramePr>
        <p:xfrm>
          <a:off x="4724400" y="3581400"/>
          <a:ext cx="3276600" cy="1831975"/>
        </p:xfrm>
        <a:graphic>
          <a:graphicData uri="http://schemas.openxmlformats.org/presentationml/2006/ole">
            <mc:AlternateContent xmlns:mc="http://schemas.openxmlformats.org/markup-compatibility/2006">
              <mc:Choice xmlns:v="urn:schemas-microsoft-com:vml" Requires="v">
                <p:oleObj spid="_x0000_s6148" name="Equation" r:id="rId3" imgW="1180800" imgH="660240" progId="Equation.3">
                  <p:embed/>
                </p:oleObj>
              </mc:Choice>
              <mc:Fallback>
                <p:oleObj name="Equation" r:id="rId3" imgW="1180800" imgH="6602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3581400"/>
                        <a:ext cx="3276600" cy="1831975"/>
                      </a:xfrm>
                      <a:prstGeom prst="rect">
                        <a:avLst/>
                      </a:prstGeom>
                      <a:solidFill>
                        <a:srgbClr val="CCECFF"/>
                      </a:solidFill>
                      <a:ln w="9525">
                        <a:solidFill>
                          <a:schemeClr val="tx1"/>
                        </a:solidFill>
                        <a:miter lim="800000"/>
                        <a:headEnd/>
                        <a:tailEnd/>
                      </a:ln>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lnSpc>
                <a:spcPct val="80000"/>
              </a:lnSpc>
            </a:pPr>
            <a:r>
              <a:rPr lang="en-US" smtClean="0"/>
              <a:t>Coefficient of Variation</a:t>
            </a:r>
          </a:p>
        </p:txBody>
      </p:sp>
      <p:sp>
        <p:nvSpPr>
          <p:cNvPr id="7172" name="Rectangle 3"/>
          <p:cNvSpPr>
            <a:spLocks noGrp="1" noChangeArrowheads="1"/>
          </p:cNvSpPr>
          <p:nvPr>
            <p:ph type="body" idx="1"/>
          </p:nvPr>
        </p:nvSpPr>
        <p:spPr>
          <a:xfrm>
            <a:off x="685800" y="1981200"/>
            <a:ext cx="7772400" cy="3048000"/>
          </a:xfrm>
        </p:spPr>
        <p:txBody>
          <a:bodyPr/>
          <a:lstStyle/>
          <a:p>
            <a:pPr eaLnBrk="1" hangingPunct="1">
              <a:lnSpc>
                <a:spcPct val="110000"/>
              </a:lnSpc>
            </a:pPr>
            <a:r>
              <a:rPr lang="en-US" sz="2800" smtClean="0"/>
              <a:t>Measures </a:t>
            </a:r>
            <a:r>
              <a:rPr lang="en-US" sz="2800" smtClean="0">
                <a:solidFill>
                  <a:schemeClr val="accent2"/>
                </a:solidFill>
              </a:rPr>
              <a:t>relative variation</a:t>
            </a:r>
          </a:p>
          <a:p>
            <a:pPr eaLnBrk="1" hangingPunct="1">
              <a:lnSpc>
                <a:spcPct val="110000"/>
              </a:lnSpc>
            </a:pPr>
            <a:r>
              <a:rPr lang="en-US" sz="2800" smtClean="0"/>
              <a:t>Always in percentage (%)</a:t>
            </a:r>
          </a:p>
          <a:p>
            <a:pPr eaLnBrk="1" hangingPunct="1">
              <a:lnSpc>
                <a:spcPct val="110000"/>
              </a:lnSpc>
            </a:pPr>
            <a:r>
              <a:rPr lang="en-US" sz="2800" smtClean="0"/>
              <a:t>Shows </a:t>
            </a:r>
            <a:r>
              <a:rPr lang="en-US" sz="2800" smtClean="0">
                <a:solidFill>
                  <a:schemeClr val="accent2"/>
                </a:solidFill>
              </a:rPr>
              <a:t>variation relative to mean</a:t>
            </a:r>
          </a:p>
          <a:p>
            <a:pPr eaLnBrk="1" hangingPunct="1">
              <a:lnSpc>
                <a:spcPct val="110000"/>
              </a:lnSpc>
            </a:pPr>
            <a:r>
              <a:rPr lang="en-US" sz="2800" smtClean="0"/>
              <a:t>Can be used to compare two or more sets of data measured in different units </a:t>
            </a:r>
          </a:p>
        </p:txBody>
      </p:sp>
      <p:graphicFrame>
        <p:nvGraphicFramePr>
          <p:cNvPr id="7170" name="Object 2">
            <a:hlinkClick r:id="" action="ppaction://ole?verb=0"/>
          </p:cNvPr>
          <p:cNvGraphicFramePr>
            <a:graphicFrameLocks/>
          </p:cNvGraphicFramePr>
          <p:nvPr/>
        </p:nvGraphicFramePr>
        <p:xfrm>
          <a:off x="2286000" y="4800600"/>
          <a:ext cx="4191000" cy="1447800"/>
        </p:xfrm>
        <a:graphic>
          <a:graphicData uri="http://schemas.openxmlformats.org/presentationml/2006/ole">
            <mc:AlternateContent xmlns:mc="http://schemas.openxmlformats.org/markup-compatibility/2006">
              <mc:Choice xmlns:v="urn:schemas-microsoft-com:vml" Requires="v">
                <p:oleObj spid="_x0000_s7172" name="Equation" r:id="rId3" imgW="1155600" imgH="482400" progId="Equation.3">
                  <p:embed/>
                </p:oleObj>
              </mc:Choice>
              <mc:Fallback>
                <p:oleObj name="Equation" r:id="rId3" imgW="1155600" imgH="482400" progId="Equation.3">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4800600"/>
                        <a:ext cx="4191000" cy="1447800"/>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Quartiles</a:t>
            </a:r>
          </a:p>
        </p:txBody>
      </p:sp>
      <p:sp>
        <p:nvSpPr>
          <p:cNvPr id="21507" name="Rectangle 3"/>
          <p:cNvSpPr>
            <a:spLocks noGrp="1" noChangeArrowheads="1"/>
          </p:cNvSpPr>
          <p:nvPr>
            <p:ph type="body" idx="1"/>
          </p:nvPr>
        </p:nvSpPr>
        <p:spPr>
          <a:xfrm>
            <a:off x="609600" y="1600200"/>
            <a:ext cx="7467600" cy="950913"/>
          </a:xfrm>
          <a:noFill/>
        </p:spPr>
        <p:txBody>
          <a:bodyPr lIns="85342" tIns="42672" rIns="85342" bIns="42672"/>
          <a:lstStyle/>
          <a:p>
            <a:pPr marL="320675" indent="-320675" defTabSz="852488" eaLnBrk="1" hangingPunct="1"/>
            <a:r>
              <a:rPr lang="en-US" sz="2800" smtClean="0"/>
              <a:t>Quartiles split the ranked data into 4 segments with an equal number of values per segment</a:t>
            </a:r>
          </a:p>
        </p:txBody>
      </p:sp>
      <p:sp>
        <p:nvSpPr>
          <p:cNvPr id="21508" name="Rectangle 4"/>
          <p:cNvSpPr>
            <a:spLocks noChangeArrowheads="1"/>
          </p:cNvSpPr>
          <p:nvPr/>
        </p:nvSpPr>
        <p:spPr bwMode="auto">
          <a:xfrm>
            <a:off x="1219200" y="2667000"/>
            <a:ext cx="1600200" cy="457200"/>
          </a:xfrm>
          <a:prstGeom prst="rect">
            <a:avLst/>
          </a:prstGeom>
          <a:solidFill>
            <a:srgbClr val="B9B9ED"/>
          </a:solidFill>
          <a:ln w="12700">
            <a:solidFill>
              <a:srgbClr val="000000"/>
            </a:solidFill>
            <a:miter lim="800000"/>
            <a:headEnd/>
            <a:tailEnd/>
          </a:ln>
        </p:spPr>
        <p:txBody>
          <a:bodyPr wrap="none" anchor="ctr"/>
          <a:lstStyle/>
          <a:p>
            <a:endParaRPr lang="en-US"/>
          </a:p>
        </p:txBody>
      </p:sp>
      <p:sp>
        <p:nvSpPr>
          <p:cNvPr id="21509" name="Rectangle 5"/>
          <p:cNvSpPr>
            <a:spLocks noChangeArrowheads="1"/>
          </p:cNvSpPr>
          <p:nvPr/>
        </p:nvSpPr>
        <p:spPr bwMode="auto">
          <a:xfrm>
            <a:off x="2590800" y="2667000"/>
            <a:ext cx="1295400" cy="457200"/>
          </a:xfrm>
          <a:prstGeom prst="rect">
            <a:avLst/>
          </a:prstGeom>
          <a:solidFill>
            <a:srgbClr val="FDE0BD"/>
          </a:solidFill>
          <a:ln w="12700">
            <a:solidFill>
              <a:srgbClr val="000000"/>
            </a:solidFill>
            <a:miter lim="800000"/>
            <a:headEnd/>
            <a:tailEnd/>
          </a:ln>
        </p:spPr>
        <p:txBody>
          <a:bodyPr wrap="none" anchor="ctr"/>
          <a:lstStyle/>
          <a:p>
            <a:endParaRPr lang="en-US"/>
          </a:p>
        </p:txBody>
      </p:sp>
      <p:sp>
        <p:nvSpPr>
          <p:cNvPr id="21510" name="Rectangle 6"/>
          <p:cNvSpPr>
            <a:spLocks noChangeArrowheads="1"/>
          </p:cNvSpPr>
          <p:nvPr/>
        </p:nvSpPr>
        <p:spPr bwMode="auto">
          <a:xfrm>
            <a:off x="3733800" y="2667000"/>
            <a:ext cx="1758950" cy="457200"/>
          </a:xfrm>
          <a:prstGeom prst="rect">
            <a:avLst/>
          </a:prstGeom>
          <a:solidFill>
            <a:srgbClr val="E9E9FF"/>
          </a:solidFill>
          <a:ln w="12700">
            <a:solidFill>
              <a:srgbClr val="000000"/>
            </a:solidFill>
            <a:miter lim="800000"/>
            <a:headEnd/>
            <a:tailEnd/>
          </a:ln>
        </p:spPr>
        <p:txBody>
          <a:bodyPr wrap="none" anchor="ctr"/>
          <a:lstStyle/>
          <a:p>
            <a:endParaRPr lang="en-US"/>
          </a:p>
        </p:txBody>
      </p:sp>
      <p:sp>
        <p:nvSpPr>
          <p:cNvPr id="21511" name="Rectangle 7"/>
          <p:cNvSpPr>
            <a:spLocks noChangeArrowheads="1"/>
          </p:cNvSpPr>
          <p:nvPr/>
        </p:nvSpPr>
        <p:spPr bwMode="auto">
          <a:xfrm>
            <a:off x="5029200" y="2667000"/>
            <a:ext cx="1219200" cy="457200"/>
          </a:xfrm>
          <a:prstGeom prst="rect">
            <a:avLst/>
          </a:prstGeom>
          <a:solidFill>
            <a:srgbClr val="CCFFCC"/>
          </a:solidFill>
          <a:ln w="12700">
            <a:solidFill>
              <a:srgbClr val="000000"/>
            </a:solidFill>
            <a:miter lim="800000"/>
            <a:headEnd/>
            <a:tailEnd/>
          </a:ln>
        </p:spPr>
        <p:txBody>
          <a:bodyPr wrap="none" anchor="ctr"/>
          <a:lstStyle/>
          <a:p>
            <a:endParaRPr lang="en-US"/>
          </a:p>
        </p:txBody>
      </p:sp>
      <p:sp>
        <p:nvSpPr>
          <p:cNvPr id="21512" name="Rectangle 8"/>
          <p:cNvSpPr>
            <a:spLocks noChangeArrowheads="1"/>
          </p:cNvSpPr>
          <p:nvPr/>
        </p:nvSpPr>
        <p:spPr bwMode="auto">
          <a:xfrm>
            <a:off x="1676400" y="2667000"/>
            <a:ext cx="923925" cy="454025"/>
          </a:xfrm>
          <a:prstGeom prst="rect">
            <a:avLst/>
          </a:prstGeom>
          <a:noFill/>
          <a:ln w="12700">
            <a:noFill/>
            <a:miter lim="800000"/>
            <a:headEnd/>
            <a:tailEnd/>
          </a:ln>
        </p:spPr>
        <p:txBody>
          <a:bodyPr lIns="90488" tIns="44450" rIns="90488" bIns="44450">
            <a:spAutoFit/>
          </a:bodyPr>
          <a:lstStyle/>
          <a:p>
            <a:pPr algn="ctr" eaLnBrk="0" hangingPunct="0">
              <a:spcBef>
                <a:spcPct val="50000"/>
              </a:spcBef>
            </a:pPr>
            <a:r>
              <a:rPr lang="en-US" b="1"/>
              <a:t>25%</a:t>
            </a:r>
          </a:p>
        </p:txBody>
      </p:sp>
      <p:sp>
        <p:nvSpPr>
          <p:cNvPr id="21513" name="Rectangle 9"/>
          <p:cNvSpPr>
            <a:spLocks noChangeArrowheads="1"/>
          </p:cNvSpPr>
          <p:nvPr/>
        </p:nvSpPr>
        <p:spPr bwMode="auto">
          <a:xfrm>
            <a:off x="2743200" y="2667000"/>
            <a:ext cx="923925" cy="454025"/>
          </a:xfrm>
          <a:prstGeom prst="rect">
            <a:avLst/>
          </a:prstGeom>
          <a:noFill/>
          <a:ln w="12700">
            <a:noFill/>
            <a:miter lim="800000"/>
            <a:headEnd/>
            <a:tailEnd/>
          </a:ln>
        </p:spPr>
        <p:txBody>
          <a:bodyPr lIns="90488" tIns="44450" rIns="90488" bIns="44450">
            <a:spAutoFit/>
          </a:bodyPr>
          <a:lstStyle/>
          <a:p>
            <a:pPr algn="ctr" eaLnBrk="0" hangingPunct="0">
              <a:spcBef>
                <a:spcPct val="50000"/>
              </a:spcBef>
            </a:pPr>
            <a:r>
              <a:rPr lang="en-US" b="1"/>
              <a:t>25%</a:t>
            </a:r>
          </a:p>
        </p:txBody>
      </p:sp>
      <p:sp>
        <p:nvSpPr>
          <p:cNvPr id="21514" name="Rectangle 10"/>
          <p:cNvSpPr>
            <a:spLocks noChangeArrowheads="1"/>
          </p:cNvSpPr>
          <p:nvPr/>
        </p:nvSpPr>
        <p:spPr bwMode="auto">
          <a:xfrm>
            <a:off x="4038600" y="2667000"/>
            <a:ext cx="923925" cy="454025"/>
          </a:xfrm>
          <a:prstGeom prst="rect">
            <a:avLst/>
          </a:prstGeom>
          <a:noFill/>
          <a:ln w="12700">
            <a:noFill/>
            <a:miter lim="800000"/>
            <a:headEnd/>
            <a:tailEnd/>
          </a:ln>
        </p:spPr>
        <p:txBody>
          <a:bodyPr lIns="90488" tIns="44450" rIns="90488" bIns="44450">
            <a:spAutoFit/>
          </a:bodyPr>
          <a:lstStyle/>
          <a:p>
            <a:pPr algn="ctr" eaLnBrk="0" hangingPunct="0">
              <a:spcBef>
                <a:spcPct val="50000"/>
              </a:spcBef>
            </a:pPr>
            <a:r>
              <a:rPr lang="en-US" b="1"/>
              <a:t>25%</a:t>
            </a:r>
          </a:p>
        </p:txBody>
      </p:sp>
      <p:sp>
        <p:nvSpPr>
          <p:cNvPr id="21515" name="Rectangle 11"/>
          <p:cNvSpPr>
            <a:spLocks noChangeArrowheads="1"/>
          </p:cNvSpPr>
          <p:nvPr/>
        </p:nvSpPr>
        <p:spPr bwMode="auto">
          <a:xfrm>
            <a:off x="5181600" y="2667000"/>
            <a:ext cx="923925" cy="454025"/>
          </a:xfrm>
          <a:prstGeom prst="rect">
            <a:avLst/>
          </a:prstGeom>
          <a:noFill/>
          <a:ln w="12700">
            <a:noFill/>
            <a:miter lim="800000"/>
            <a:headEnd/>
            <a:tailEnd/>
          </a:ln>
        </p:spPr>
        <p:txBody>
          <a:bodyPr lIns="90488" tIns="44450" rIns="90488" bIns="44450">
            <a:spAutoFit/>
          </a:bodyPr>
          <a:lstStyle/>
          <a:p>
            <a:pPr algn="ctr" eaLnBrk="0" hangingPunct="0">
              <a:spcBef>
                <a:spcPct val="50000"/>
              </a:spcBef>
            </a:pPr>
            <a:r>
              <a:rPr lang="en-US" b="1"/>
              <a:t>25%</a:t>
            </a:r>
          </a:p>
        </p:txBody>
      </p:sp>
      <p:sp>
        <p:nvSpPr>
          <p:cNvPr id="21516" name="AutoShape 12"/>
          <p:cNvSpPr>
            <a:spLocks noChangeArrowheads="1"/>
          </p:cNvSpPr>
          <p:nvPr/>
        </p:nvSpPr>
        <p:spPr bwMode="auto">
          <a:xfrm rot="-5400000">
            <a:off x="2476500" y="3238500"/>
            <a:ext cx="228600" cy="152400"/>
          </a:xfrm>
          <a:prstGeom prst="rightArrow">
            <a:avLst>
              <a:gd name="adj1" fmla="val 50000"/>
              <a:gd name="adj2" fmla="val 37778"/>
            </a:avLst>
          </a:prstGeom>
          <a:solidFill>
            <a:srgbClr val="FF0000"/>
          </a:solidFill>
          <a:ln w="12700">
            <a:solidFill>
              <a:schemeClr val="tx1"/>
            </a:solidFill>
            <a:miter lim="800000"/>
            <a:headEnd/>
            <a:tailEnd/>
          </a:ln>
        </p:spPr>
        <p:txBody>
          <a:bodyPr wrap="none" anchor="ctr"/>
          <a:lstStyle/>
          <a:p>
            <a:endParaRPr lang="en-US"/>
          </a:p>
        </p:txBody>
      </p:sp>
      <p:sp>
        <p:nvSpPr>
          <p:cNvPr id="11277" name="Rectangle 13"/>
          <p:cNvSpPr>
            <a:spLocks noChangeArrowheads="1"/>
          </p:cNvSpPr>
          <p:nvPr/>
        </p:nvSpPr>
        <p:spPr bwMode="auto">
          <a:xfrm>
            <a:off x="685800" y="4038600"/>
            <a:ext cx="8101013" cy="2209800"/>
          </a:xfrm>
          <a:prstGeom prst="rect">
            <a:avLst/>
          </a:prstGeom>
          <a:noFill/>
          <a:ln w="9525">
            <a:noFill/>
            <a:miter lim="800000"/>
            <a:headEnd/>
            <a:tailEnd/>
          </a:ln>
          <a:effectLst/>
        </p:spPr>
        <p:txBody>
          <a:bodyPr lIns="85342" tIns="42672" rIns="85342" bIns="42672"/>
          <a:lstStyle/>
          <a:p>
            <a:pPr marL="342900" indent="-342900" algn="l">
              <a:lnSpc>
                <a:spcPct val="90000"/>
              </a:lnSpc>
              <a:spcBef>
                <a:spcPct val="20000"/>
              </a:spcBef>
              <a:defRPr/>
            </a:pPr>
            <a:r>
              <a:rPr lang="en-US" sz="2800" dirty="0">
                <a:solidFill>
                  <a:schemeClr val="accent2"/>
                </a:solidFill>
              </a:rPr>
              <a:t>The first quartile, Q</a:t>
            </a:r>
            <a:r>
              <a:rPr lang="en-US" sz="2800" baseline="-25000" dirty="0">
                <a:solidFill>
                  <a:schemeClr val="accent2"/>
                </a:solidFill>
              </a:rPr>
              <a:t>1</a:t>
            </a:r>
            <a:r>
              <a:rPr lang="en-US" sz="2800" dirty="0">
                <a:solidFill>
                  <a:schemeClr val="accent2"/>
                </a:solidFill>
              </a:rPr>
              <a:t>, is the value for which 25% of the observations are smaller and 75% are larger</a:t>
            </a:r>
          </a:p>
          <a:p>
            <a:pPr marL="342900" indent="-342900" algn="l">
              <a:lnSpc>
                <a:spcPct val="90000"/>
              </a:lnSpc>
              <a:spcBef>
                <a:spcPct val="20000"/>
              </a:spcBef>
              <a:defRPr/>
            </a:pPr>
            <a:r>
              <a:rPr lang="en-US" sz="2800" dirty="0">
                <a:solidFill>
                  <a:schemeClr val="accent2"/>
                </a:solidFill>
              </a:rPr>
              <a:t>Q</a:t>
            </a:r>
            <a:r>
              <a:rPr lang="en-US" sz="2800" baseline="-25000" dirty="0">
                <a:solidFill>
                  <a:schemeClr val="accent2"/>
                </a:solidFill>
              </a:rPr>
              <a:t>2</a:t>
            </a:r>
            <a:r>
              <a:rPr lang="en-US" sz="2800" dirty="0">
                <a:solidFill>
                  <a:schemeClr val="accent2"/>
                </a:solidFill>
              </a:rPr>
              <a:t> is the same as the median (50% are smaller, 50% are larger)</a:t>
            </a:r>
          </a:p>
          <a:p>
            <a:pPr marL="342900" indent="-342900" algn="l">
              <a:lnSpc>
                <a:spcPct val="90000"/>
              </a:lnSpc>
              <a:spcBef>
                <a:spcPct val="20000"/>
              </a:spcBef>
              <a:defRPr/>
            </a:pPr>
            <a:r>
              <a:rPr lang="en-US" sz="2800" dirty="0">
                <a:solidFill>
                  <a:schemeClr val="accent2"/>
                </a:solidFill>
              </a:rPr>
              <a:t>Only 25% of the observations are greater than the third quartile</a:t>
            </a:r>
          </a:p>
          <a:p>
            <a:pPr marL="514350" indent="-514350" algn="l">
              <a:lnSpc>
                <a:spcPct val="90000"/>
              </a:lnSpc>
              <a:spcBef>
                <a:spcPct val="20000"/>
              </a:spcBef>
              <a:defRPr/>
            </a:pPr>
            <a:endParaRPr lang="en-US" sz="2800" dirty="0">
              <a:solidFill>
                <a:schemeClr val="accent2"/>
              </a:solidFill>
            </a:endParaRPr>
          </a:p>
        </p:txBody>
      </p:sp>
      <p:sp>
        <p:nvSpPr>
          <p:cNvPr id="21518" name="AutoShape 14"/>
          <p:cNvSpPr>
            <a:spLocks noChangeArrowheads="1"/>
          </p:cNvSpPr>
          <p:nvPr/>
        </p:nvSpPr>
        <p:spPr bwMode="auto">
          <a:xfrm rot="-5400000">
            <a:off x="3619500" y="3238500"/>
            <a:ext cx="228600" cy="152400"/>
          </a:xfrm>
          <a:prstGeom prst="rightArrow">
            <a:avLst>
              <a:gd name="adj1" fmla="val 50000"/>
              <a:gd name="adj2" fmla="val 37778"/>
            </a:avLst>
          </a:prstGeom>
          <a:solidFill>
            <a:srgbClr val="FF0000"/>
          </a:solidFill>
          <a:ln w="12700">
            <a:solidFill>
              <a:schemeClr val="tx1"/>
            </a:solidFill>
            <a:miter lim="800000"/>
            <a:headEnd/>
            <a:tailEnd/>
          </a:ln>
        </p:spPr>
        <p:txBody>
          <a:bodyPr wrap="none" anchor="ctr"/>
          <a:lstStyle/>
          <a:p>
            <a:endParaRPr lang="en-US"/>
          </a:p>
        </p:txBody>
      </p:sp>
      <p:sp>
        <p:nvSpPr>
          <p:cNvPr id="21519" name="AutoShape 15"/>
          <p:cNvSpPr>
            <a:spLocks noChangeArrowheads="1"/>
          </p:cNvSpPr>
          <p:nvPr/>
        </p:nvSpPr>
        <p:spPr bwMode="auto">
          <a:xfrm rot="-5400000">
            <a:off x="4914900" y="3238500"/>
            <a:ext cx="228600" cy="152400"/>
          </a:xfrm>
          <a:prstGeom prst="rightArrow">
            <a:avLst>
              <a:gd name="adj1" fmla="val 50000"/>
              <a:gd name="adj2" fmla="val 37778"/>
            </a:avLst>
          </a:prstGeom>
          <a:solidFill>
            <a:srgbClr val="FF0000"/>
          </a:solidFill>
          <a:ln w="12700">
            <a:solidFill>
              <a:schemeClr val="tx1"/>
            </a:solidFill>
            <a:miter lim="800000"/>
            <a:headEnd/>
            <a:tailEnd/>
          </a:ln>
        </p:spPr>
        <p:txBody>
          <a:bodyPr wrap="none" anchor="ctr"/>
          <a:lstStyle/>
          <a:p>
            <a:endParaRPr lang="en-US"/>
          </a:p>
        </p:txBody>
      </p:sp>
      <p:sp>
        <p:nvSpPr>
          <p:cNvPr id="21520" name="Rectangle 16"/>
          <p:cNvSpPr>
            <a:spLocks noChangeArrowheads="1"/>
          </p:cNvSpPr>
          <p:nvPr/>
        </p:nvSpPr>
        <p:spPr bwMode="auto">
          <a:xfrm>
            <a:off x="2286000" y="3429000"/>
            <a:ext cx="857250" cy="457200"/>
          </a:xfrm>
          <a:prstGeom prst="rect">
            <a:avLst/>
          </a:prstGeom>
          <a:noFill/>
          <a:ln w="9525">
            <a:noFill/>
            <a:miter lim="800000"/>
            <a:headEnd/>
            <a:tailEnd/>
          </a:ln>
        </p:spPr>
        <p:txBody>
          <a:bodyPr lIns="85342" tIns="42672" rIns="85342" bIns="42672"/>
          <a:lstStyle/>
          <a:p>
            <a:pPr marL="342900" indent="-342900">
              <a:lnSpc>
                <a:spcPct val="90000"/>
              </a:lnSpc>
              <a:spcBef>
                <a:spcPct val="20000"/>
              </a:spcBef>
            </a:pPr>
            <a:r>
              <a:rPr lang="en-US" sz="2800"/>
              <a:t>Q1</a:t>
            </a:r>
          </a:p>
        </p:txBody>
      </p:sp>
      <p:sp>
        <p:nvSpPr>
          <p:cNvPr id="21521" name="Rectangle 17"/>
          <p:cNvSpPr>
            <a:spLocks noChangeArrowheads="1"/>
          </p:cNvSpPr>
          <p:nvPr/>
        </p:nvSpPr>
        <p:spPr bwMode="auto">
          <a:xfrm>
            <a:off x="3429000" y="3429000"/>
            <a:ext cx="928688" cy="457200"/>
          </a:xfrm>
          <a:prstGeom prst="rect">
            <a:avLst/>
          </a:prstGeom>
          <a:noFill/>
          <a:ln w="9525">
            <a:noFill/>
            <a:miter lim="800000"/>
            <a:headEnd/>
            <a:tailEnd/>
          </a:ln>
        </p:spPr>
        <p:txBody>
          <a:bodyPr lIns="85342" tIns="42672" rIns="85342" bIns="42672"/>
          <a:lstStyle/>
          <a:p>
            <a:pPr marL="342900" indent="-342900">
              <a:lnSpc>
                <a:spcPct val="90000"/>
              </a:lnSpc>
              <a:spcBef>
                <a:spcPct val="20000"/>
              </a:spcBef>
            </a:pPr>
            <a:r>
              <a:rPr lang="en-US" sz="2800"/>
              <a:t>Q2</a:t>
            </a:r>
          </a:p>
        </p:txBody>
      </p:sp>
      <p:sp>
        <p:nvSpPr>
          <p:cNvPr id="21522" name="Rectangle 18"/>
          <p:cNvSpPr>
            <a:spLocks noChangeArrowheads="1"/>
          </p:cNvSpPr>
          <p:nvPr/>
        </p:nvSpPr>
        <p:spPr bwMode="auto">
          <a:xfrm>
            <a:off x="4724400" y="3429000"/>
            <a:ext cx="847725" cy="457200"/>
          </a:xfrm>
          <a:prstGeom prst="rect">
            <a:avLst/>
          </a:prstGeom>
          <a:noFill/>
          <a:ln w="9525">
            <a:noFill/>
            <a:miter lim="800000"/>
            <a:headEnd/>
            <a:tailEnd/>
          </a:ln>
        </p:spPr>
        <p:txBody>
          <a:bodyPr lIns="85342" tIns="42672" rIns="85342" bIns="42672"/>
          <a:lstStyle/>
          <a:p>
            <a:pPr marL="342900" indent="-342900">
              <a:lnSpc>
                <a:spcPct val="90000"/>
              </a:lnSpc>
              <a:spcBef>
                <a:spcPct val="20000"/>
              </a:spcBef>
            </a:pPr>
            <a:r>
              <a:rPr lang="en-US" sz="2800"/>
              <a:t>Q3</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eaLnBrk="1" hangingPunct="1"/>
            <a:r>
              <a:rPr lang="en-US" sz="3200" smtClean="0"/>
              <a:t>Percentiles and Quartiles</a:t>
            </a:r>
          </a:p>
        </p:txBody>
      </p:sp>
      <p:sp>
        <p:nvSpPr>
          <p:cNvPr id="22531" name="Rectangle 3"/>
          <p:cNvSpPr>
            <a:spLocks noGrp="1" noChangeArrowheads="1"/>
          </p:cNvSpPr>
          <p:nvPr>
            <p:ph type="body" idx="1"/>
          </p:nvPr>
        </p:nvSpPr>
        <p:spPr/>
        <p:txBody>
          <a:bodyPr/>
          <a:lstStyle/>
          <a:p>
            <a:pPr eaLnBrk="1" hangingPunct="1"/>
            <a:r>
              <a:rPr lang="en-US" sz="2400" b="1" smtClean="0"/>
              <a:t>The 25 th. percentile is the first quartile, </a:t>
            </a:r>
          </a:p>
          <a:p>
            <a:pPr eaLnBrk="1" hangingPunct="1"/>
            <a:r>
              <a:rPr lang="en-US" sz="2400" b="1" smtClean="0"/>
              <a:t>the 50 th. percentile is the second quartile, </a:t>
            </a:r>
          </a:p>
          <a:p>
            <a:pPr eaLnBrk="1" hangingPunct="1"/>
            <a:r>
              <a:rPr lang="en-US" sz="2400" b="1" smtClean="0"/>
              <a:t>the 75 th. percentile is the third quartile.</a:t>
            </a:r>
          </a:p>
          <a:p>
            <a:pPr eaLnBrk="1" hangingPunct="1"/>
            <a:r>
              <a:rPr lang="en-US" sz="2400" b="1" smtClean="0"/>
              <a:t>Q1 = (n+1)/4 </a:t>
            </a:r>
          </a:p>
          <a:p>
            <a:pPr eaLnBrk="1" hangingPunct="1"/>
            <a:r>
              <a:rPr lang="en-US" sz="2400" b="1" smtClean="0"/>
              <a:t>Q2 = 2(n+1)/4 </a:t>
            </a:r>
          </a:p>
          <a:p>
            <a:pPr eaLnBrk="1" hangingPunct="1"/>
            <a:r>
              <a:rPr lang="en-US" sz="2400" b="1" smtClean="0"/>
              <a:t>Q3 = 3(n+1)/4</a:t>
            </a:r>
          </a:p>
          <a:p>
            <a:pPr eaLnBrk="1" hangingPunct="1"/>
            <a:r>
              <a:rPr lang="en-US" sz="2400" b="1" smtClean="0"/>
              <a:t>IQR = Q</a:t>
            </a:r>
            <a:r>
              <a:rPr lang="en-US" sz="2400" b="1" baseline="-25000" smtClean="0"/>
              <a:t>3</a:t>
            </a:r>
            <a:r>
              <a:rPr lang="en-US" sz="2400" b="1" smtClean="0"/>
              <a:t> – Q</a:t>
            </a:r>
            <a:r>
              <a:rPr lang="en-US" sz="2400" b="1" baseline="-25000" smtClean="0"/>
              <a:t>1</a:t>
            </a:r>
            <a:endParaRPr lang="en-US" sz="2400" b="1" smtClean="0"/>
          </a:p>
          <a:p>
            <a:pPr eaLnBrk="1" hangingPunct="1"/>
            <a:r>
              <a:rPr lang="en-US" sz="2400" b="1" smtClean="0"/>
              <a:t>Percent of IQR = 100% (IQR/R)</a:t>
            </a:r>
            <a:endParaRPr lang="ar-JO" sz="2400" b="1" smtClean="0"/>
          </a:p>
          <a:p>
            <a:pPr eaLnBrk="1" hangingPunct="1"/>
            <a:endParaRPr lang="en-US" sz="2400" b="1" smtClean="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293813" y="696913"/>
            <a:ext cx="6080125" cy="968375"/>
          </a:xfrm>
        </p:spPr>
        <p:txBody>
          <a:bodyPr/>
          <a:lstStyle/>
          <a:p>
            <a:pPr eaLnBrk="1" hangingPunct="1"/>
            <a:r>
              <a:rPr lang="en-US" smtClean="0"/>
              <a:t>Quartile Formulas</a:t>
            </a:r>
          </a:p>
        </p:txBody>
      </p:sp>
      <p:sp>
        <p:nvSpPr>
          <p:cNvPr id="23555" name="Text Box 3"/>
          <p:cNvSpPr txBox="1">
            <a:spLocks noChangeArrowheads="1"/>
          </p:cNvSpPr>
          <p:nvPr/>
        </p:nvSpPr>
        <p:spPr bwMode="auto">
          <a:xfrm>
            <a:off x="357188" y="2000250"/>
            <a:ext cx="8786812" cy="3168650"/>
          </a:xfrm>
          <a:prstGeom prst="rect">
            <a:avLst/>
          </a:prstGeom>
          <a:noFill/>
          <a:ln w="9525">
            <a:noFill/>
            <a:miter lim="800000"/>
            <a:headEnd/>
            <a:tailEnd/>
          </a:ln>
        </p:spPr>
        <p:txBody>
          <a:bodyPr>
            <a:spAutoFit/>
          </a:bodyPr>
          <a:lstStyle/>
          <a:p>
            <a:pPr algn="l" eaLnBrk="0" hangingPunct="0"/>
            <a:r>
              <a:rPr lang="en-US" sz="2800" b="1"/>
              <a:t>Find a quartile by determining the value in the appropriate position in the ranked data, where</a:t>
            </a:r>
          </a:p>
          <a:p>
            <a:pPr algn="l" eaLnBrk="0" hangingPunct="0"/>
            <a:endParaRPr lang="en-US">
              <a:solidFill>
                <a:schemeClr val="bg2"/>
              </a:solidFill>
            </a:endParaRPr>
          </a:p>
          <a:p>
            <a:pPr algn="l" eaLnBrk="0" hangingPunct="0"/>
            <a:r>
              <a:rPr lang="en-US"/>
              <a:t>	First quartile position:              </a:t>
            </a:r>
            <a:r>
              <a:rPr lang="en-US" b="1">
                <a:solidFill>
                  <a:schemeClr val="accent2"/>
                </a:solidFill>
              </a:rPr>
              <a:t>Q</a:t>
            </a:r>
            <a:r>
              <a:rPr lang="en-US" b="1" baseline="-25000">
                <a:solidFill>
                  <a:schemeClr val="accent2"/>
                </a:solidFill>
              </a:rPr>
              <a:t>1</a:t>
            </a:r>
            <a:r>
              <a:rPr lang="en-US" b="1">
                <a:solidFill>
                  <a:schemeClr val="accent2"/>
                </a:solidFill>
              </a:rPr>
              <a:t> location: (n+1)/4</a:t>
            </a:r>
            <a:endParaRPr lang="en-US">
              <a:solidFill>
                <a:schemeClr val="accent2"/>
              </a:solidFill>
            </a:endParaRPr>
          </a:p>
          <a:p>
            <a:pPr algn="l" eaLnBrk="0" hangingPunct="0"/>
            <a:endParaRPr lang="en-US">
              <a:solidFill>
                <a:schemeClr val="accent2"/>
              </a:solidFill>
            </a:endParaRPr>
          </a:p>
          <a:p>
            <a:pPr algn="l" eaLnBrk="0" hangingPunct="0"/>
            <a:r>
              <a:rPr lang="en-US"/>
              <a:t>  Second quartile position:       </a:t>
            </a:r>
            <a:r>
              <a:rPr lang="en-US" b="1">
                <a:solidFill>
                  <a:schemeClr val="accent2"/>
                </a:solidFill>
              </a:rPr>
              <a:t>Q</a:t>
            </a:r>
            <a:r>
              <a:rPr lang="en-US" b="1" baseline="-25000">
                <a:solidFill>
                  <a:schemeClr val="accent2"/>
                </a:solidFill>
              </a:rPr>
              <a:t>2</a:t>
            </a:r>
            <a:r>
              <a:rPr lang="en-US" b="1">
                <a:solidFill>
                  <a:schemeClr val="accent2"/>
                </a:solidFill>
              </a:rPr>
              <a:t> location: (n+1)/2</a:t>
            </a:r>
            <a:r>
              <a:rPr lang="en-US"/>
              <a:t>  </a:t>
            </a:r>
            <a:r>
              <a:rPr lang="en-US">
                <a:solidFill>
                  <a:schemeClr val="tx2"/>
                </a:solidFill>
              </a:rPr>
              <a:t>(</a:t>
            </a:r>
            <a:r>
              <a:rPr lang="en-US" sz="1400">
                <a:solidFill>
                  <a:schemeClr val="tx2"/>
                </a:solidFill>
              </a:rPr>
              <a:t>the median position)</a:t>
            </a:r>
          </a:p>
          <a:p>
            <a:pPr algn="l" eaLnBrk="0" hangingPunct="0"/>
            <a:endParaRPr lang="en-US" sz="1400">
              <a:solidFill>
                <a:schemeClr val="folHlink"/>
              </a:solidFill>
            </a:endParaRPr>
          </a:p>
          <a:p>
            <a:pPr algn="l" eaLnBrk="0" hangingPunct="0"/>
            <a:r>
              <a:rPr lang="en-US"/>
              <a:t>	Third quartile position</a:t>
            </a:r>
            <a:r>
              <a:rPr lang="en-US">
                <a:solidFill>
                  <a:schemeClr val="bg2"/>
                </a:solidFill>
              </a:rPr>
              <a:t>:</a:t>
            </a:r>
            <a:r>
              <a:rPr lang="en-US"/>
              <a:t>              </a:t>
            </a:r>
            <a:r>
              <a:rPr lang="en-US" b="1">
                <a:solidFill>
                  <a:schemeClr val="accent2"/>
                </a:solidFill>
              </a:rPr>
              <a:t>Q</a:t>
            </a:r>
            <a:r>
              <a:rPr lang="en-US" b="1" baseline="-25000">
                <a:solidFill>
                  <a:schemeClr val="accent2"/>
                </a:solidFill>
              </a:rPr>
              <a:t>3</a:t>
            </a:r>
            <a:r>
              <a:rPr lang="en-US" b="1">
                <a:solidFill>
                  <a:schemeClr val="accent2"/>
                </a:solidFill>
              </a:rPr>
              <a:t> location: 3(n+1)/4</a:t>
            </a:r>
            <a:endParaRPr lang="en-US">
              <a:solidFill>
                <a:schemeClr val="accent2"/>
              </a:solidFill>
            </a:endParaRPr>
          </a:p>
          <a:p>
            <a:pPr algn="l" eaLnBrk="0" hangingPunct="0"/>
            <a:endParaRPr lang="en-US">
              <a:solidFill>
                <a:schemeClr val="hlink"/>
              </a:solidFill>
            </a:endParaRPr>
          </a:p>
          <a:p>
            <a:pPr algn="l" eaLnBrk="0" hangingPunct="0">
              <a:lnSpc>
                <a:spcPct val="50000"/>
              </a:lnSpc>
            </a:pPr>
            <a:endParaRPr lang="en-US">
              <a:solidFill>
                <a:schemeClr val="hlink"/>
              </a:solidFill>
            </a:endParaRPr>
          </a:p>
          <a:p>
            <a:pPr algn="l" eaLnBrk="0" hangingPunct="0">
              <a:lnSpc>
                <a:spcPct val="70000"/>
              </a:lnSpc>
            </a:pPr>
            <a:r>
              <a:rPr lang="en-US"/>
              <a:t>  where  </a:t>
            </a:r>
            <a:r>
              <a:rPr lang="en-US" b="1">
                <a:solidFill>
                  <a:schemeClr val="accent2"/>
                </a:solidFill>
              </a:rPr>
              <a:t>n</a:t>
            </a:r>
            <a:r>
              <a:rPr lang="en-US">
                <a:solidFill>
                  <a:schemeClr val="accent2"/>
                </a:solidFill>
              </a:rPr>
              <a:t> </a:t>
            </a:r>
            <a:r>
              <a:rPr lang="en-US"/>
              <a:t> is the number of observed values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Line 2"/>
          <p:cNvSpPr>
            <a:spLocks noChangeShapeType="1"/>
          </p:cNvSpPr>
          <p:nvPr/>
        </p:nvSpPr>
        <p:spPr bwMode="auto">
          <a:xfrm>
            <a:off x="4343400" y="2209800"/>
            <a:ext cx="0" cy="609600"/>
          </a:xfrm>
          <a:prstGeom prst="line">
            <a:avLst/>
          </a:prstGeom>
          <a:noFill/>
          <a:ln w="19050">
            <a:solidFill>
              <a:schemeClr val="tx1"/>
            </a:solidFill>
            <a:round/>
            <a:headEnd/>
            <a:tailEnd/>
          </a:ln>
        </p:spPr>
        <p:txBody>
          <a:bodyPr/>
          <a:lstStyle/>
          <a:p>
            <a:endParaRPr lang="en-US"/>
          </a:p>
        </p:txBody>
      </p:sp>
      <p:sp>
        <p:nvSpPr>
          <p:cNvPr id="1028" name="Rectangle 4"/>
          <p:cNvSpPr>
            <a:spLocks noGrp="1" noChangeArrowheads="1"/>
          </p:cNvSpPr>
          <p:nvPr>
            <p:ph type="title"/>
          </p:nvPr>
        </p:nvSpPr>
        <p:spPr>
          <a:xfrm>
            <a:off x="1143000" y="381000"/>
            <a:ext cx="7793038" cy="762000"/>
          </a:xfrm>
        </p:spPr>
        <p:txBody>
          <a:bodyPr>
            <a:normAutofit fontScale="90000"/>
          </a:bodyPr>
          <a:lstStyle/>
          <a:p>
            <a:pPr eaLnBrk="1" hangingPunct="1">
              <a:lnSpc>
                <a:spcPct val="110000"/>
              </a:lnSpc>
            </a:pPr>
            <a:r>
              <a:rPr lang="en-US" smtClean="0"/>
              <a:t>Measures of Central Tendency</a:t>
            </a:r>
          </a:p>
        </p:txBody>
      </p:sp>
      <p:sp>
        <p:nvSpPr>
          <p:cNvPr id="1029" name="Rectangle 5"/>
          <p:cNvSpPr>
            <a:spLocks noChangeArrowheads="1"/>
          </p:cNvSpPr>
          <p:nvPr/>
        </p:nvSpPr>
        <p:spPr bwMode="auto">
          <a:xfrm>
            <a:off x="2819400" y="1828800"/>
            <a:ext cx="3200400" cy="466725"/>
          </a:xfrm>
          <a:prstGeom prst="rect">
            <a:avLst/>
          </a:prstGeom>
          <a:solidFill>
            <a:srgbClr val="FDE0BD"/>
          </a:solidFill>
          <a:ln w="12700">
            <a:solidFill>
              <a:schemeClr val="tx1"/>
            </a:solidFill>
            <a:miter lim="800000"/>
            <a:headEnd/>
            <a:tailEnd/>
          </a:ln>
        </p:spPr>
        <p:txBody>
          <a:bodyPr lIns="90488" tIns="44450" rIns="90488" bIns="44450">
            <a:spAutoFit/>
          </a:bodyPr>
          <a:lstStyle/>
          <a:p>
            <a:pPr algn="ctr" eaLnBrk="0" hangingPunct="0">
              <a:spcBef>
                <a:spcPct val="50000"/>
              </a:spcBef>
            </a:pPr>
            <a:r>
              <a:rPr lang="en-US" b="1">
                <a:solidFill>
                  <a:srgbClr val="000066"/>
                </a:solidFill>
              </a:rPr>
              <a:t>Central Tendency</a:t>
            </a:r>
          </a:p>
        </p:txBody>
      </p:sp>
      <p:sp>
        <p:nvSpPr>
          <p:cNvPr id="1030" name="Line 6"/>
          <p:cNvSpPr>
            <a:spLocks noChangeShapeType="1"/>
          </p:cNvSpPr>
          <p:nvPr/>
        </p:nvSpPr>
        <p:spPr bwMode="auto">
          <a:xfrm>
            <a:off x="2514600" y="2819400"/>
            <a:ext cx="3962400" cy="0"/>
          </a:xfrm>
          <a:prstGeom prst="line">
            <a:avLst/>
          </a:prstGeom>
          <a:noFill/>
          <a:ln w="19050">
            <a:solidFill>
              <a:schemeClr val="tx1"/>
            </a:solidFill>
            <a:round/>
            <a:headEnd/>
            <a:tailEnd/>
          </a:ln>
        </p:spPr>
        <p:txBody>
          <a:bodyPr/>
          <a:lstStyle/>
          <a:p>
            <a:endParaRPr lang="en-US"/>
          </a:p>
        </p:txBody>
      </p:sp>
      <p:sp>
        <p:nvSpPr>
          <p:cNvPr id="1031" name="Rectangle 7"/>
          <p:cNvSpPr>
            <a:spLocks noChangeArrowheads="1"/>
          </p:cNvSpPr>
          <p:nvPr/>
        </p:nvSpPr>
        <p:spPr bwMode="auto">
          <a:xfrm>
            <a:off x="1371600" y="3276600"/>
            <a:ext cx="2209800" cy="406400"/>
          </a:xfrm>
          <a:prstGeom prst="rect">
            <a:avLst/>
          </a:prstGeom>
          <a:solidFill>
            <a:srgbClr val="FDE0BD"/>
          </a:solidFill>
          <a:ln w="12700">
            <a:solidFill>
              <a:schemeClr val="tx1"/>
            </a:solidFill>
            <a:miter lim="800000"/>
            <a:headEnd/>
            <a:tailEnd/>
          </a:ln>
        </p:spPr>
        <p:txBody>
          <a:bodyPr lIns="90488" tIns="44450" rIns="90488" bIns="44450">
            <a:spAutoFit/>
          </a:bodyPr>
          <a:lstStyle/>
          <a:p>
            <a:pPr algn="ctr" eaLnBrk="0" hangingPunct="0">
              <a:spcBef>
                <a:spcPct val="50000"/>
              </a:spcBef>
            </a:pPr>
            <a:r>
              <a:rPr lang="en-US" sz="2000" b="1">
                <a:solidFill>
                  <a:srgbClr val="000066"/>
                </a:solidFill>
              </a:rPr>
              <a:t>Arithmetic Mean</a:t>
            </a:r>
          </a:p>
        </p:txBody>
      </p:sp>
      <p:sp>
        <p:nvSpPr>
          <p:cNvPr id="1032" name="Rectangle 8"/>
          <p:cNvSpPr>
            <a:spLocks noChangeArrowheads="1"/>
          </p:cNvSpPr>
          <p:nvPr/>
        </p:nvSpPr>
        <p:spPr bwMode="auto">
          <a:xfrm>
            <a:off x="3810000" y="3276600"/>
            <a:ext cx="1292225" cy="406400"/>
          </a:xfrm>
          <a:prstGeom prst="rect">
            <a:avLst/>
          </a:prstGeom>
          <a:solidFill>
            <a:srgbClr val="FDE0BD"/>
          </a:solidFill>
          <a:ln w="12700">
            <a:solidFill>
              <a:schemeClr val="tx1"/>
            </a:solidFill>
            <a:miter lim="800000"/>
            <a:headEnd/>
            <a:tailEnd/>
          </a:ln>
        </p:spPr>
        <p:txBody>
          <a:bodyPr lIns="90488" tIns="44450" rIns="90488" bIns="44450">
            <a:spAutoFit/>
          </a:bodyPr>
          <a:lstStyle/>
          <a:p>
            <a:pPr algn="ctr" eaLnBrk="0" hangingPunct="0">
              <a:spcBef>
                <a:spcPct val="50000"/>
              </a:spcBef>
            </a:pPr>
            <a:r>
              <a:rPr lang="en-US" sz="2000" b="1">
                <a:solidFill>
                  <a:srgbClr val="000066"/>
                </a:solidFill>
              </a:rPr>
              <a:t>Median</a:t>
            </a:r>
          </a:p>
        </p:txBody>
      </p:sp>
      <p:sp>
        <p:nvSpPr>
          <p:cNvPr id="1033" name="Rectangle 9"/>
          <p:cNvSpPr>
            <a:spLocks noChangeArrowheads="1"/>
          </p:cNvSpPr>
          <p:nvPr/>
        </p:nvSpPr>
        <p:spPr bwMode="auto">
          <a:xfrm>
            <a:off x="5867400" y="3276600"/>
            <a:ext cx="1219200" cy="406400"/>
          </a:xfrm>
          <a:prstGeom prst="rect">
            <a:avLst/>
          </a:prstGeom>
          <a:solidFill>
            <a:srgbClr val="FDE0BD"/>
          </a:solidFill>
          <a:ln w="12700">
            <a:solidFill>
              <a:schemeClr val="tx1"/>
            </a:solidFill>
            <a:miter lim="800000"/>
            <a:headEnd/>
            <a:tailEnd/>
          </a:ln>
        </p:spPr>
        <p:txBody>
          <a:bodyPr lIns="90488" tIns="44450" rIns="90488" bIns="44450">
            <a:spAutoFit/>
          </a:bodyPr>
          <a:lstStyle/>
          <a:p>
            <a:pPr algn="ctr" eaLnBrk="0" hangingPunct="0">
              <a:spcBef>
                <a:spcPct val="50000"/>
              </a:spcBef>
            </a:pPr>
            <a:r>
              <a:rPr lang="en-US" sz="2000" b="1">
                <a:solidFill>
                  <a:srgbClr val="000066"/>
                </a:solidFill>
              </a:rPr>
              <a:t>Mode</a:t>
            </a:r>
          </a:p>
        </p:txBody>
      </p:sp>
      <p:sp>
        <p:nvSpPr>
          <p:cNvPr id="1034" name="Line 11"/>
          <p:cNvSpPr>
            <a:spLocks noChangeShapeType="1"/>
          </p:cNvSpPr>
          <p:nvPr/>
        </p:nvSpPr>
        <p:spPr bwMode="auto">
          <a:xfrm>
            <a:off x="6477000" y="2819400"/>
            <a:ext cx="0" cy="457200"/>
          </a:xfrm>
          <a:prstGeom prst="line">
            <a:avLst/>
          </a:prstGeom>
          <a:noFill/>
          <a:ln w="19050">
            <a:solidFill>
              <a:schemeClr val="tx1"/>
            </a:solidFill>
            <a:round/>
            <a:headEnd/>
            <a:tailEnd/>
          </a:ln>
        </p:spPr>
        <p:txBody>
          <a:bodyPr/>
          <a:lstStyle/>
          <a:p>
            <a:endParaRPr lang="en-US"/>
          </a:p>
        </p:txBody>
      </p:sp>
      <p:sp>
        <p:nvSpPr>
          <p:cNvPr id="1035" name="Line 12"/>
          <p:cNvSpPr>
            <a:spLocks noChangeShapeType="1"/>
          </p:cNvSpPr>
          <p:nvPr/>
        </p:nvSpPr>
        <p:spPr bwMode="auto">
          <a:xfrm>
            <a:off x="2514600" y="2819400"/>
            <a:ext cx="0" cy="457200"/>
          </a:xfrm>
          <a:prstGeom prst="line">
            <a:avLst/>
          </a:prstGeom>
          <a:noFill/>
          <a:ln w="19050">
            <a:solidFill>
              <a:schemeClr val="tx1"/>
            </a:solidFill>
            <a:round/>
            <a:headEnd/>
            <a:tailEnd/>
          </a:ln>
        </p:spPr>
        <p:txBody>
          <a:bodyPr/>
          <a:lstStyle/>
          <a:p>
            <a:endParaRPr lang="en-US"/>
          </a:p>
        </p:txBody>
      </p:sp>
      <p:sp>
        <p:nvSpPr>
          <p:cNvPr id="1036" name="Line 13"/>
          <p:cNvSpPr>
            <a:spLocks noChangeShapeType="1"/>
          </p:cNvSpPr>
          <p:nvPr/>
        </p:nvSpPr>
        <p:spPr bwMode="auto">
          <a:xfrm>
            <a:off x="4343400" y="2819400"/>
            <a:ext cx="0" cy="457200"/>
          </a:xfrm>
          <a:prstGeom prst="line">
            <a:avLst/>
          </a:prstGeom>
          <a:noFill/>
          <a:ln w="19050">
            <a:solidFill>
              <a:schemeClr val="tx1"/>
            </a:solidFill>
            <a:round/>
            <a:headEnd/>
            <a:tailEnd/>
          </a:ln>
        </p:spPr>
        <p:txBody>
          <a:bodyPr/>
          <a:lstStyle/>
          <a:p>
            <a:endParaRPr lang="en-US"/>
          </a:p>
        </p:txBody>
      </p:sp>
      <p:graphicFrame>
        <p:nvGraphicFramePr>
          <p:cNvPr id="1026" name="Object 2"/>
          <p:cNvGraphicFramePr>
            <a:graphicFrameLocks noChangeAspect="1"/>
          </p:cNvGraphicFramePr>
          <p:nvPr/>
        </p:nvGraphicFramePr>
        <p:xfrm>
          <a:off x="1752600" y="4038600"/>
          <a:ext cx="1295400" cy="1173163"/>
        </p:xfrm>
        <a:graphic>
          <a:graphicData uri="http://schemas.openxmlformats.org/presentationml/2006/ole">
            <mc:AlternateContent xmlns:mc="http://schemas.openxmlformats.org/markup-compatibility/2006">
              <mc:Choice xmlns:v="urn:schemas-microsoft-com:vml" Requires="v">
                <p:oleObj spid="_x0000_s1028" name="Equation" r:id="rId3" imgW="672840" imgH="609480" progId="Equation.3">
                  <p:embed/>
                </p:oleObj>
              </mc:Choice>
              <mc:Fallback>
                <p:oleObj name="Equation" r:id="rId3" imgW="672840" imgH="60948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4038600"/>
                        <a:ext cx="1295400" cy="1173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7" name="Text Box 38"/>
          <p:cNvSpPr txBox="1">
            <a:spLocks noChangeArrowheads="1"/>
          </p:cNvSpPr>
          <p:nvPr/>
        </p:nvSpPr>
        <p:spPr bwMode="auto">
          <a:xfrm>
            <a:off x="3429000" y="1285875"/>
            <a:ext cx="1600200" cy="369888"/>
          </a:xfrm>
          <a:prstGeom prst="rect">
            <a:avLst/>
          </a:prstGeom>
          <a:noFill/>
          <a:ln w="9525">
            <a:noFill/>
            <a:miter lim="800000"/>
            <a:headEnd/>
            <a:tailEnd/>
          </a:ln>
        </p:spPr>
        <p:txBody>
          <a:bodyPr>
            <a:spAutoFit/>
          </a:bodyPr>
          <a:lstStyle/>
          <a:p>
            <a:pPr algn="ctr">
              <a:spcBef>
                <a:spcPct val="50000"/>
              </a:spcBef>
            </a:pPr>
            <a:r>
              <a:rPr lang="en-US"/>
              <a:t>Overview</a:t>
            </a:r>
          </a:p>
        </p:txBody>
      </p:sp>
      <p:sp>
        <p:nvSpPr>
          <p:cNvPr id="1038" name="Text Box 39"/>
          <p:cNvSpPr txBox="1">
            <a:spLocks noChangeArrowheads="1"/>
          </p:cNvSpPr>
          <p:nvPr/>
        </p:nvSpPr>
        <p:spPr bwMode="auto">
          <a:xfrm>
            <a:off x="3886200" y="4191000"/>
            <a:ext cx="1676400" cy="1077913"/>
          </a:xfrm>
          <a:prstGeom prst="rect">
            <a:avLst/>
          </a:prstGeom>
          <a:noFill/>
          <a:ln w="9525">
            <a:noFill/>
            <a:miter lim="800000"/>
            <a:headEnd/>
            <a:tailEnd/>
          </a:ln>
        </p:spPr>
        <p:txBody>
          <a:bodyPr>
            <a:spAutoFit/>
          </a:bodyPr>
          <a:lstStyle/>
          <a:p>
            <a:pPr algn="l">
              <a:spcBef>
                <a:spcPct val="50000"/>
              </a:spcBef>
            </a:pPr>
            <a:r>
              <a:rPr lang="en-US" sz="2000"/>
              <a:t>Midpoint of </a:t>
            </a:r>
            <a:r>
              <a:rPr lang="en-US" sz="2400" b="1" u="sng"/>
              <a:t>ranked</a:t>
            </a:r>
            <a:r>
              <a:rPr lang="en-US" sz="2000"/>
              <a:t> values</a:t>
            </a:r>
          </a:p>
        </p:txBody>
      </p:sp>
      <p:sp>
        <p:nvSpPr>
          <p:cNvPr id="1039" name="Text Box 40"/>
          <p:cNvSpPr txBox="1">
            <a:spLocks noChangeArrowheads="1"/>
          </p:cNvSpPr>
          <p:nvPr/>
        </p:nvSpPr>
        <p:spPr bwMode="auto">
          <a:xfrm>
            <a:off x="5943600" y="4038600"/>
            <a:ext cx="1676400" cy="1311275"/>
          </a:xfrm>
          <a:prstGeom prst="rect">
            <a:avLst/>
          </a:prstGeom>
          <a:noFill/>
          <a:ln w="9525">
            <a:noFill/>
            <a:miter lim="800000"/>
            <a:headEnd/>
            <a:tailEnd/>
          </a:ln>
        </p:spPr>
        <p:txBody>
          <a:bodyPr>
            <a:spAutoFit/>
          </a:bodyPr>
          <a:lstStyle/>
          <a:p>
            <a:pPr algn="l">
              <a:spcBef>
                <a:spcPct val="50000"/>
              </a:spcBef>
            </a:pPr>
            <a:r>
              <a:rPr lang="en-US" sz="2000"/>
              <a:t>Most frequently observed value</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lnSpc>
                <a:spcPct val="110000"/>
              </a:lnSpc>
            </a:pPr>
            <a:r>
              <a:rPr lang="en-US" smtClean="0"/>
              <a:t>Arithmetic Mean</a:t>
            </a:r>
          </a:p>
        </p:txBody>
      </p:sp>
      <p:sp>
        <p:nvSpPr>
          <p:cNvPr id="2052" name="Rectangle 3"/>
          <p:cNvSpPr>
            <a:spLocks noGrp="1" noChangeArrowheads="1"/>
          </p:cNvSpPr>
          <p:nvPr>
            <p:ph type="body" idx="1"/>
          </p:nvPr>
        </p:nvSpPr>
        <p:spPr>
          <a:xfrm>
            <a:off x="1066800" y="1676400"/>
            <a:ext cx="8077200" cy="4532313"/>
          </a:xfrm>
        </p:spPr>
        <p:txBody>
          <a:bodyPr/>
          <a:lstStyle/>
          <a:p>
            <a:pPr eaLnBrk="1" hangingPunct="1"/>
            <a:r>
              <a:rPr lang="en-US" smtClean="0"/>
              <a:t>The </a:t>
            </a:r>
            <a:r>
              <a:rPr lang="en-US" u="sng" smtClean="0"/>
              <a:t>arithmetic mean</a:t>
            </a:r>
            <a:r>
              <a:rPr lang="en-US" smtClean="0"/>
              <a:t> (mean) is the most common measure of central tendency</a:t>
            </a:r>
          </a:p>
          <a:p>
            <a:pPr eaLnBrk="1" hangingPunct="1"/>
            <a:endParaRPr lang="en-US" smtClean="0"/>
          </a:p>
          <a:p>
            <a:pPr lvl="1" eaLnBrk="1" hangingPunct="1"/>
            <a:r>
              <a:rPr lang="en-US" smtClean="0"/>
              <a:t>For a sample of size n:</a:t>
            </a:r>
          </a:p>
        </p:txBody>
      </p:sp>
      <p:sp>
        <p:nvSpPr>
          <p:cNvPr id="2053" name="Text Box 4"/>
          <p:cNvSpPr txBox="1">
            <a:spLocks noChangeArrowheads="1"/>
          </p:cNvSpPr>
          <p:nvPr/>
        </p:nvSpPr>
        <p:spPr bwMode="auto">
          <a:xfrm>
            <a:off x="838200" y="5781675"/>
            <a:ext cx="1905000" cy="369888"/>
          </a:xfrm>
          <a:prstGeom prst="rect">
            <a:avLst/>
          </a:prstGeom>
          <a:solidFill>
            <a:srgbClr val="FDE0BD"/>
          </a:solidFill>
          <a:ln w="9525">
            <a:solidFill>
              <a:schemeClr val="tx1"/>
            </a:solidFill>
            <a:miter lim="800000"/>
            <a:headEnd/>
            <a:tailEnd/>
          </a:ln>
        </p:spPr>
        <p:txBody>
          <a:bodyPr>
            <a:spAutoFit/>
          </a:bodyPr>
          <a:lstStyle/>
          <a:p>
            <a:pPr algn="l">
              <a:spcBef>
                <a:spcPct val="50000"/>
              </a:spcBef>
            </a:pPr>
            <a:r>
              <a:rPr lang="en-US"/>
              <a:t>Sample size</a:t>
            </a:r>
          </a:p>
        </p:txBody>
      </p:sp>
      <p:sp>
        <p:nvSpPr>
          <p:cNvPr id="2054" name="Line 5"/>
          <p:cNvSpPr>
            <a:spLocks noChangeShapeType="1"/>
          </p:cNvSpPr>
          <p:nvPr/>
        </p:nvSpPr>
        <p:spPr bwMode="auto">
          <a:xfrm flipV="1">
            <a:off x="2514600" y="5181600"/>
            <a:ext cx="838200" cy="600075"/>
          </a:xfrm>
          <a:prstGeom prst="line">
            <a:avLst/>
          </a:prstGeom>
          <a:noFill/>
          <a:ln w="19050">
            <a:solidFill>
              <a:schemeClr val="accent2"/>
            </a:solidFill>
            <a:miter lim="800000"/>
            <a:headEnd/>
            <a:tailEnd type="triangle" w="med" len="med"/>
          </a:ln>
        </p:spPr>
        <p:txBody>
          <a:bodyPr wrap="none"/>
          <a:lstStyle/>
          <a:p>
            <a:endParaRPr lang="en-US"/>
          </a:p>
        </p:txBody>
      </p:sp>
      <p:graphicFrame>
        <p:nvGraphicFramePr>
          <p:cNvPr id="2050" name="Object 2"/>
          <p:cNvGraphicFramePr>
            <a:graphicFrameLocks noChangeAspect="1"/>
          </p:cNvGraphicFramePr>
          <p:nvPr/>
        </p:nvGraphicFramePr>
        <p:xfrm>
          <a:off x="2286000" y="3810000"/>
          <a:ext cx="4975225" cy="1570038"/>
        </p:xfrm>
        <a:graphic>
          <a:graphicData uri="http://schemas.openxmlformats.org/presentationml/2006/ole">
            <mc:AlternateContent xmlns:mc="http://schemas.openxmlformats.org/markup-compatibility/2006">
              <mc:Choice xmlns:v="urn:schemas-microsoft-com:vml" Requires="v">
                <p:oleObj spid="_x0000_s2052" name="Equation" r:id="rId3" imgW="1930320" imgH="609480" progId="Equation.3">
                  <p:embed/>
                </p:oleObj>
              </mc:Choice>
              <mc:Fallback>
                <p:oleObj name="Equation" r:id="rId3" imgW="1930320" imgH="60948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810000"/>
                        <a:ext cx="4975225" cy="1570038"/>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055" name="Text Box 7"/>
          <p:cNvSpPr txBox="1">
            <a:spLocks noChangeArrowheads="1"/>
          </p:cNvSpPr>
          <p:nvPr/>
        </p:nvSpPr>
        <p:spPr bwMode="auto">
          <a:xfrm>
            <a:off x="6248400" y="5791200"/>
            <a:ext cx="2514600" cy="369888"/>
          </a:xfrm>
          <a:prstGeom prst="rect">
            <a:avLst/>
          </a:prstGeom>
          <a:solidFill>
            <a:srgbClr val="FDE0BD"/>
          </a:solidFill>
          <a:ln w="9525">
            <a:solidFill>
              <a:schemeClr val="tx1"/>
            </a:solidFill>
            <a:miter lim="800000"/>
            <a:headEnd/>
            <a:tailEnd/>
          </a:ln>
        </p:spPr>
        <p:txBody>
          <a:bodyPr>
            <a:spAutoFit/>
          </a:bodyPr>
          <a:lstStyle/>
          <a:p>
            <a:pPr algn="l">
              <a:spcBef>
                <a:spcPct val="50000"/>
              </a:spcBef>
            </a:pPr>
            <a:r>
              <a:rPr lang="en-US"/>
              <a:t>Observed values</a:t>
            </a:r>
          </a:p>
        </p:txBody>
      </p:sp>
      <p:sp>
        <p:nvSpPr>
          <p:cNvPr id="2056" name="Line 8"/>
          <p:cNvSpPr>
            <a:spLocks noChangeShapeType="1"/>
          </p:cNvSpPr>
          <p:nvPr/>
        </p:nvSpPr>
        <p:spPr bwMode="auto">
          <a:xfrm flipH="1" flipV="1">
            <a:off x="7162800" y="4495800"/>
            <a:ext cx="533400" cy="0"/>
          </a:xfrm>
          <a:prstGeom prst="line">
            <a:avLst/>
          </a:prstGeom>
          <a:noFill/>
          <a:ln w="19050">
            <a:solidFill>
              <a:schemeClr val="accent2"/>
            </a:solidFill>
            <a:miter lim="800000"/>
            <a:headEnd/>
            <a:tailEnd type="triangle" w="med" len="med"/>
          </a:ln>
        </p:spPr>
        <p:txBody>
          <a:bodyPr wrap="none"/>
          <a:lstStyle/>
          <a:p>
            <a:endParaRPr lang="en-US"/>
          </a:p>
        </p:txBody>
      </p:sp>
      <p:sp>
        <p:nvSpPr>
          <p:cNvPr id="2057" name="Line 9"/>
          <p:cNvSpPr>
            <a:spLocks noChangeShapeType="1"/>
          </p:cNvSpPr>
          <p:nvPr/>
        </p:nvSpPr>
        <p:spPr bwMode="auto">
          <a:xfrm>
            <a:off x="7696200" y="4495800"/>
            <a:ext cx="0" cy="1295400"/>
          </a:xfrm>
          <a:prstGeom prst="line">
            <a:avLst/>
          </a:prstGeom>
          <a:noFill/>
          <a:ln w="19050">
            <a:solidFill>
              <a:schemeClr val="accent2"/>
            </a:solidFill>
            <a:miter lim="800000"/>
            <a:headEnd/>
            <a:tailEnd/>
          </a:ln>
        </p:spPr>
        <p:txBody>
          <a:bodyPr wrap="none"/>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cstate="print"/>
          <a:srcRect/>
          <a:stretch>
            <a:fillRect/>
          </a:stretch>
        </p:blipFill>
        <p:spPr bwMode="auto">
          <a:xfrm>
            <a:off x="1143000" y="857250"/>
            <a:ext cx="6858000" cy="51435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r>
              <a:rPr lang="en-US" smtClean="0"/>
              <a:t>Arithmetic Mean</a:t>
            </a:r>
          </a:p>
        </p:txBody>
      </p:sp>
      <p:sp>
        <p:nvSpPr>
          <p:cNvPr id="3077" name="Rectangle 3"/>
          <p:cNvSpPr>
            <a:spLocks noGrp="1" noChangeArrowheads="1"/>
          </p:cNvSpPr>
          <p:nvPr>
            <p:ph type="body" idx="1"/>
          </p:nvPr>
        </p:nvSpPr>
        <p:spPr>
          <a:xfrm>
            <a:off x="762000" y="1828800"/>
            <a:ext cx="8077200" cy="4114800"/>
          </a:xfrm>
        </p:spPr>
        <p:txBody>
          <a:bodyPr/>
          <a:lstStyle/>
          <a:p>
            <a:pPr eaLnBrk="1" hangingPunct="1"/>
            <a:r>
              <a:rPr lang="en-US" sz="2400" smtClean="0"/>
              <a:t>The most common measure of central tendency</a:t>
            </a:r>
          </a:p>
          <a:p>
            <a:pPr eaLnBrk="1" hangingPunct="1"/>
            <a:r>
              <a:rPr lang="en-US" sz="2400" smtClean="0"/>
              <a:t>Mean = sum of values divided by the number of values</a:t>
            </a:r>
          </a:p>
          <a:p>
            <a:pPr eaLnBrk="1" hangingPunct="1"/>
            <a:r>
              <a:rPr lang="en-US" sz="2400" smtClean="0"/>
              <a:t>Affected by extreme values (outliers)</a:t>
            </a:r>
          </a:p>
          <a:p>
            <a:pPr eaLnBrk="1" hangingPunct="1">
              <a:buFontTx/>
              <a:buNone/>
            </a:pPr>
            <a:endParaRPr lang="en-US" sz="2800" smtClean="0"/>
          </a:p>
        </p:txBody>
      </p:sp>
      <p:sp>
        <p:nvSpPr>
          <p:cNvPr id="3078" name="Text Box 4"/>
          <p:cNvSpPr txBox="1">
            <a:spLocks noChangeArrowheads="1"/>
          </p:cNvSpPr>
          <p:nvPr/>
        </p:nvSpPr>
        <p:spPr bwMode="auto">
          <a:xfrm>
            <a:off x="7467600" y="1203325"/>
            <a:ext cx="1524000" cy="396875"/>
          </a:xfrm>
          <a:prstGeom prst="rect">
            <a:avLst/>
          </a:prstGeom>
          <a:noFill/>
          <a:ln w="9525">
            <a:noFill/>
            <a:miter lim="800000"/>
            <a:headEnd/>
            <a:tailEnd/>
          </a:ln>
        </p:spPr>
        <p:txBody>
          <a:bodyPr>
            <a:spAutoFit/>
          </a:bodyPr>
          <a:lstStyle/>
          <a:p>
            <a:pPr algn="l">
              <a:spcBef>
                <a:spcPct val="50000"/>
              </a:spcBef>
            </a:pPr>
            <a:r>
              <a:rPr lang="en-US" sz="2000" i="1">
                <a:solidFill>
                  <a:srgbClr val="000099"/>
                </a:solidFill>
              </a:rPr>
              <a:t>(continued)</a:t>
            </a:r>
          </a:p>
        </p:txBody>
      </p:sp>
      <p:grpSp>
        <p:nvGrpSpPr>
          <p:cNvPr id="2" name="Group 28"/>
          <p:cNvGrpSpPr>
            <a:grpSpLocks/>
          </p:cNvGrpSpPr>
          <p:nvPr/>
        </p:nvGrpSpPr>
        <p:grpSpPr bwMode="auto">
          <a:xfrm>
            <a:off x="0" y="3643313"/>
            <a:ext cx="4057650" cy="1509712"/>
            <a:chOff x="1" y="3657600"/>
            <a:chExt cx="4057649" cy="1509767"/>
          </a:xfrm>
        </p:grpSpPr>
        <p:grpSp>
          <p:nvGrpSpPr>
            <p:cNvPr id="3" name="Group 27"/>
            <p:cNvGrpSpPr>
              <a:grpSpLocks/>
            </p:cNvGrpSpPr>
            <p:nvPr/>
          </p:nvGrpSpPr>
          <p:grpSpPr bwMode="auto">
            <a:xfrm>
              <a:off x="1" y="3657600"/>
              <a:ext cx="4057649" cy="566795"/>
              <a:chOff x="1" y="3657600"/>
              <a:chExt cx="4057649" cy="566795"/>
            </a:xfrm>
          </p:grpSpPr>
          <p:sp>
            <p:nvSpPr>
              <p:cNvPr id="3095" name="Line 6"/>
              <p:cNvSpPr>
                <a:spLocks noChangeShapeType="1"/>
              </p:cNvSpPr>
              <p:nvPr/>
            </p:nvSpPr>
            <p:spPr bwMode="auto">
              <a:xfrm>
                <a:off x="703263" y="3886200"/>
                <a:ext cx="3354387" cy="0"/>
              </a:xfrm>
              <a:prstGeom prst="line">
                <a:avLst/>
              </a:prstGeom>
              <a:noFill/>
              <a:ln w="12700">
                <a:solidFill>
                  <a:schemeClr val="tx1"/>
                </a:solidFill>
                <a:round/>
                <a:headEnd/>
                <a:tailEnd/>
              </a:ln>
            </p:spPr>
            <p:txBody>
              <a:bodyPr/>
              <a:lstStyle/>
              <a:p>
                <a:endParaRPr lang="en-US"/>
              </a:p>
            </p:txBody>
          </p:sp>
          <p:sp>
            <p:nvSpPr>
              <p:cNvPr id="3096" name="Rectangle 7"/>
              <p:cNvSpPr>
                <a:spLocks noChangeArrowheads="1"/>
              </p:cNvSpPr>
              <p:nvPr/>
            </p:nvSpPr>
            <p:spPr bwMode="auto">
              <a:xfrm>
                <a:off x="1" y="3857628"/>
                <a:ext cx="3643306" cy="366767"/>
              </a:xfrm>
              <a:prstGeom prst="rect">
                <a:avLst/>
              </a:prstGeom>
              <a:noFill/>
              <a:ln w="12700">
                <a:noFill/>
                <a:miter lim="800000"/>
                <a:headEnd/>
                <a:tailEnd/>
              </a:ln>
            </p:spPr>
            <p:txBody>
              <a:bodyPr lIns="90488" tIns="44450" rIns="90488" bIns="44450">
                <a:spAutoFit/>
              </a:bodyPr>
              <a:lstStyle/>
              <a:p>
                <a:pPr algn="l" eaLnBrk="0" hangingPunct="0">
                  <a:spcBef>
                    <a:spcPct val="50000"/>
                  </a:spcBef>
                </a:pPr>
                <a:r>
                  <a:rPr lang="en-US" b="1"/>
                  <a:t>            1   2   3   4   5  6 7 8  9 10</a:t>
                </a:r>
              </a:p>
            </p:txBody>
          </p:sp>
          <p:sp>
            <p:nvSpPr>
              <p:cNvPr id="3097" name="Oval 9"/>
              <p:cNvSpPr>
                <a:spLocks noChangeArrowheads="1"/>
              </p:cNvSpPr>
              <p:nvPr/>
            </p:nvSpPr>
            <p:spPr bwMode="auto">
              <a:xfrm>
                <a:off x="838200" y="3657600"/>
                <a:ext cx="228600" cy="228600"/>
              </a:xfrm>
              <a:prstGeom prst="ellipse">
                <a:avLst/>
              </a:prstGeom>
              <a:solidFill>
                <a:schemeClr val="tx2"/>
              </a:solidFill>
              <a:ln w="12700">
                <a:solidFill>
                  <a:schemeClr val="tx1"/>
                </a:solidFill>
                <a:round/>
                <a:headEnd/>
                <a:tailEnd/>
              </a:ln>
            </p:spPr>
            <p:txBody>
              <a:bodyPr wrap="none" anchor="ctr"/>
              <a:lstStyle/>
              <a:p>
                <a:endParaRPr lang="en-US"/>
              </a:p>
            </p:txBody>
          </p:sp>
          <p:sp>
            <p:nvSpPr>
              <p:cNvPr id="3098" name="Oval 10"/>
              <p:cNvSpPr>
                <a:spLocks noChangeArrowheads="1"/>
              </p:cNvSpPr>
              <p:nvPr/>
            </p:nvSpPr>
            <p:spPr bwMode="auto">
              <a:xfrm>
                <a:off x="1143000" y="3657600"/>
                <a:ext cx="228600" cy="228600"/>
              </a:xfrm>
              <a:prstGeom prst="ellipse">
                <a:avLst/>
              </a:prstGeom>
              <a:solidFill>
                <a:schemeClr val="tx2"/>
              </a:solidFill>
              <a:ln w="12700">
                <a:solidFill>
                  <a:schemeClr val="tx1"/>
                </a:solidFill>
                <a:round/>
                <a:headEnd/>
                <a:tailEnd/>
              </a:ln>
            </p:spPr>
            <p:txBody>
              <a:bodyPr wrap="none" anchor="ctr"/>
              <a:lstStyle/>
              <a:p>
                <a:endParaRPr lang="en-US"/>
              </a:p>
            </p:txBody>
          </p:sp>
          <p:sp>
            <p:nvSpPr>
              <p:cNvPr id="3099" name="Oval 11"/>
              <p:cNvSpPr>
                <a:spLocks noChangeArrowheads="1"/>
              </p:cNvSpPr>
              <p:nvPr/>
            </p:nvSpPr>
            <p:spPr bwMode="auto">
              <a:xfrm>
                <a:off x="1447800" y="3657600"/>
                <a:ext cx="228600" cy="228600"/>
              </a:xfrm>
              <a:prstGeom prst="ellipse">
                <a:avLst/>
              </a:prstGeom>
              <a:solidFill>
                <a:schemeClr val="tx2"/>
              </a:solidFill>
              <a:ln w="12700">
                <a:solidFill>
                  <a:schemeClr val="tx1"/>
                </a:solidFill>
                <a:round/>
                <a:headEnd/>
                <a:tailEnd/>
              </a:ln>
            </p:spPr>
            <p:txBody>
              <a:bodyPr wrap="none" anchor="ctr"/>
              <a:lstStyle/>
              <a:p>
                <a:endParaRPr lang="en-US"/>
              </a:p>
            </p:txBody>
          </p:sp>
          <p:sp>
            <p:nvSpPr>
              <p:cNvPr id="3100" name="Oval 12"/>
              <p:cNvSpPr>
                <a:spLocks noChangeArrowheads="1"/>
              </p:cNvSpPr>
              <p:nvPr/>
            </p:nvSpPr>
            <p:spPr bwMode="auto">
              <a:xfrm>
                <a:off x="1752600" y="3657600"/>
                <a:ext cx="228600" cy="228600"/>
              </a:xfrm>
              <a:prstGeom prst="ellipse">
                <a:avLst/>
              </a:prstGeom>
              <a:solidFill>
                <a:schemeClr val="tx2"/>
              </a:solidFill>
              <a:ln w="12700">
                <a:solidFill>
                  <a:schemeClr val="tx1"/>
                </a:solidFill>
                <a:round/>
                <a:headEnd/>
                <a:tailEnd/>
              </a:ln>
            </p:spPr>
            <p:txBody>
              <a:bodyPr wrap="none" anchor="ctr"/>
              <a:lstStyle/>
              <a:p>
                <a:endParaRPr lang="en-US"/>
              </a:p>
            </p:txBody>
          </p:sp>
          <p:sp>
            <p:nvSpPr>
              <p:cNvPr id="3101" name="Oval 13"/>
              <p:cNvSpPr>
                <a:spLocks noChangeArrowheads="1"/>
              </p:cNvSpPr>
              <p:nvPr/>
            </p:nvSpPr>
            <p:spPr bwMode="auto">
              <a:xfrm>
                <a:off x="2057400" y="3657600"/>
                <a:ext cx="228600" cy="228600"/>
              </a:xfrm>
              <a:prstGeom prst="ellipse">
                <a:avLst/>
              </a:prstGeom>
              <a:solidFill>
                <a:schemeClr val="tx2"/>
              </a:solidFill>
              <a:ln w="12700">
                <a:solidFill>
                  <a:schemeClr val="tx1"/>
                </a:solidFill>
                <a:round/>
                <a:headEnd/>
                <a:tailEnd/>
              </a:ln>
            </p:spPr>
            <p:txBody>
              <a:bodyPr wrap="none" anchor="ctr"/>
              <a:lstStyle/>
              <a:p>
                <a:endParaRPr lang="en-US"/>
              </a:p>
            </p:txBody>
          </p:sp>
        </p:grpSp>
        <p:sp>
          <p:nvSpPr>
            <p:cNvPr id="3093" name="AutoShape 14"/>
            <p:cNvSpPr>
              <a:spLocks noChangeArrowheads="1"/>
            </p:cNvSpPr>
            <p:nvPr/>
          </p:nvSpPr>
          <p:spPr bwMode="auto">
            <a:xfrm rot="-5400000">
              <a:off x="1238228" y="4333880"/>
              <a:ext cx="609600" cy="228600"/>
            </a:xfrm>
            <a:prstGeom prst="rightArrow">
              <a:avLst>
                <a:gd name="adj1" fmla="val 50000"/>
                <a:gd name="adj2" fmla="val 67160"/>
              </a:avLst>
            </a:prstGeom>
            <a:solidFill>
              <a:srgbClr val="FF0000"/>
            </a:solidFill>
            <a:ln w="12700">
              <a:solidFill>
                <a:schemeClr val="tx1"/>
              </a:solidFill>
              <a:miter lim="800000"/>
              <a:headEnd/>
              <a:tailEnd/>
            </a:ln>
          </p:spPr>
          <p:txBody>
            <a:bodyPr wrap="none" anchor="ctr"/>
            <a:lstStyle/>
            <a:p>
              <a:endParaRPr lang="en-US"/>
            </a:p>
          </p:txBody>
        </p:sp>
        <p:sp>
          <p:nvSpPr>
            <p:cNvPr id="3094" name="Rectangle 15"/>
            <p:cNvSpPr>
              <a:spLocks noChangeArrowheads="1"/>
            </p:cNvSpPr>
            <p:nvPr/>
          </p:nvSpPr>
          <p:spPr bwMode="auto">
            <a:xfrm>
              <a:off x="1447800" y="4800600"/>
              <a:ext cx="1524000" cy="366767"/>
            </a:xfrm>
            <a:prstGeom prst="rect">
              <a:avLst/>
            </a:prstGeom>
            <a:solidFill>
              <a:srgbClr val="FDE0BD"/>
            </a:solidFill>
            <a:ln w="12700">
              <a:solidFill>
                <a:schemeClr val="tx1"/>
              </a:solidFill>
              <a:miter lim="800000"/>
              <a:headEnd/>
              <a:tailEnd/>
            </a:ln>
          </p:spPr>
          <p:txBody>
            <a:bodyPr lIns="90488" tIns="44450" rIns="90488" bIns="44450">
              <a:spAutoFit/>
            </a:bodyPr>
            <a:lstStyle/>
            <a:p>
              <a:pPr algn="l" eaLnBrk="0" hangingPunct="0">
                <a:spcBef>
                  <a:spcPct val="50000"/>
                </a:spcBef>
              </a:pPr>
              <a:r>
                <a:rPr lang="en-US" b="1"/>
                <a:t>Mean = 3</a:t>
              </a:r>
            </a:p>
          </p:txBody>
        </p:sp>
      </p:grpSp>
      <p:grpSp>
        <p:nvGrpSpPr>
          <p:cNvPr id="4" name="Group 30"/>
          <p:cNvGrpSpPr>
            <a:grpSpLocks/>
          </p:cNvGrpSpPr>
          <p:nvPr/>
        </p:nvGrpSpPr>
        <p:grpSpPr bwMode="auto">
          <a:xfrm>
            <a:off x="4953000" y="3643313"/>
            <a:ext cx="3690938" cy="1524000"/>
            <a:chOff x="4953000" y="3643314"/>
            <a:chExt cx="3690966" cy="1524053"/>
          </a:xfrm>
        </p:grpSpPr>
        <p:sp>
          <p:nvSpPr>
            <p:cNvPr id="3081" name="Rectangle 17"/>
            <p:cNvSpPr>
              <a:spLocks noChangeArrowheads="1"/>
            </p:cNvSpPr>
            <p:nvPr/>
          </p:nvSpPr>
          <p:spPr bwMode="auto">
            <a:xfrm>
              <a:off x="5143505" y="3857628"/>
              <a:ext cx="3357586" cy="366767"/>
            </a:xfrm>
            <a:prstGeom prst="rect">
              <a:avLst/>
            </a:prstGeom>
            <a:noFill/>
            <a:ln w="12700">
              <a:noFill/>
              <a:miter lim="800000"/>
              <a:headEnd/>
              <a:tailEnd/>
            </a:ln>
          </p:spPr>
          <p:txBody>
            <a:bodyPr lIns="90488" tIns="44450" rIns="90488" bIns="44450">
              <a:spAutoFit/>
            </a:bodyPr>
            <a:lstStyle/>
            <a:p>
              <a:pPr algn="l" eaLnBrk="0" hangingPunct="0">
                <a:spcBef>
                  <a:spcPct val="50000"/>
                </a:spcBef>
              </a:pPr>
              <a:r>
                <a:rPr lang="en-US" b="1"/>
                <a:t>1   2   3   4   5   6   7   8   9   10</a:t>
              </a:r>
            </a:p>
          </p:txBody>
        </p:sp>
        <p:grpSp>
          <p:nvGrpSpPr>
            <p:cNvPr id="5" name="Group 29"/>
            <p:cNvGrpSpPr>
              <a:grpSpLocks/>
            </p:cNvGrpSpPr>
            <p:nvPr/>
          </p:nvGrpSpPr>
          <p:grpSpPr bwMode="auto">
            <a:xfrm>
              <a:off x="4953000" y="3643314"/>
              <a:ext cx="3690966" cy="1524053"/>
              <a:chOff x="4953000" y="3643314"/>
              <a:chExt cx="3690966" cy="1524053"/>
            </a:xfrm>
          </p:grpSpPr>
          <p:sp>
            <p:nvSpPr>
              <p:cNvPr id="3083" name="AutoShape 5"/>
              <p:cNvSpPr>
                <a:spLocks noChangeArrowheads="1"/>
              </p:cNvSpPr>
              <p:nvPr/>
            </p:nvSpPr>
            <p:spPr bwMode="auto">
              <a:xfrm rot="-5400000">
                <a:off x="5953136" y="4333880"/>
                <a:ext cx="609600" cy="228600"/>
              </a:xfrm>
              <a:prstGeom prst="rightArrow">
                <a:avLst>
                  <a:gd name="adj1" fmla="val 50000"/>
                  <a:gd name="adj2" fmla="val 67160"/>
                </a:avLst>
              </a:prstGeom>
              <a:solidFill>
                <a:srgbClr val="FF0000"/>
              </a:solidFill>
              <a:ln w="12700">
                <a:solidFill>
                  <a:schemeClr val="tx1"/>
                </a:solidFill>
                <a:miter lim="800000"/>
                <a:headEnd/>
                <a:tailEnd/>
              </a:ln>
            </p:spPr>
            <p:txBody>
              <a:bodyPr wrap="none" anchor="ctr"/>
              <a:lstStyle/>
              <a:p>
                <a:endParaRPr lang="en-US"/>
              </a:p>
            </p:txBody>
          </p:sp>
          <p:sp>
            <p:nvSpPr>
              <p:cNvPr id="3084" name="Line 16"/>
              <p:cNvSpPr>
                <a:spLocks noChangeShapeType="1"/>
              </p:cNvSpPr>
              <p:nvPr/>
            </p:nvSpPr>
            <p:spPr bwMode="auto">
              <a:xfrm flipV="1">
                <a:off x="5046663" y="3840481"/>
                <a:ext cx="3597303" cy="45719"/>
              </a:xfrm>
              <a:prstGeom prst="line">
                <a:avLst/>
              </a:prstGeom>
              <a:noFill/>
              <a:ln w="12700">
                <a:solidFill>
                  <a:schemeClr val="tx1"/>
                </a:solidFill>
                <a:round/>
                <a:headEnd/>
                <a:tailEnd/>
              </a:ln>
            </p:spPr>
            <p:txBody>
              <a:bodyPr/>
              <a:lstStyle/>
              <a:p>
                <a:endParaRPr lang="en-US"/>
              </a:p>
            </p:txBody>
          </p:sp>
          <p:sp>
            <p:nvSpPr>
              <p:cNvPr id="3085" name="Rectangle 18"/>
              <p:cNvSpPr>
                <a:spLocks noChangeArrowheads="1"/>
              </p:cNvSpPr>
              <p:nvPr/>
            </p:nvSpPr>
            <p:spPr bwMode="auto">
              <a:xfrm>
                <a:off x="4953000" y="3657600"/>
                <a:ext cx="3143250" cy="457200"/>
              </a:xfrm>
              <a:prstGeom prst="rect">
                <a:avLst/>
              </a:prstGeom>
              <a:noFill/>
              <a:ln w="12700">
                <a:noFill/>
                <a:miter lim="800000"/>
                <a:headEnd/>
                <a:tailEnd/>
              </a:ln>
            </p:spPr>
            <p:txBody>
              <a:bodyPr wrap="none" anchor="ctr"/>
              <a:lstStyle/>
              <a:p>
                <a:pPr algn="ctr"/>
                <a:endParaRPr lang="en-US"/>
              </a:p>
            </p:txBody>
          </p:sp>
          <p:sp>
            <p:nvSpPr>
              <p:cNvPr id="3086" name="Oval 19"/>
              <p:cNvSpPr>
                <a:spLocks noChangeArrowheads="1"/>
              </p:cNvSpPr>
              <p:nvPr/>
            </p:nvSpPr>
            <p:spPr bwMode="auto">
              <a:xfrm>
                <a:off x="5181600" y="3657600"/>
                <a:ext cx="228600" cy="228600"/>
              </a:xfrm>
              <a:prstGeom prst="ellipse">
                <a:avLst/>
              </a:prstGeom>
              <a:solidFill>
                <a:schemeClr val="tx2"/>
              </a:solidFill>
              <a:ln w="12700">
                <a:solidFill>
                  <a:schemeClr val="tx1"/>
                </a:solidFill>
                <a:round/>
                <a:headEnd/>
                <a:tailEnd/>
              </a:ln>
            </p:spPr>
            <p:txBody>
              <a:bodyPr wrap="none" anchor="ctr"/>
              <a:lstStyle/>
              <a:p>
                <a:endParaRPr lang="en-US"/>
              </a:p>
            </p:txBody>
          </p:sp>
          <p:sp>
            <p:nvSpPr>
              <p:cNvPr id="3087" name="Oval 20"/>
              <p:cNvSpPr>
                <a:spLocks noChangeArrowheads="1"/>
              </p:cNvSpPr>
              <p:nvPr/>
            </p:nvSpPr>
            <p:spPr bwMode="auto">
              <a:xfrm>
                <a:off x="5486400" y="3657600"/>
                <a:ext cx="228600" cy="228600"/>
              </a:xfrm>
              <a:prstGeom prst="ellipse">
                <a:avLst/>
              </a:prstGeom>
              <a:solidFill>
                <a:schemeClr val="tx2"/>
              </a:solidFill>
              <a:ln w="12700">
                <a:solidFill>
                  <a:schemeClr val="tx1"/>
                </a:solidFill>
                <a:round/>
                <a:headEnd/>
                <a:tailEnd/>
              </a:ln>
            </p:spPr>
            <p:txBody>
              <a:bodyPr wrap="none" anchor="ctr"/>
              <a:lstStyle/>
              <a:p>
                <a:endParaRPr lang="en-US"/>
              </a:p>
            </p:txBody>
          </p:sp>
          <p:sp>
            <p:nvSpPr>
              <p:cNvPr id="3088" name="Oval 21"/>
              <p:cNvSpPr>
                <a:spLocks noChangeArrowheads="1"/>
              </p:cNvSpPr>
              <p:nvPr/>
            </p:nvSpPr>
            <p:spPr bwMode="auto">
              <a:xfrm>
                <a:off x="5791200" y="3657600"/>
                <a:ext cx="228600" cy="228600"/>
              </a:xfrm>
              <a:prstGeom prst="ellipse">
                <a:avLst/>
              </a:prstGeom>
              <a:solidFill>
                <a:schemeClr val="tx2"/>
              </a:solidFill>
              <a:ln w="12700">
                <a:solidFill>
                  <a:schemeClr val="tx1"/>
                </a:solidFill>
                <a:round/>
                <a:headEnd/>
                <a:tailEnd/>
              </a:ln>
            </p:spPr>
            <p:txBody>
              <a:bodyPr wrap="none" anchor="ctr"/>
              <a:lstStyle/>
              <a:p>
                <a:endParaRPr lang="en-US"/>
              </a:p>
            </p:txBody>
          </p:sp>
          <p:sp>
            <p:nvSpPr>
              <p:cNvPr id="3089" name="Oval 22"/>
              <p:cNvSpPr>
                <a:spLocks noChangeArrowheads="1"/>
              </p:cNvSpPr>
              <p:nvPr/>
            </p:nvSpPr>
            <p:spPr bwMode="auto">
              <a:xfrm>
                <a:off x="6096000" y="3657600"/>
                <a:ext cx="228600" cy="228600"/>
              </a:xfrm>
              <a:prstGeom prst="ellipse">
                <a:avLst/>
              </a:prstGeom>
              <a:solidFill>
                <a:schemeClr val="tx2"/>
              </a:solidFill>
              <a:ln w="12700">
                <a:solidFill>
                  <a:schemeClr val="tx1"/>
                </a:solidFill>
                <a:round/>
                <a:headEnd/>
                <a:tailEnd/>
              </a:ln>
            </p:spPr>
            <p:txBody>
              <a:bodyPr wrap="none" anchor="ctr"/>
              <a:lstStyle/>
              <a:p>
                <a:endParaRPr lang="en-US"/>
              </a:p>
            </p:txBody>
          </p:sp>
          <p:sp>
            <p:nvSpPr>
              <p:cNvPr id="3090" name="Oval 23"/>
              <p:cNvSpPr>
                <a:spLocks noChangeArrowheads="1"/>
              </p:cNvSpPr>
              <p:nvPr/>
            </p:nvSpPr>
            <p:spPr bwMode="auto">
              <a:xfrm>
                <a:off x="8143900" y="3643314"/>
                <a:ext cx="228600" cy="228600"/>
              </a:xfrm>
              <a:prstGeom prst="ellipse">
                <a:avLst/>
              </a:prstGeom>
              <a:solidFill>
                <a:schemeClr val="tx2"/>
              </a:solidFill>
              <a:ln w="12700">
                <a:solidFill>
                  <a:schemeClr val="tx1"/>
                </a:solidFill>
                <a:round/>
                <a:headEnd/>
                <a:tailEnd/>
              </a:ln>
            </p:spPr>
            <p:txBody>
              <a:bodyPr wrap="none" anchor="ctr"/>
              <a:lstStyle/>
              <a:p>
                <a:endParaRPr lang="en-US"/>
              </a:p>
            </p:txBody>
          </p:sp>
          <p:sp>
            <p:nvSpPr>
              <p:cNvPr id="3091" name="Rectangle 24"/>
              <p:cNvSpPr>
                <a:spLocks noChangeArrowheads="1"/>
              </p:cNvSpPr>
              <p:nvPr/>
            </p:nvSpPr>
            <p:spPr bwMode="auto">
              <a:xfrm>
                <a:off x="6096000" y="4800600"/>
                <a:ext cx="1524000" cy="366767"/>
              </a:xfrm>
              <a:prstGeom prst="rect">
                <a:avLst/>
              </a:prstGeom>
              <a:solidFill>
                <a:srgbClr val="FDE0BD"/>
              </a:solidFill>
              <a:ln w="12700">
                <a:solidFill>
                  <a:schemeClr val="tx1"/>
                </a:solidFill>
                <a:miter lim="800000"/>
                <a:headEnd/>
                <a:tailEnd/>
              </a:ln>
            </p:spPr>
            <p:txBody>
              <a:bodyPr lIns="90488" tIns="44450" rIns="90488" bIns="44450">
                <a:spAutoFit/>
              </a:bodyPr>
              <a:lstStyle/>
              <a:p>
                <a:pPr algn="l" eaLnBrk="0" hangingPunct="0">
                  <a:spcBef>
                    <a:spcPct val="50000"/>
                  </a:spcBef>
                </a:pPr>
                <a:r>
                  <a:rPr lang="en-US" b="1"/>
                  <a:t>Mean = 4</a:t>
                </a:r>
              </a:p>
            </p:txBody>
          </p:sp>
        </p:grpSp>
      </p:grpSp>
      <p:graphicFrame>
        <p:nvGraphicFramePr>
          <p:cNvPr id="3074" name="Object 2"/>
          <p:cNvGraphicFramePr>
            <a:graphicFrameLocks noChangeAspect="1"/>
          </p:cNvGraphicFramePr>
          <p:nvPr/>
        </p:nvGraphicFramePr>
        <p:xfrm>
          <a:off x="838200" y="5410200"/>
          <a:ext cx="3022600" cy="731838"/>
        </p:xfrm>
        <a:graphic>
          <a:graphicData uri="http://schemas.openxmlformats.org/presentationml/2006/ole">
            <mc:AlternateContent xmlns:mc="http://schemas.openxmlformats.org/markup-compatibility/2006">
              <mc:Choice xmlns:v="urn:schemas-microsoft-com:vml" Requires="v">
                <p:oleObj spid="_x0000_s3077" name="Equation" r:id="rId3" imgW="1625400" imgH="393480" progId="Equation.3">
                  <p:embed/>
                </p:oleObj>
              </mc:Choice>
              <mc:Fallback>
                <p:oleObj name="Equation" r:id="rId3" imgW="1625400" imgH="39348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5410200"/>
                        <a:ext cx="3022600" cy="731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3"/>
          <p:cNvGraphicFramePr>
            <a:graphicFrameLocks noChangeAspect="1"/>
          </p:cNvGraphicFramePr>
          <p:nvPr/>
        </p:nvGraphicFramePr>
        <p:xfrm>
          <a:off x="5276850" y="5410200"/>
          <a:ext cx="3187700" cy="731838"/>
        </p:xfrm>
        <a:graphic>
          <a:graphicData uri="http://schemas.openxmlformats.org/presentationml/2006/ole">
            <mc:AlternateContent xmlns:mc="http://schemas.openxmlformats.org/markup-compatibility/2006">
              <mc:Choice xmlns:v="urn:schemas-microsoft-com:vml" Requires="v">
                <p:oleObj spid="_x0000_s3078" name="Equation" r:id="rId5" imgW="1714320" imgH="393480" progId="Equation.3">
                  <p:embed/>
                </p:oleObj>
              </mc:Choice>
              <mc:Fallback>
                <p:oleObj name="Equation" r:id="rId5" imgW="1714320" imgH="39348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76850" y="5410200"/>
                        <a:ext cx="3187700" cy="731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Median</a:t>
            </a:r>
          </a:p>
        </p:txBody>
      </p:sp>
      <p:sp>
        <p:nvSpPr>
          <p:cNvPr id="10243" name="Rectangle 3"/>
          <p:cNvSpPr>
            <a:spLocks noGrp="1" noChangeArrowheads="1"/>
          </p:cNvSpPr>
          <p:nvPr>
            <p:ph type="body" idx="1"/>
          </p:nvPr>
        </p:nvSpPr>
        <p:spPr>
          <a:xfrm>
            <a:off x="533400" y="1600200"/>
            <a:ext cx="8382000" cy="5029200"/>
          </a:xfrm>
        </p:spPr>
        <p:txBody>
          <a:bodyPr/>
          <a:lstStyle/>
          <a:p>
            <a:pPr eaLnBrk="1" hangingPunct="1"/>
            <a:r>
              <a:rPr lang="en-US" dirty="0" smtClean="0">
                <a:solidFill>
                  <a:schemeClr val="accent2"/>
                </a:solidFill>
              </a:rPr>
              <a:t>In an </a:t>
            </a:r>
            <a:r>
              <a:rPr lang="en-US" u="sng" dirty="0" smtClean="0">
                <a:solidFill>
                  <a:schemeClr val="accent2"/>
                </a:solidFill>
              </a:rPr>
              <a:t>ordered array</a:t>
            </a:r>
            <a:r>
              <a:rPr lang="en-US" dirty="0" smtClean="0">
                <a:solidFill>
                  <a:schemeClr val="accent2"/>
                </a:solidFill>
              </a:rPr>
              <a:t>, the </a:t>
            </a:r>
            <a:r>
              <a:rPr lang="en-US" u="sng" dirty="0" smtClean="0">
                <a:solidFill>
                  <a:schemeClr val="accent2"/>
                </a:solidFill>
              </a:rPr>
              <a:t>median</a:t>
            </a:r>
            <a:r>
              <a:rPr lang="en-US" dirty="0" smtClean="0">
                <a:solidFill>
                  <a:schemeClr val="accent2"/>
                </a:solidFill>
              </a:rPr>
              <a:t> is the “middle” number (50% above, 50% below)</a:t>
            </a:r>
          </a:p>
          <a:p>
            <a:pPr eaLnBrk="1" hangingPunct="1"/>
            <a:endParaRPr lang="en-US" dirty="0" smtClean="0">
              <a:solidFill>
                <a:schemeClr val="accent2"/>
              </a:solidFill>
            </a:endParaRPr>
          </a:p>
          <a:p>
            <a:pPr eaLnBrk="1" hangingPunct="1">
              <a:buFontTx/>
              <a:buNone/>
            </a:pPr>
            <a:r>
              <a:rPr lang="en-US" dirty="0" smtClean="0"/>
              <a:t> </a:t>
            </a:r>
          </a:p>
          <a:p>
            <a:pPr eaLnBrk="1" hangingPunct="1">
              <a:buFontTx/>
              <a:buNone/>
            </a:pPr>
            <a:r>
              <a:rPr lang="en-US" dirty="0" smtClean="0"/>
              <a:t> </a:t>
            </a:r>
          </a:p>
          <a:p>
            <a:pPr eaLnBrk="1" hangingPunct="1"/>
            <a:endParaRPr lang="en-US" dirty="0" smtClean="0"/>
          </a:p>
          <a:p>
            <a:pPr eaLnBrk="1" hangingPunct="1">
              <a:buFontTx/>
              <a:buNone/>
            </a:pPr>
            <a:r>
              <a:rPr lang="en-US" dirty="0" smtClean="0"/>
              <a:t>	Not affected by extreme values</a:t>
            </a:r>
          </a:p>
        </p:txBody>
      </p:sp>
      <p:sp>
        <p:nvSpPr>
          <p:cNvPr id="10244" name="Rectangle 7"/>
          <p:cNvSpPr>
            <a:spLocks noChangeArrowheads="1"/>
          </p:cNvSpPr>
          <p:nvPr/>
        </p:nvSpPr>
        <p:spPr bwMode="auto">
          <a:xfrm>
            <a:off x="533400" y="2962275"/>
            <a:ext cx="3143250" cy="457200"/>
          </a:xfrm>
          <a:prstGeom prst="rect">
            <a:avLst/>
          </a:prstGeom>
          <a:noFill/>
          <a:ln w="12700">
            <a:noFill/>
            <a:miter lim="800000"/>
            <a:headEnd/>
            <a:tailEnd/>
          </a:ln>
        </p:spPr>
        <p:txBody>
          <a:bodyPr wrap="none" anchor="ctr"/>
          <a:lstStyle/>
          <a:p>
            <a:pPr algn="ctr"/>
            <a:endParaRPr lang="en-US"/>
          </a:p>
        </p:txBody>
      </p:sp>
      <p:grpSp>
        <p:nvGrpSpPr>
          <p:cNvPr id="2" name="Group 23"/>
          <p:cNvGrpSpPr>
            <a:grpSpLocks/>
          </p:cNvGrpSpPr>
          <p:nvPr/>
        </p:nvGrpSpPr>
        <p:grpSpPr bwMode="auto">
          <a:xfrm>
            <a:off x="0" y="2895600"/>
            <a:ext cx="4057650" cy="1509712"/>
            <a:chOff x="1" y="3657600"/>
            <a:chExt cx="4057649" cy="1509767"/>
          </a:xfrm>
        </p:grpSpPr>
        <p:grpSp>
          <p:nvGrpSpPr>
            <p:cNvPr id="3" name="Group 27"/>
            <p:cNvGrpSpPr>
              <a:grpSpLocks/>
            </p:cNvGrpSpPr>
            <p:nvPr/>
          </p:nvGrpSpPr>
          <p:grpSpPr bwMode="auto">
            <a:xfrm>
              <a:off x="1" y="3657600"/>
              <a:ext cx="4057649" cy="566795"/>
              <a:chOff x="1" y="3657600"/>
              <a:chExt cx="4057649" cy="566795"/>
            </a:xfrm>
          </p:grpSpPr>
          <p:sp>
            <p:nvSpPr>
              <p:cNvPr id="10260" name="Line 6"/>
              <p:cNvSpPr>
                <a:spLocks noChangeShapeType="1"/>
              </p:cNvSpPr>
              <p:nvPr/>
            </p:nvSpPr>
            <p:spPr bwMode="auto">
              <a:xfrm>
                <a:off x="703263" y="3886200"/>
                <a:ext cx="3354387" cy="0"/>
              </a:xfrm>
              <a:prstGeom prst="line">
                <a:avLst/>
              </a:prstGeom>
              <a:noFill/>
              <a:ln w="12700">
                <a:solidFill>
                  <a:schemeClr val="tx1"/>
                </a:solidFill>
                <a:round/>
                <a:headEnd/>
                <a:tailEnd/>
              </a:ln>
            </p:spPr>
            <p:txBody>
              <a:bodyPr/>
              <a:lstStyle/>
              <a:p>
                <a:endParaRPr lang="en-US"/>
              </a:p>
            </p:txBody>
          </p:sp>
          <p:sp>
            <p:nvSpPr>
              <p:cNvPr id="10261" name="Rectangle 7"/>
              <p:cNvSpPr>
                <a:spLocks noChangeArrowheads="1"/>
              </p:cNvSpPr>
              <p:nvPr/>
            </p:nvSpPr>
            <p:spPr bwMode="auto">
              <a:xfrm>
                <a:off x="1" y="3857628"/>
                <a:ext cx="3643306" cy="366767"/>
              </a:xfrm>
              <a:prstGeom prst="rect">
                <a:avLst/>
              </a:prstGeom>
              <a:noFill/>
              <a:ln w="12700">
                <a:noFill/>
                <a:miter lim="800000"/>
                <a:headEnd/>
                <a:tailEnd/>
              </a:ln>
            </p:spPr>
            <p:txBody>
              <a:bodyPr lIns="90488" tIns="44450" rIns="90488" bIns="44450">
                <a:spAutoFit/>
              </a:bodyPr>
              <a:lstStyle/>
              <a:p>
                <a:pPr algn="l" eaLnBrk="0" hangingPunct="0">
                  <a:spcBef>
                    <a:spcPct val="50000"/>
                  </a:spcBef>
                </a:pPr>
                <a:r>
                  <a:rPr lang="en-US" b="1"/>
                  <a:t>            1   2   3   4   5  6 7 8  9 10</a:t>
                </a:r>
              </a:p>
            </p:txBody>
          </p:sp>
          <p:sp>
            <p:nvSpPr>
              <p:cNvPr id="10262" name="Oval 9"/>
              <p:cNvSpPr>
                <a:spLocks noChangeArrowheads="1"/>
              </p:cNvSpPr>
              <p:nvPr/>
            </p:nvSpPr>
            <p:spPr bwMode="auto">
              <a:xfrm>
                <a:off x="838200" y="3657600"/>
                <a:ext cx="228600" cy="228600"/>
              </a:xfrm>
              <a:prstGeom prst="ellipse">
                <a:avLst/>
              </a:prstGeom>
              <a:solidFill>
                <a:schemeClr val="tx2"/>
              </a:solidFill>
              <a:ln w="12700">
                <a:solidFill>
                  <a:schemeClr val="tx1"/>
                </a:solidFill>
                <a:round/>
                <a:headEnd/>
                <a:tailEnd/>
              </a:ln>
            </p:spPr>
            <p:txBody>
              <a:bodyPr wrap="none" anchor="ctr"/>
              <a:lstStyle/>
              <a:p>
                <a:endParaRPr lang="en-US"/>
              </a:p>
            </p:txBody>
          </p:sp>
          <p:sp>
            <p:nvSpPr>
              <p:cNvPr id="10263" name="Oval 10"/>
              <p:cNvSpPr>
                <a:spLocks noChangeArrowheads="1"/>
              </p:cNvSpPr>
              <p:nvPr/>
            </p:nvSpPr>
            <p:spPr bwMode="auto">
              <a:xfrm>
                <a:off x="1143000" y="3657600"/>
                <a:ext cx="228600" cy="228600"/>
              </a:xfrm>
              <a:prstGeom prst="ellipse">
                <a:avLst/>
              </a:prstGeom>
              <a:solidFill>
                <a:schemeClr val="tx2"/>
              </a:solidFill>
              <a:ln w="12700">
                <a:solidFill>
                  <a:schemeClr val="tx1"/>
                </a:solidFill>
                <a:round/>
                <a:headEnd/>
                <a:tailEnd/>
              </a:ln>
            </p:spPr>
            <p:txBody>
              <a:bodyPr wrap="none" anchor="ctr"/>
              <a:lstStyle/>
              <a:p>
                <a:endParaRPr lang="en-US"/>
              </a:p>
            </p:txBody>
          </p:sp>
          <p:sp>
            <p:nvSpPr>
              <p:cNvPr id="10264" name="Oval 11"/>
              <p:cNvSpPr>
                <a:spLocks noChangeArrowheads="1"/>
              </p:cNvSpPr>
              <p:nvPr/>
            </p:nvSpPr>
            <p:spPr bwMode="auto">
              <a:xfrm>
                <a:off x="1447800" y="3657600"/>
                <a:ext cx="228600" cy="228600"/>
              </a:xfrm>
              <a:prstGeom prst="ellipse">
                <a:avLst/>
              </a:prstGeom>
              <a:solidFill>
                <a:schemeClr val="tx2"/>
              </a:solidFill>
              <a:ln w="12700">
                <a:solidFill>
                  <a:schemeClr val="tx1"/>
                </a:solidFill>
                <a:round/>
                <a:headEnd/>
                <a:tailEnd/>
              </a:ln>
            </p:spPr>
            <p:txBody>
              <a:bodyPr wrap="none" anchor="ctr"/>
              <a:lstStyle/>
              <a:p>
                <a:endParaRPr lang="en-US"/>
              </a:p>
            </p:txBody>
          </p:sp>
          <p:sp>
            <p:nvSpPr>
              <p:cNvPr id="10265" name="Oval 12"/>
              <p:cNvSpPr>
                <a:spLocks noChangeArrowheads="1"/>
              </p:cNvSpPr>
              <p:nvPr/>
            </p:nvSpPr>
            <p:spPr bwMode="auto">
              <a:xfrm>
                <a:off x="1752600" y="3657600"/>
                <a:ext cx="228600" cy="228600"/>
              </a:xfrm>
              <a:prstGeom prst="ellipse">
                <a:avLst/>
              </a:prstGeom>
              <a:solidFill>
                <a:schemeClr val="tx2"/>
              </a:solidFill>
              <a:ln w="12700">
                <a:solidFill>
                  <a:schemeClr val="tx1"/>
                </a:solidFill>
                <a:round/>
                <a:headEnd/>
                <a:tailEnd/>
              </a:ln>
            </p:spPr>
            <p:txBody>
              <a:bodyPr wrap="none" anchor="ctr"/>
              <a:lstStyle/>
              <a:p>
                <a:endParaRPr lang="en-US"/>
              </a:p>
            </p:txBody>
          </p:sp>
          <p:sp>
            <p:nvSpPr>
              <p:cNvPr id="10266" name="Oval 13"/>
              <p:cNvSpPr>
                <a:spLocks noChangeArrowheads="1"/>
              </p:cNvSpPr>
              <p:nvPr/>
            </p:nvSpPr>
            <p:spPr bwMode="auto">
              <a:xfrm>
                <a:off x="2057400" y="3657600"/>
                <a:ext cx="228600" cy="228600"/>
              </a:xfrm>
              <a:prstGeom prst="ellipse">
                <a:avLst/>
              </a:prstGeom>
              <a:solidFill>
                <a:schemeClr val="tx2"/>
              </a:solidFill>
              <a:ln w="12700">
                <a:solidFill>
                  <a:schemeClr val="tx1"/>
                </a:solidFill>
                <a:round/>
                <a:headEnd/>
                <a:tailEnd/>
              </a:ln>
            </p:spPr>
            <p:txBody>
              <a:bodyPr wrap="none" anchor="ctr"/>
              <a:lstStyle/>
              <a:p>
                <a:endParaRPr lang="en-US"/>
              </a:p>
            </p:txBody>
          </p:sp>
        </p:grpSp>
        <p:sp>
          <p:nvSpPr>
            <p:cNvPr id="10258" name="AutoShape 14"/>
            <p:cNvSpPr>
              <a:spLocks noChangeArrowheads="1"/>
            </p:cNvSpPr>
            <p:nvPr/>
          </p:nvSpPr>
          <p:spPr bwMode="auto">
            <a:xfrm rot="14263485">
              <a:off x="1238228" y="4333880"/>
              <a:ext cx="609600" cy="228600"/>
            </a:xfrm>
            <a:prstGeom prst="rightArrow">
              <a:avLst>
                <a:gd name="adj1" fmla="val 50000"/>
                <a:gd name="adj2" fmla="val 67160"/>
              </a:avLst>
            </a:prstGeom>
            <a:solidFill>
              <a:srgbClr val="FF0000"/>
            </a:solidFill>
            <a:ln w="12700">
              <a:solidFill>
                <a:schemeClr val="tx1"/>
              </a:solidFill>
              <a:miter lim="800000"/>
              <a:headEnd/>
              <a:tailEnd/>
            </a:ln>
          </p:spPr>
          <p:txBody>
            <a:bodyPr wrap="none" anchor="ctr"/>
            <a:lstStyle/>
            <a:p>
              <a:endParaRPr lang="en-US"/>
            </a:p>
          </p:txBody>
        </p:sp>
        <p:sp>
          <p:nvSpPr>
            <p:cNvPr id="10259" name="Rectangle 15"/>
            <p:cNvSpPr>
              <a:spLocks noChangeArrowheads="1"/>
            </p:cNvSpPr>
            <p:nvPr/>
          </p:nvSpPr>
          <p:spPr bwMode="auto">
            <a:xfrm>
              <a:off x="1447800" y="4800600"/>
              <a:ext cx="1524000" cy="366767"/>
            </a:xfrm>
            <a:prstGeom prst="rect">
              <a:avLst/>
            </a:prstGeom>
            <a:solidFill>
              <a:srgbClr val="FDE0BD"/>
            </a:solidFill>
            <a:ln w="12700">
              <a:solidFill>
                <a:schemeClr val="tx1"/>
              </a:solidFill>
              <a:miter lim="800000"/>
              <a:headEnd/>
              <a:tailEnd/>
            </a:ln>
          </p:spPr>
          <p:txBody>
            <a:bodyPr lIns="90488" tIns="44450" rIns="90488" bIns="44450">
              <a:spAutoFit/>
            </a:bodyPr>
            <a:lstStyle/>
            <a:p>
              <a:pPr algn="l" eaLnBrk="0" hangingPunct="0">
                <a:spcBef>
                  <a:spcPct val="50000"/>
                </a:spcBef>
              </a:pPr>
              <a:r>
                <a:rPr lang="en-US" b="1"/>
                <a:t>Median= 3</a:t>
              </a:r>
            </a:p>
          </p:txBody>
        </p:sp>
      </p:grpSp>
      <p:sp>
        <p:nvSpPr>
          <p:cNvPr id="10246" name="Rectangle 17"/>
          <p:cNvSpPr>
            <a:spLocks noChangeArrowheads="1"/>
          </p:cNvSpPr>
          <p:nvPr/>
        </p:nvSpPr>
        <p:spPr bwMode="auto">
          <a:xfrm>
            <a:off x="4691063" y="3067050"/>
            <a:ext cx="3357562" cy="363538"/>
          </a:xfrm>
          <a:prstGeom prst="rect">
            <a:avLst/>
          </a:prstGeom>
          <a:noFill/>
          <a:ln w="12700">
            <a:noFill/>
            <a:miter lim="800000"/>
            <a:headEnd/>
            <a:tailEnd/>
          </a:ln>
        </p:spPr>
        <p:txBody>
          <a:bodyPr lIns="90488" tIns="44450" rIns="90488" bIns="44450">
            <a:spAutoFit/>
          </a:bodyPr>
          <a:lstStyle/>
          <a:p>
            <a:pPr algn="l" eaLnBrk="0" hangingPunct="0">
              <a:spcBef>
                <a:spcPct val="50000"/>
              </a:spcBef>
            </a:pPr>
            <a:r>
              <a:rPr lang="en-US" b="1"/>
              <a:t>1   2   3   4   5   6   7   8   9   10</a:t>
            </a:r>
          </a:p>
        </p:txBody>
      </p:sp>
      <p:sp>
        <p:nvSpPr>
          <p:cNvPr id="10248" name="AutoShape 5"/>
          <p:cNvSpPr>
            <a:spLocks noChangeArrowheads="1"/>
          </p:cNvSpPr>
          <p:nvPr/>
        </p:nvSpPr>
        <p:spPr bwMode="auto">
          <a:xfrm rot="13250394">
            <a:off x="5299621" y="3544718"/>
            <a:ext cx="904047" cy="225764"/>
          </a:xfrm>
          <a:prstGeom prst="rightArrow">
            <a:avLst>
              <a:gd name="adj1" fmla="val 50000"/>
              <a:gd name="adj2" fmla="val 67160"/>
            </a:avLst>
          </a:prstGeom>
          <a:solidFill>
            <a:srgbClr val="FF0000"/>
          </a:solidFill>
          <a:ln w="12700">
            <a:solidFill>
              <a:schemeClr val="tx1"/>
            </a:solidFill>
            <a:miter lim="800000"/>
            <a:headEnd/>
            <a:tailEnd/>
          </a:ln>
        </p:spPr>
        <p:txBody>
          <a:bodyPr vert="eaVert" wrap="none" anchor="ctr"/>
          <a:lstStyle/>
          <a:p>
            <a:endParaRPr lang="en-US"/>
          </a:p>
        </p:txBody>
      </p:sp>
      <p:sp>
        <p:nvSpPr>
          <p:cNvPr id="10249" name="Line 16"/>
          <p:cNvSpPr>
            <a:spLocks noChangeShapeType="1"/>
          </p:cNvSpPr>
          <p:nvPr/>
        </p:nvSpPr>
        <p:spPr bwMode="auto">
          <a:xfrm flipV="1">
            <a:off x="4665662" y="3049898"/>
            <a:ext cx="3597276" cy="45717"/>
          </a:xfrm>
          <a:prstGeom prst="line">
            <a:avLst/>
          </a:prstGeom>
          <a:noFill/>
          <a:ln w="12700">
            <a:solidFill>
              <a:schemeClr val="tx1"/>
            </a:solidFill>
            <a:round/>
            <a:headEnd/>
            <a:tailEnd/>
          </a:ln>
        </p:spPr>
        <p:txBody>
          <a:bodyPr/>
          <a:lstStyle/>
          <a:p>
            <a:endParaRPr lang="en-US"/>
          </a:p>
        </p:txBody>
      </p:sp>
      <p:sp>
        <p:nvSpPr>
          <p:cNvPr id="10250" name="Rectangle 18"/>
          <p:cNvSpPr>
            <a:spLocks noChangeArrowheads="1"/>
          </p:cNvSpPr>
          <p:nvPr/>
        </p:nvSpPr>
        <p:spPr bwMode="auto">
          <a:xfrm>
            <a:off x="4572000" y="2867024"/>
            <a:ext cx="3143226" cy="457184"/>
          </a:xfrm>
          <a:prstGeom prst="rect">
            <a:avLst/>
          </a:prstGeom>
          <a:noFill/>
          <a:ln w="12700">
            <a:noFill/>
            <a:miter lim="800000"/>
            <a:headEnd/>
            <a:tailEnd/>
          </a:ln>
        </p:spPr>
        <p:txBody>
          <a:bodyPr wrap="none" anchor="ctr"/>
          <a:lstStyle/>
          <a:p>
            <a:pPr algn="ctr"/>
            <a:endParaRPr lang="en-US"/>
          </a:p>
        </p:txBody>
      </p:sp>
      <p:sp>
        <p:nvSpPr>
          <p:cNvPr id="10251" name="Oval 19"/>
          <p:cNvSpPr>
            <a:spLocks noChangeArrowheads="1"/>
          </p:cNvSpPr>
          <p:nvPr/>
        </p:nvSpPr>
        <p:spPr bwMode="auto">
          <a:xfrm>
            <a:off x="4800598" y="2867024"/>
            <a:ext cx="228598" cy="228592"/>
          </a:xfrm>
          <a:prstGeom prst="ellipse">
            <a:avLst/>
          </a:prstGeom>
          <a:solidFill>
            <a:schemeClr val="tx2"/>
          </a:solidFill>
          <a:ln w="12700">
            <a:solidFill>
              <a:schemeClr val="tx1"/>
            </a:solidFill>
            <a:round/>
            <a:headEnd/>
            <a:tailEnd/>
          </a:ln>
        </p:spPr>
        <p:txBody>
          <a:bodyPr wrap="none" anchor="ctr"/>
          <a:lstStyle/>
          <a:p>
            <a:endParaRPr lang="en-US"/>
          </a:p>
        </p:txBody>
      </p:sp>
      <p:sp>
        <p:nvSpPr>
          <p:cNvPr id="10252" name="Oval 20"/>
          <p:cNvSpPr>
            <a:spLocks noChangeArrowheads="1"/>
          </p:cNvSpPr>
          <p:nvPr/>
        </p:nvSpPr>
        <p:spPr bwMode="auto">
          <a:xfrm>
            <a:off x="5105396" y="2867024"/>
            <a:ext cx="228598" cy="228592"/>
          </a:xfrm>
          <a:prstGeom prst="ellipse">
            <a:avLst/>
          </a:prstGeom>
          <a:solidFill>
            <a:schemeClr val="tx2"/>
          </a:solidFill>
          <a:ln w="12700">
            <a:solidFill>
              <a:schemeClr val="tx1"/>
            </a:solidFill>
            <a:round/>
            <a:headEnd/>
            <a:tailEnd/>
          </a:ln>
        </p:spPr>
        <p:txBody>
          <a:bodyPr wrap="none" anchor="ctr"/>
          <a:lstStyle/>
          <a:p>
            <a:endParaRPr lang="en-US"/>
          </a:p>
        </p:txBody>
      </p:sp>
      <p:sp>
        <p:nvSpPr>
          <p:cNvPr id="10253" name="Oval 21"/>
          <p:cNvSpPr>
            <a:spLocks noChangeArrowheads="1"/>
          </p:cNvSpPr>
          <p:nvPr/>
        </p:nvSpPr>
        <p:spPr bwMode="auto">
          <a:xfrm>
            <a:off x="5410194" y="2867024"/>
            <a:ext cx="228598" cy="228592"/>
          </a:xfrm>
          <a:prstGeom prst="ellipse">
            <a:avLst/>
          </a:prstGeom>
          <a:solidFill>
            <a:schemeClr val="tx2"/>
          </a:solidFill>
          <a:ln w="12700">
            <a:solidFill>
              <a:schemeClr val="tx1"/>
            </a:solidFill>
            <a:round/>
            <a:headEnd/>
            <a:tailEnd/>
          </a:ln>
        </p:spPr>
        <p:txBody>
          <a:bodyPr wrap="none" anchor="ctr"/>
          <a:lstStyle/>
          <a:p>
            <a:endParaRPr lang="en-US"/>
          </a:p>
        </p:txBody>
      </p:sp>
      <p:sp>
        <p:nvSpPr>
          <p:cNvPr id="10254" name="Oval 22"/>
          <p:cNvSpPr>
            <a:spLocks noChangeArrowheads="1"/>
          </p:cNvSpPr>
          <p:nvPr/>
        </p:nvSpPr>
        <p:spPr bwMode="auto">
          <a:xfrm>
            <a:off x="5714991" y="2867024"/>
            <a:ext cx="228598" cy="228592"/>
          </a:xfrm>
          <a:prstGeom prst="ellipse">
            <a:avLst/>
          </a:prstGeom>
          <a:solidFill>
            <a:schemeClr val="tx2"/>
          </a:solidFill>
          <a:ln w="12700">
            <a:solidFill>
              <a:schemeClr val="tx1"/>
            </a:solidFill>
            <a:round/>
            <a:headEnd/>
            <a:tailEnd/>
          </a:ln>
        </p:spPr>
        <p:txBody>
          <a:bodyPr wrap="none" anchor="ctr"/>
          <a:lstStyle/>
          <a:p>
            <a:endParaRPr lang="en-US"/>
          </a:p>
        </p:txBody>
      </p:sp>
      <p:sp>
        <p:nvSpPr>
          <p:cNvPr id="10255" name="Oval 23"/>
          <p:cNvSpPr>
            <a:spLocks noChangeArrowheads="1"/>
          </p:cNvSpPr>
          <p:nvPr/>
        </p:nvSpPr>
        <p:spPr bwMode="auto">
          <a:xfrm>
            <a:off x="7762876" y="2852738"/>
            <a:ext cx="228598" cy="228592"/>
          </a:xfrm>
          <a:prstGeom prst="ellipse">
            <a:avLst/>
          </a:prstGeom>
          <a:solidFill>
            <a:schemeClr val="tx2"/>
          </a:solidFill>
          <a:ln w="12700">
            <a:solidFill>
              <a:schemeClr val="tx1"/>
            </a:solidFill>
            <a:round/>
            <a:headEnd/>
            <a:tailEnd/>
          </a:ln>
        </p:spPr>
        <p:txBody>
          <a:bodyPr wrap="none" anchor="ctr"/>
          <a:lstStyle/>
          <a:p>
            <a:endParaRPr lang="en-US"/>
          </a:p>
        </p:txBody>
      </p:sp>
      <p:sp>
        <p:nvSpPr>
          <p:cNvPr id="10256" name="Rectangle 24"/>
          <p:cNvSpPr>
            <a:spLocks noChangeArrowheads="1"/>
          </p:cNvSpPr>
          <p:nvPr/>
        </p:nvSpPr>
        <p:spPr bwMode="auto">
          <a:xfrm>
            <a:off x="5715000" y="4010026"/>
            <a:ext cx="1524000" cy="376237"/>
          </a:xfrm>
          <a:prstGeom prst="rect">
            <a:avLst/>
          </a:prstGeom>
          <a:solidFill>
            <a:srgbClr val="FDE0BD"/>
          </a:solidFill>
          <a:ln w="12700">
            <a:solidFill>
              <a:schemeClr val="tx1"/>
            </a:solidFill>
            <a:miter lim="800000"/>
            <a:headEnd/>
            <a:tailEnd/>
          </a:ln>
        </p:spPr>
        <p:txBody>
          <a:bodyPr lIns="90488" tIns="44450" rIns="90488" bIns="44450">
            <a:spAutoFit/>
          </a:bodyPr>
          <a:lstStyle/>
          <a:p>
            <a:pPr algn="l" eaLnBrk="0" hangingPunct="0">
              <a:spcBef>
                <a:spcPct val="50000"/>
              </a:spcBef>
            </a:pPr>
            <a:r>
              <a:rPr lang="en-US" b="1"/>
              <a:t>Median = 3</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r>
              <a:rPr lang="en-US" smtClean="0"/>
              <a:t>Finding the Median</a:t>
            </a:r>
          </a:p>
        </p:txBody>
      </p:sp>
      <p:sp>
        <p:nvSpPr>
          <p:cNvPr id="4101" name="Rectangle 3"/>
          <p:cNvSpPr>
            <a:spLocks noGrp="1" noChangeArrowheads="1"/>
          </p:cNvSpPr>
          <p:nvPr>
            <p:ph type="body" idx="1"/>
          </p:nvPr>
        </p:nvSpPr>
        <p:spPr/>
        <p:txBody>
          <a:bodyPr/>
          <a:lstStyle/>
          <a:p>
            <a:pPr marL="320675" indent="-320675" defTabSz="852488" eaLnBrk="1" hangingPunct="1">
              <a:lnSpc>
                <a:spcPct val="90000"/>
              </a:lnSpc>
            </a:pPr>
            <a:r>
              <a:rPr lang="en-US" sz="2400" dirty="0" smtClean="0"/>
              <a:t>The location of the median:</a:t>
            </a:r>
          </a:p>
          <a:p>
            <a:pPr marL="320675" indent="-320675" defTabSz="852488" eaLnBrk="1" hangingPunct="1">
              <a:lnSpc>
                <a:spcPct val="90000"/>
              </a:lnSpc>
            </a:pPr>
            <a:endParaRPr lang="en-US" sz="2400" dirty="0" smtClean="0"/>
          </a:p>
          <a:p>
            <a:pPr marL="320675" indent="-320675" defTabSz="852488" eaLnBrk="1" hangingPunct="1">
              <a:lnSpc>
                <a:spcPct val="90000"/>
              </a:lnSpc>
            </a:pPr>
            <a:endParaRPr lang="en-US" sz="2400" dirty="0" smtClean="0"/>
          </a:p>
          <a:p>
            <a:pPr marL="320675" indent="-320675" defTabSz="852488" eaLnBrk="1" hangingPunct="1">
              <a:lnSpc>
                <a:spcPct val="90000"/>
              </a:lnSpc>
            </a:pPr>
            <a:r>
              <a:rPr lang="en-US" sz="2400" dirty="0" smtClean="0"/>
              <a:t>If the number of values is odd, the median is the middle number</a:t>
            </a:r>
          </a:p>
          <a:p>
            <a:pPr marL="693738" lvl="1" indent="-268288" defTabSz="852488" eaLnBrk="1" hangingPunct="1">
              <a:lnSpc>
                <a:spcPct val="90000"/>
              </a:lnSpc>
            </a:pPr>
            <a:r>
              <a:rPr lang="en-US" sz="2400" dirty="0" smtClean="0"/>
              <a:t>If the number of values is even, the median is the average of the two middle numbers</a:t>
            </a:r>
          </a:p>
          <a:p>
            <a:pPr marL="320675" indent="-320675" defTabSz="852488" eaLnBrk="1" hangingPunct="1">
              <a:lnSpc>
                <a:spcPct val="150000"/>
              </a:lnSpc>
            </a:pPr>
            <a:r>
              <a:rPr lang="en-US" sz="2400" dirty="0" smtClean="0"/>
              <a:t>Note that           is not the </a:t>
            </a:r>
            <a:r>
              <a:rPr lang="en-US" sz="2400" i="1" dirty="0" smtClean="0">
                <a:solidFill>
                  <a:schemeClr val="accent2"/>
                </a:solidFill>
              </a:rPr>
              <a:t>value</a:t>
            </a:r>
            <a:r>
              <a:rPr lang="en-US" sz="2400" dirty="0" smtClean="0"/>
              <a:t> of the median, only the </a:t>
            </a:r>
            <a:r>
              <a:rPr lang="en-US" sz="2400" i="1" dirty="0" smtClean="0">
                <a:solidFill>
                  <a:schemeClr val="accent2"/>
                </a:solidFill>
              </a:rPr>
              <a:t>position</a:t>
            </a:r>
            <a:r>
              <a:rPr lang="en-US" sz="2400" dirty="0" smtClean="0">
                <a:solidFill>
                  <a:schemeClr val="accent2"/>
                </a:solidFill>
              </a:rPr>
              <a:t> </a:t>
            </a:r>
            <a:r>
              <a:rPr lang="en-US" sz="2400" dirty="0" smtClean="0"/>
              <a:t>of the median in the ranked data</a:t>
            </a:r>
          </a:p>
          <a:p>
            <a:pPr marL="320675" indent="-320675" defTabSz="852488" eaLnBrk="1" hangingPunct="1">
              <a:lnSpc>
                <a:spcPct val="90000"/>
              </a:lnSpc>
            </a:pPr>
            <a:endParaRPr lang="en-US" sz="2800" dirty="0" smtClean="0"/>
          </a:p>
        </p:txBody>
      </p:sp>
      <p:graphicFrame>
        <p:nvGraphicFramePr>
          <p:cNvPr id="4098" name="Object 2"/>
          <p:cNvGraphicFramePr>
            <a:graphicFrameLocks noChangeAspect="1"/>
          </p:cNvGraphicFramePr>
          <p:nvPr/>
        </p:nvGraphicFramePr>
        <p:xfrm>
          <a:off x="1066800" y="1981200"/>
          <a:ext cx="6781800" cy="787400"/>
        </p:xfrm>
        <a:graphic>
          <a:graphicData uri="http://schemas.openxmlformats.org/presentationml/2006/ole">
            <mc:AlternateContent xmlns:mc="http://schemas.openxmlformats.org/markup-compatibility/2006">
              <mc:Choice xmlns:v="urn:schemas-microsoft-com:vml" Requires="v">
                <p:oleObj spid="_x0000_s4101" name="Equation" r:id="rId3" imgW="3390840" imgH="393480" progId="Equation.3">
                  <p:embed/>
                </p:oleObj>
              </mc:Choice>
              <mc:Fallback>
                <p:oleObj name="Equation" r:id="rId3" imgW="3390840" imgH="39348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981200"/>
                        <a:ext cx="6781800" cy="787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DE0BD"/>
                            </a:solidFill>
                          </a14:hiddenFill>
                        </a:ext>
                      </a:extLst>
                    </p:spPr>
                  </p:pic>
                </p:oleObj>
              </mc:Fallback>
            </mc:AlternateContent>
          </a:graphicData>
        </a:graphic>
      </p:graphicFrame>
      <p:graphicFrame>
        <p:nvGraphicFramePr>
          <p:cNvPr id="4099" name="Object 3"/>
          <p:cNvGraphicFramePr>
            <a:graphicFrameLocks noChangeAspect="1"/>
          </p:cNvGraphicFramePr>
          <p:nvPr/>
        </p:nvGraphicFramePr>
        <p:xfrm>
          <a:off x="2057400" y="4343400"/>
          <a:ext cx="609600" cy="699911"/>
        </p:xfrm>
        <a:graphic>
          <a:graphicData uri="http://schemas.openxmlformats.org/presentationml/2006/ole">
            <mc:AlternateContent xmlns:mc="http://schemas.openxmlformats.org/markup-compatibility/2006">
              <mc:Choice xmlns:v="urn:schemas-microsoft-com:vml" Requires="v">
                <p:oleObj spid="_x0000_s4102" name="Equation" r:id="rId5" imgW="342720" imgH="393480" progId="Equation.3">
                  <p:embed/>
                </p:oleObj>
              </mc:Choice>
              <mc:Fallback>
                <p:oleObj name="Equation" r:id="rId5" imgW="342720" imgH="39348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4343400"/>
                        <a:ext cx="609600" cy="699911"/>
                      </a:xfrm>
                      <a:prstGeom prst="rect">
                        <a:avLst/>
                      </a:prstGeom>
                      <a:noFill/>
                      <a:ln>
                        <a:noFill/>
                      </a:ln>
                      <a:extLst>
                        <a:ext uri="{909E8E84-426E-40dd-AFC4-6F175D3DCCD1}">
                          <a14:hiddenFill xmlns:a14="http://schemas.microsoft.com/office/drawing/2010/main">
                            <a:solidFill>
                              <a:srgbClr val="FDE0BD"/>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a:xfrm>
            <a:off x="971550" y="836613"/>
            <a:ext cx="7924800" cy="1143000"/>
          </a:xfrm>
        </p:spPr>
        <p:txBody>
          <a:bodyPr/>
          <a:lstStyle/>
          <a:p>
            <a:pPr eaLnBrk="1" hangingPunct="1">
              <a:defRPr/>
            </a:pPr>
            <a:r>
              <a:rPr lang="en-US" sz="3200"/>
              <a:t>Median</a:t>
            </a:r>
          </a:p>
        </p:txBody>
      </p:sp>
      <p:sp>
        <p:nvSpPr>
          <p:cNvPr id="33795" name="Rectangle 3"/>
          <p:cNvSpPr>
            <a:spLocks noGrp="1" noChangeArrowheads="1"/>
          </p:cNvSpPr>
          <p:nvPr>
            <p:ph type="body" idx="1"/>
          </p:nvPr>
        </p:nvSpPr>
        <p:spPr>
          <a:xfrm>
            <a:off x="533400" y="2057400"/>
            <a:ext cx="8229600" cy="4525963"/>
          </a:xfrm>
        </p:spPr>
        <p:txBody>
          <a:bodyPr/>
          <a:lstStyle/>
          <a:p>
            <a:pPr eaLnBrk="1" hangingPunct="1">
              <a:lnSpc>
                <a:spcPct val="90000"/>
              </a:lnSpc>
              <a:defRPr/>
            </a:pPr>
            <a:r>
              <a:rPr lang="en-US" sz="2000" b="1" dirty="0"/>
              <a:t>It’s the value that divided set of values into two parts</a:t>
            </a:r>
          </a:p>
          <a:p>
            <a:pPr eaLnBrk="1" hangingPunct="1">
              <a:lnSpc>
                <a:spcPct val="90000"/>
              </a:lnSpc>
              <a:defRPr/>
            </a:pPr>
            <a:endParaRPr lang="en-US" sz="2000" b="1" dirty="0"/>
          </a:p>
          <a:p>
            <a:pPr eaLnBrk="1" hangingPunct="1">
              <a:lnSpc>
                <a:spcPct val="90000"/>
              </a:lnSpc>
              <a:defRPr/>
            </a:pPr>
            <a:r>
              <a:rPr lang="en-US" sz="2000" b="1" dirty="0"/>
              <a:t>The set of values should be arranged in an array before median can be calculated</a:t>
            </a:r>
            <a:endParaRPr lang="en-US" sz="1600" b="1" dirty="0"/>
          </a:p>
          <a:p>
            <a:pPr eaLnBrk="1" hangingPunct="1">
              <a:lnSpc>
                <a:spcPct val="90000"/>
              </a:lnSpc>
              <a:buFont typeface="Wingdings" pitchFamily="2" charset="2"/>
              <a:buNone/>
              <a:defRPr/>
            </a:pPr>
            <a:endParaRPr lang="en-US" sz="2000" b="1" dirty="0"/>
          </a:p>
          <a:p>
            <a:pPr eaLnBrk="1" hangingPunct="1">
              <a:lnSpc>
                <a:spcPct val="90000"/>
              </a:lnSpc>
              <a:defRPr/>
            </a:pPr>
            <a:r>
              <a:rPr lang="en-US" sz="2000" b="1" dirty="0"/>
              <a:t>If number of values are odd, median will be the middle value when all values are arranged in an array.</a:t>
            </a:r>
          </a:p>
          <a:p>
            <a:pPr eaLnBrk="1" hangingPunct="1">
              <a:lnSpc>
                <a:spcPct val="90000"/>
              </a:lnSpc>
              <a:buFont typeface="Wingdings" pitchFamily="2" charset="2"/>
              <a:buNone/>
              <a:defRPr/>
            </a:pPr>
            <a:endParaRPr lang="en-US" sz="2000" b="1" dirty="0"/>
          </a:p>
          <a:p>
            <a:pPr eaLnBrk="1" hangingPunct="1">
              <a:lnSpc>
                <a:spcPct val="90000"/>
              </a:lnSpc>
              <a:defRPr/>
            </a:pPr>
            <a:r>
              <a:rPr lang="en-US" sz="2000" b="1" dirty="0"/>
              <a:t>If number of values are even, median is the mean of the middle two values.</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TotalTime>
  <Words>1165</Words>
  <Application>Microsoft Macintosh PowerPoint</Application>
  <PresentationFormat>On-screen Show (4:3)</PresentationFormat>
  <Paragraphs>276</Paragraphs>
  <Slides>28</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1" baseType="lpstr">
      <vt:lpstr>Office Theme</vt:lpstr>
      <vt:lpstr>Ripple</vt:lpstr>
      <vt:lpstr>Equation</vt:lpstr>
      <vt:lpstr>PowerPoint Presentation</vt:lpstr>
      <vt:lpstr>Measures of central tendency</vt:lpstr>
      <vt:lpstr>Measures of Central Tendency</vt:lpstr>
      <vt:lpstr>Arithmetic Mean</vt:lpstr>
      <vt:lpstr>PowerPoint Presentation</vt:lpstr>
      <vt:lpstr>Arithmetic Mean</vt:lpstr>
      <vt:lpstr>Median</vt:lpstr>
      <vt:lpstr>Finding the Median</vt:lpstr>
      <vt:lpstr>Median</vt:lpstr>
      <vt:lpstr>PowerPoint Presentation</vt:lpstr>
      <vt:lpstr>Median</vt:lpstr>
      <vt:lpstr>Mode</vt:lpstr>
      <vt:lpstr>Measures of Variation</vt:lpstr>
      <vt:lpstr>Measures of Dispersions</vt:lpstr>
      <vt:lpstr>Range</vt:lpstr>
      <vt:lpstr>Degree of Freedom</vt:lpstr>
      <vt:lpstr>Variance </vt:lpstr>
      <vt:lpstr>Variance</vt:lpstr>
      <vt:lpstr>Example </vt:lpstr>
      <vt:lpstr>Mean = $ 49.2 </vt:lpstr>
      <vt:lpstr>Example </vt:lpstr>
      <vt:lpstr>Why the difference between the values and their mean should be squared</vt:lpstr>
      <vt:lpstr>Standard Deviation / Coefficient of Variation</vt:lpstr>
      <vt:lpstr>Standard Deviation</vt:lpstr>
      <vt:lpstr>Coefficient of Variation</vt:lpstr>
      <vt:lpstr>Quartiles</vt:lpstr>
      <vt:lpstr>Percentiles and Quartiles</vt:lpstr>
      <vt:lpstr>Quartile Formulas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kkheiral</dc:creator>
  <cp:lastModifiedBy>Farnaz Sabet</cp:lastModifiedBy>
  <cp:revision>2</cp:revision>
  <dcterms:created xsi:type="dcterms:W3CDTF">2011-07-10T23:18:30Z</dcterms:created>
  <dcterms:modified xsi:type="dcterms:W3CDTF">2015-09-21T15:16:07Z</dcterms:modified>
</cp:coreProperties>
</file>