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86" r:id="rId18"/>
    <p:sldId id="287" r:id="rId19"/>
    <p:sldId id="288" r:id="rId20"/>
    <p:sldId id="289" r:id="rId21"/>
    <p:sldId id="290" r:id="rId22"/>
    <p:sldId id="272" r:id="rId23"/>
    <p:sldId id="291" r:id="rId24"/>
    <p:sldId id="292" r:id="rId25"/>
    <p:sldId id="293" r:id="rId26"/>
    <p:sldId id="294" r:id="rId27"/>
    <p:sldId id="273" r:id="rId28"/>
    <p:sldId id="274" r:id="rId29"/>
    <p:sldId id="295" r:id="rId30"/>
    <p:sldId id="296" r:id="rId31"/>
    <p:sldId id="297" r:id="rId32"/>
    <p:sldId id="275" r:id="rId33"/>
    <p:sldId id="298" r:id="rId34"/>
    <p:sldId id="299" r:id="rId35"/>
    <p:sldId id="300" r:id="rId36"/>
    <p:sldId id="301" r:id="rId37"/>
    <p:sldId id="302" r:id="rId38"/>
    <p:sldId id="276" r:id="rId39"/>
    <p:sldId id="277" r:id="rId40"/>
    <p:sldId id="278" r:id="rId41"/>
    <p:sldId id="279" r:id="rId42"/>
    <p:sldId id="280" r:id="rId43"/>
    <p:sldId id="281" r:id="rId44"/>
    <p:sldId id="282" r:id="rId45"/>
    <p:sldId id="283" r:id="rId46"/>
    <p:sldId id="284" r:id="rId47"/>
    <p:sldId id="285" r:id="rId4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444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CC84B70-DFF8-4523-AE3A-AB57AD5151EE}" type="datetimeFigureOut">
              <a:rPr lang="en-US" smtClean="0"/>
              <a:t>10/28/2012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C46549D-C27F-4B8B-ADAF-F334B5C7F6AC}" type="slidenum">
              <a:rPr lang="en-US" smtClean="0"/>
              <a:t>‹#›</a:t>
            </a:fld>
            <a:endParaRPr lang="en-US"/>
          </a:p>
        </p:txBody>
      </p:sp>
    </p:spTree>
    <p:extLst>
      <p:ext uri="{BB962C8B-B14F-4D97-AF65-F5344CB8AC3E}">
        <p14:creationId xmlns:p14="http://schemas.microsoft.com/office/powerpoint/2010/main" val="2584284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648C7C9-A70A-47BF-879E-B336DB46BCC1}" type="slidenum">
              <a:rPr lang="en-US"/>
              <a:pPr/>
              <a:t>1</a:t>
            </a:fld>
            <a:endParaRPr lang="en-US"/>
          </a:p>
        </p:txBody>
      </p:sp>
      <p:sp>
        <p:nvSpPr>
          <p:cNvPr id="5122" name="Rectangle 2"/>
          <p:cNvSpPr>
            <a:spLocks noGrp="1" noRot="1" noChangeAspect="1" noChangeArrowheads="1" noTextEdit="1"/>
          </p:cNvSpPr>
          <p:nvPr>
            <p:ph type="sldImg"/>
          </p:nvPr>
        </p:nvSpPr>
        <p:spPr>
          <a:ln cap="flat"/>
        </p:spPr>
      </p:sp>
      <p:sp>
        <p:nvSpPr>
          <p:cNvPr id="5123"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1C7EBF8-FE72-44AC-9FC4-91ED3C2DC0F4}" type="slidenum">
              <a:rPr lang="en-US"/>
              <a:pPr/>
              <a:t>10</a:t>
            </a:fld>
            <a:endParaRPr lang="en-US"/>
          </a:p>
        </p:txBody>
      </p:sp>
      <p:sp>
        <p:nvSpPr>
          <p:cNvPr id="214018" name="Rectangle 2"/>
          <p:cNvSpPr>
            <a:spLocks noGrp="1" noRot="1" noChangeAspect="1" noChangeArrowheads="1" noTextEdit="1"/>
          </p:cNvSpPr>
          <p:nvPr>
            <p:ph type="sldImg"/>
          </p:nvPr>
        </p:nvSpPr>
        <p:spPr>
          <a:ln/>
        </p:spPr>
      </p:sp>
      <p:sp>
        <p:nvSpPr>
          <p:cNvPr id="2140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514274B-9E71-41D0-BC69-5706609BBCF5}" type="slidenum">
              <a:rPr lang="en-US"/>
              <a:pPr/>
              <a:t>11</a:t>
            </a:fld>
            <a:endParaRPr lang="en-US"/>
          </a:p>
        </p:txBody>
      </p:sp>
      <p:sp>
        <p:nvSpPr>
          <p:cNvPr id="215042" name="Rectangle 2"/>
          <p:cNvSpPr>
            <a:spLocks noGrp="1" noRot="1" noChangeAspect="1" noChangeArrowheads="1" noTextEdit="1"/>
          </p:cNvSpPr>
          <p:nvPr>
            <p:ph type="sldImg"/>
          </p:nvPr>
        </p:nvSpPr>
        <p:spPr>
          <a:ln/>
        </p:spPr>
      </p:sp>
      <p:sp>
        <p:nvSpPr>
          <p:cNvPr id="2150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3D4CA36-01B0-43E7-B748-DA78FA3C9BBE}" type="slidenum">
              <a:rPr lang="en-US"/>
              <a:pPr/>
              <a:t>12</a:t>
            </a:fld>
            <a:endParaRPr lang="en-US"/>
          </a:p>
        </p:txBody>
      </p:sp>
      <p:sp>
        <p:nvSpPr>
          <p:cNvPr id="216066" name="Rectangle 2"/>
          <p:cNvSpPr>
            <a:spLocks noGrp="1" noRot="1" noChangeAspect="1" noChangeArrowheads="1" noTextEdit="1"/>
          </p:cNvSpPr>
          <p:nvPr>
            <p:ph type="sldImg"/>
          </p:nvPr>
        </p:nvSpPr>
        <p:spPr>
          <a:ln/>
        </p:spPr>
      </p:sp>
      <p:sp>
        <p:nvSpPr>
          <p:cNvPr id="2160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25745FD-2DEE-419A-BCA8-D960935D8C3D}" type="slidenum">
              <a:rPr lang="en-US"/>
              <a:pPr/>
              <a:t>13</a:t>
            </a:fld>
            <a:endParaRPr lang="en-US"/>
          </a:p>
        </p:txBody>
      </p:sp>
      <p:sp>
        <p:nvSpPr>
          <p:cNvPr id="217090" name="Rectangle 2"/>
          <p:cNvSpPr>
            <a:spLocks noGrp="1" noRot="1" noChangeAspect="1" noChangeArrowheads="1" noTextEdit="1"/>
          </p:cNvSpPr>
          <p:nvPr>
            <p:ph type="sldImg"/>
          </p:nvPr>
        </p:nvSpPr>
        <p:spPr>
          <a:ln/>
        </p:spPr>
      </p:sp>
      <p:sp>
        <p:nvSpPr>
          <p:cNvPr id="2170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CA1310-2AE2-48DA-BEAC-8479FE38DCDC}" type="slidenum">
              <a:rPr lang="en-US"/>
              <a:pPr/>
              <a:t>14</a:t>
            </a:fld>
            <a:endParaRPr lang="en-US"/>
          </a:p>
        </p:txBody>
      </p:sp>
      <p:sp>
        <p:nvSpPr>
          <p:cNvPr id="218114" name="Rectangle 2"/>
          <p:cNvSpPr>
            <a:spLocks noGrp="1" noRot="1" noChangeAspect="1" noChangeArrowheads="1" noTextEdit="1"/>
          </p:cNvSpPr>
          <p:nvPr>
            <p:ph type="sldImg"/>
          </p:nvPr>
        </p:nvSpPr>
        <p:spPr>
          <a:ln/>
        </p:spPr>
      </p:sp>
      <p:sp>
        <p:nvSpPr>
          <p:cNvPr id="2181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255A9E-14B9-46C1-99FB-2B4588A0A6FF}" type="slidenum">
              <a:rPr lang="en-US"/>
              <a:pPr/>
              <a:t>15</a:t>
            </a:fld>
            <a:endParaRPr lang="en-US"/>
          </a:p>
        </p:txBody>
      </p:sp>
      <p:sp>
        <p:nvSpPr>
          <p:cNvPr id="219138" name="Rectangle 2"/>
          <p:cNvSpPr>
            <a:spLocks noGrp="1" noRot="1" noChangeAspect="1" noChangeArrowheads="1" noTextEdit="1"/>
          </p:cNvSpPr>
          <p:nvPr>
            <p:ph type="sldImg"/>
          </p:nvPr>
        </p:nvSpPr>
        <p:spPr>
          <a:ln/>
        </p:spPr>
      </p:sp>
      <p:sp>
        <p:nvSpPr>
          <p:cNvPr id="2191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7C2DB8-1F91-4300-8EEC-9654C25D5C01}" type="slidenum">
              <a:rPr lang="en-US"/>
              <a:pPr/>
              <a:t>16</a:t>
            </a:fld>
            <a:endParaRPr lang="en-US"/>
          </a:p>
        </p:txBody>
      </p:sp>
      <p:sp>
        <p:nvSpPr>
          <p:cNvPr id="220162" name="Rectangle 2"/>
          <p:cNvSpPr>
            <a:spLocks noGrp="1" noRot="1" noChangeAspect="1" noChangeArrowheads="1" noTextEdit="1"/>
          </p:cNvSpPr>
          <p:nvPr>
            <p:ph type="sldImg"/>
          </p:nvPr>
        </p:nvSpPr>
        <p:spPr>
          <a:ln/>
        </p:spPr>
      </p:sp>
      <p:sp>
        <p:nvSpPr>
          <p:cNvPr id="2201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C087614-409F-4889-986B-2BDB404DE1C2}" type="slidenum">
              <a:rPr lang="en-US"/>
              <a:pPr/>
              <a:t>22</a:t>
            </a:fld>
            <a:endParaRPr lang="en-US"/>
          </a:p>
        </p:txBody>
      </p:sp>
      <p:sp>
        <p:nvSpPr>
          <p:cNvPr id="221186" name="Rectangle 2"/>
          <p:cNvSpPr>
            <a:spLocks noGrp="1" noRot="1" noChangeAspect="1" noChangeArrowheads="1" noTextEdit="1"/>
          </p:cNvSpPr>
          <p:nvPr>
            <p:ph type="sldImg"/>
          </p:nvPr>
        </p:nvSpPr>
        <p:spPr>
          <a:ln/>
        </p:spPr>
      </p:sp>
      <p:sp>
        <p:nvSpPr>
          <p:cNvPr id="2211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64E050D-A6D2-4B2E-9019-5B17E20013B7}" type="slidenum">
              <a:rPr lang="en-US"/>
              <a:pPr/>
              <a:t>27</a:t>
            </a:fld>
            <a:endParaRPr lang="en-US"/>
          </a:p>
        </p:txBody>
      </p:sp>
      <p:sp>
        <p:nvSpPr>
          <p:cNvPr id="222210" name="Rectangle 2"/>
          <p:cNvSpPr>
            <a:spLocks noGrp="1" noRot="1" noChangeAspect="1" noChangeArrowheads="1" noTextEdit="1"/>
          </p:cNvSpPr>
          <p:nvPr>
            <p:ph type="sldImg"/>
          </p:nvPr>
        </p:nvSpPr>
        <p:spPr>
          <a:ln/>
        </p:spPr>
      </p:sp>
      <p:sp>
        <p:nvSpPr>
          <p:cNvPr id="2222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7172CDA-A3BF-45FC-A722-E4FB3CC47220}" type="slidenum">
              <a:rPr lang="en-US"/>
              <a:pPr/>
              <a:t>28</a:t>
            </a:fld>
            <a:endParaRPr lang="en-US"/>
          </a:p>
        </p:txBody>
      </p:sp>
      <p:sp>
        <p:nvSpPr>
          <p:cNvPr id="223234" name="Rectangle 2"/>
          <p:cNvSpPr>
            <a:spLocks noGrp="1" noRot="1" noChangeAspect="1" noChangeArrowheads="1" noTextEdit="1"/>
          </p:cNvSpPr>
          <p:nvPr>
            <p:ph type="sldImg"/>
          </p:nvPr>
        </p:nvSpPr>
        <p:spPr>
          <a:ln/>
        </p:spPr>
      </p:sp>
      <p:sp>
        <p:nvSpPr>
          <p:cNvPr id="2232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F44A7EB-B53B-4CEB-A987-DCD083869DE9}" type="slidenum">
              <a:rPr lang="en-US"/>
              <a:pPr/>
              <a:t>2</a:t>
            </a:fld>
            <a:endParaRPr lang="en-US"/>
          </a:p>
        </p:txBody>
      </p:sp>
      <p:sp>
        <p:nvSpPr>
          <p:cNvPr id="57346" name="Rectangle 2"/>
          <p:cNvSpPr>
            <a:spLocks noGrp="1" noRot="1" noChangeAspect="1" noChangeArrowheads="1" noTextEdit="1"/>
          </p:cNvSpPr>
          <p:nvPr>
            <p:ph type="sldImg"/>
          </p:nvPr>
        </p:nvSpPr>
        <p:spPr>
          <a:ln cap="flat"/>
        </p:spPr>
      </p:sp>
      <p:sp>
        <p:nvSpPr>
          <p:cNvPr id="57347"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6138947-AD40-43FC-BC27-47DFFA79C4CC}" type="slidenum">
              <a:rPr lang="en-US"/>
              <a:pPr/>
              <a:t>32</a:t>
            </a:fld>
            <a:endParaRPr lang="en-US"/>
          </a:p>
        </p:txBody>
      </p:sp>
      <p:sp>
        <p:nvSpPr>
          <p:cNvPr id="224258" name="Rectangle 2"/>
          <p:cNvSpPr>
            <a:spLocks noGrp="1" noRot="1" noChangeAspect="1" noChangeArrowheads="1" noTextEdit="1"/>
          </p:cNvSpPr>
          <p:nvPr>
            <p:ph type="sldImg"/>
          </p:nvPr>
        </p:nvSpPr>
        <p:spPr>
          <a:ln/>
        </p:spPr>
      </p:sp>
      <p:sp>
        <p:nvSpPr>
          <p:cNvPr id="2242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A0DAEC4-9426-4CED-BD33-B60E6AAFEB43}" type="slidenum">
              <a:rPr lang="en-US"/>
              <a:pPr/>
              <a:t>3</a:t>
            </a:fld>
            <a:endParaRPr lang="en-US"/>
          </a:p>
        </p:txBody>
      </p:sp>
      <p:sp>
        <p:nvSpPr>
          <p:cNvPr id="206850" name="Rectangle 2"/>
          <p:cNvSpPr>
            <a:spLocks noGrp="1" noRot="1" noChangeAspect="1" noChangeArrowheads="1" noTextEdit="1"/>
          </p:cNvSpPr>
          <p:nvPr>
            <p:ph type="sldImg"/>
          </p:nvPr>
        </p:nvSpPr>
        <p:spPr>
          <a:ln/>
        </p:spPr>
      </p:sp>
      <p:sp>
        <p:nvSpPr>
          <p:cNvPr id="2068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594B1C7-68DF-408C-98EA-AD5667E03543}" type="slidenum">
              <a:rPr lang="en-US"/>
              <a:pPr/>
              <a:t>4</a:t>
            </a:fld>
            <a:endParaRPr lang="en-US"/>
          </a:p>
        </p:txBody>
      </p:sp>
      <p:sp>
        <p:nvSpPr>
          <p:cNvPr id="207874" name="Rectangle 2"/>
          <p:cNvSpPr>
            <a:spLocks noGrp="1" noRot="1" noChangeAspect="1" noChangeArrowheads="1" noTextEdit="1"/>
          </p:cNvSpPr>
          <p:nvPr>
            <p:ph type="sldImg"/>
          </p:nvPr>
        </p:nvSpPr>
        <p:spPr>
          <a:ln/>
        </p:spPr>
      </p:sp>
      <p:sp>
        <p:nvSpPr>
          <p:cNvPr id="2078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6BFD1D4-40C6-4C02-BEAF-F281315BE198}" type="slidenum">
              <a:rPr lang="en-US"/>
              <a:pPr/>
              <a:t>5</a:t>
            </a:fld>
            <a:endParaRPr lang="en-US"/>
          </a:p>
        </p:txBody>
      </p:sp>
      <p:sp>
        <p:nvSpPr>
          <p:cNvPr id="208898" name="Rectangle 2"/>
          <p:cNvSpPr>
            <a:spLocks noGrp="1" noRot="1" noChangeAspect="1" noChangeArrowheads="1" noTextEdit="1"/>
          </p:cNvSpPr>
          <p:nvPr>
            <p:ph type="sldImg"/>
          </p:nvPr>
        </p:nvSpPr>
        <p:spPr>
          <a:ln/>
        </p:spPr>
      </p:sp>
      <p:sp>
        <p:nvSpPr>
          <p:cNvPr id="2088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215C0BE-BEB1-46B2-8AB8-FB5CADF9CE41}" type="slidenum">
              <a:rPr lang="en-US"/>
              <a:pPr/>
              <a:t>6</a:t>
            </a:fld>
            <a:endParaRPr lang="en-US"/>
          </a:p>
        </p:txBody>
      </p:sp>
      <p:sp>
        <p:nvSpPr>
          <p:cNvPr id="209922" name="Rectangle 2"/>
          <p:cNvSpPr>
            <a:spLocks noGrp="1" noRot="1" noChangeAspect="1" noChangeArrowheads="1" noTextEdit="1"/>
          </p:cNvSpPr>
          <p:nvPr>
            <p:ph type="sldImg"/>
          </p:nvPr>
        </p:nvSpPr>
        <p:spPr>
          <a:ln/>
        </p:spPr>
      </p:sp>
      <p:sp>
        <p:nvSpPr>
          <p:cNvPr id="2099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92B6271-175C-43D7-9185-8531A074945D}" type="slidenum">
              <a:rPr lang="en-US"/>
              <a:pPr/>
              <a:t>7</a:t>
            </a:fld>
            <a:endParaRPr lang="en-US"/>
          </a:p>
        </p:txBody>
      </p:sp>
      <p:sp>
        <p:nvSpPr>
          <p:cNvPr id="210946" name="Rectangle 2"/>
          <p:cNvSpPr>
            <a:spLocks noGrp="1" noRot="1" noChangeAspect="1" noChangeArrowheads="1" noTextEdit="1"/>
          </p:cNvSpPr>
          <p:nvPr>
            <p:ph type="sldImg"/>
          </p:nvPr>
        </p:nvSpPr>
        <p:spPr>
          <a:ln/>
        </p:spPr>
      </p:sp>
      <p:sp>
        <p:nvSpPr>
          <p:cNvPr id="2109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746023F-895E-4D25-B5CC-C4BC34B78797}" type="slidenum">
              <a:rPr lang="en-US"/>
              <a:pPr/>
              <a:t>8</a:t>
            </a:fld>
            <a:endParaRPr lang="en-US"/>
          </a:p>
        </p:txBody>
      </p:sp>
      <p:sp>
        <p:nvSpPr>
          <p:cNvPr id="211970" name="Rectangle 2"/>
          <p:cNvSpPr>
            <a:spLocks noGrp="1" noRot="1" noChangeAspect="1" noChangeArrowheads="1" noTextEdit="1"/>
          </p:cNvSpPr>
          <p:nvPr>
            <p:ph type="sldImg"/>
          </p:nvPr>
        </p:nvSpPr>
        <p:spPr>
          <a:ln/>
        </p:spPr>
      </p:sp>
      <p:sp>
        <p:nvSpPr>
          <p:cNvPr id="2119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5560949-5DEA-4FCE-9928-64749D2DAE32}" type="slidenum">
              <a:rPr lang="en-US"/>
              <a:pPr/>
              <a:t>9</a:t>
            </a:fld>
            <a:endParaRPr lang="en-US"/>
          </a:p>
        </p:txBody>
      </p:sp>
      <p:sp>
        <p:nvSpPr>
          <p:cNvPr id="212994" name="Rectangle 2"/>
          <p:cNvSpPr>
            <a:spLocks noGrp="1" noRot="1" noChangeAspect="1" noChangeArrowheads="1" noTextEdit="1"/>
          </p:cNvSpPr>
          <p:nvPr>
            <p:ph type="sldImg"/>
          </p:nvPr>
        </p:nvSpPr>
        <p:spPr>
          <a:ln/>
        </p:spPr>
      </p:sp>
      <p:sp>
        <p:nvSpPr>
          <p:cNvPr id="212995"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A14021FB-DF08-4C93-8C70-31F6F47E7710}" type="slidenum">
              <a:rPr lang="en-US" altLang="en-US"/>
              <a:pPr>
                <a:defRPr/>
              </a:pPr>
              <a:t>‹#›</a:t>
            </a:fld>
            <a:endParaRPr lang="en-US" altLang="en-US"/>
          </a:p>
        </p:txBody>
      </p:sp>
    </p:spTree>
    <p:extLst>
      <p:ext uri="{BB962C8B-B14F-4D97-AF65-F5344CB8AC3E}">
        <p14:creationId xmlns:p14="http://schemas.microsoft.com/office/powerpoint/2010/main" val="14792389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10/28/2012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10/28/2012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10/28/2012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10/28/2012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10/28/2012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10/28/2012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10/28/2012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10/28/2012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21" name="Rectangle 25"/>
          <p:cNvSpPr>
            <a:spLocks noGrp="1" noChangeArrowheads="1"/>
          </p:cNvSpPr>
          <p:nvPr>
            <p:ph type="ctrTitle"/>
          </p:nvPr>
        </p:nvSpPr>
        <p:spPr/>
        <p:txBody>
          <a:bodyPr/>
          <a:lstStyle/>
          <a:p>
            <a:r>
              <a:rPr lang="en-US" b="0" dirty="0"/>
              <a:t/>
            </a:r>
            <a:br>
              <a:rPr lang="en-US" b="0" dirty="0"/>
            </a:br>
            <a:r>
              <a:rPr lang="en-US" dirty="0"/>
              <a:t>The Thorax and Lungs</a:t>
            </a:r>
          </a:p>
        </p:txBody>
      </p:sp>
    </p:spTree>
    <p:extLst>
      <p:ext uri="{BB962C8B-B14F-4D97-AF65-F5344CB8AC3E}">
        <p14:creationId xmlns:p14="http://schemas.microsoft.com/office/powerpoint/2010/main" val="5932650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2" name="Rectangle 4"/>
          <p:cNvSpPr>
            <a:spLocks noGrp="1" noChangeArrowheads="1"/>
          </p:cNvSpPr>
          <p:nvPr>
            <p:ph type="title"/>
          </p:nvPr>
        </p:nvSpPr>
        <p:spPr/>
        <p:txBody>
          <a:bodyPr/>
          <a:lstStyle/>
          <a:p>
            <a:r>
              <a:rPr lang="en-US"/>
              <a:t>The Health History</a:t>
            </a:r>
          </a:p>
        </p:txBody>
      </p:sp>
      <p:sp>
        <p:nvSpPr>
          <p:cNvPr id="191493" name="Rectangle 5"/>
          <p:cNvSpPr>
            <a:spLocks noGrp="1" noChangeArrowheads="1"/>
          </p:cNvSpPr>
          <p:nvPr>
            <p:ph type="body" idx="1"/>
          </p:nvPr>
        </p:nvSpPr>
        <p:spPr/>
        <p:txBody>
          <a:bodyPr/>
          <a:lstStyle/>
          <a:p>
            <a:r>
              <a:rPr lang="en-US"/>
              <a:t>Wheezing</a:t>
            </a:r>
          </a:p>
          <a:p>
            <a:pPr lvl="1"/>
            <a:r>
              <a:rPr lang="en-US"/>
              <a:t>Wheezes are musical respiratory sounds that </a:t>
            </a:r>
            <a:br>
              <a:rPr lang="en-US"/>
            </a:br>
            <a:r>
              <a:rPr lang="en-US"/>
              <a:t>may be audible to the patient and to others</a:t>
            </a:r>
          </a:p>
          <a:p>
            <a:r>
              <a:rPr lang="en-US"/>
              <a:t>Cough</a:t>
            </a:r>
          </a:p>
          <a:p>
            <a:pPr lvl="1"/>
            <a:r>
              <a:rPr lang="en-US"/>
              <a:t>Cough is typically a reflex response to stimuli </a:t>
            </a:r>
            <a:br>
              <a:rPr lang="en-US"/>
            </a:br>
            <a:r>
              <a:rPr lang="en-US"/>
              <a:t>that irritate receptors in the larynx, trachea, </a:t>
            </a:r>
            <a:br>
              <a:rPr lang="en-US"/>
            </a:br>
            <a:r>
              <a:rPr lang="en-US"/>
              <a:t>or large bronchi. It may sometimes be </a:t>
            </a:r>
            <a:br>
              <a:rPr lang="en-US"/>
            </a:br>
            <a:r>
              <a:rPr lang="en-US"/>
              <a:t>cardiovascular in origin.</a:t>
            </a:r>
          </a:p>
          <a:p>
            <a:pPr lvl="1"/>
            <a:endParaRPr lang="en-US"/>
          </a:p>
        </p:txBody>
      </p:sp>
    </p:spTree>
    <p:extLst>
      <p:ext uri="{BB962C8B-B14F-4D97-AF65-F5344CB8AC3E}">
        <p14:creationId xmlns:p14="http://schemas.microsoft.com/office/powerpoint/2010/main" val="9872425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40" name="Rectangle 4"/>
          <p:cNvSpPr>
            <a:spLocks noGrp="1" noChangeArrowheads="1"/>
          </p:cNvSpPr>
          <p:nvPr>
            <p:ph type="title"/>
          </p:nvPr>
        </p:nvSpPr>
        <p:spPr/>
        <p:txBody>
          <a:bodyPr/>
          <a:lstStyle/>
          <a:p>
            <a:r>
              <a:rPr lang="en-US"/>
              <a:t>The Health History</a:t>
            </a:r>
          </a:p>
        </p:txBody>
      </p:sp>
      <p:sp>
        <p:nvSpPr>
          <p:cNvPr id="193541" name="Rectangle 5"/>
          <p:cNvSpPr>
            <a:spLocks noGrp="1" noChangeArrowheads="1"/>
          </p:cNvSpPr>
          <p:nvPr>
            <p:ph type="body" idx="1"/>
          </p:nvPr>
        </p:nvSpPr>
        <p:spPr/>
        <p:txBody>
          <a:bodyPr/>
          <a:lstStyle/>
          <a:p>
            <a:r>
              <a:rPr lang="en-US"/>
              <a:t>Cough</a:t>
            </a:r>
          </a:p>
          <a:p>
            <a:pPr lvl="1"/>
            <a:r>
              <a:rPr lang="en-US"/>
              <a:t>Ask whether the cough is dry or produces sputum, </a:t>
            </a:r>
            <a:br>
              <a:rPr lang="en-US"/>
            </a:br>
            <a:r>
              <a:rPr lang="en-US"/>
              <a:t>or phlegm</a:t>
            </a:r>
          </a:p>
          <a:p>
            <a:pPr lvl="1"/>
            <a:r>
              <a:rPr lang="en-US"/>
              <a:t>Ask the patient to describe the volume of any </a:t>
            </a:r>
            <a:br>
              <a:rPr lang="en-US"/>
            </a:br>
            <a:r>
              <a:rPr lang="en-US"/>
              <a:t>sputum and its color, odor, and consistency</a:t>
            </a:r>
          </a:p>
          <a:p>
            <a:pPr lvl="1"/>
            <a:endParaRPr lang="en-US"/>
          </a:p>
          <a:p>
            <a:pPr lvl="1"/>
            <a:endParaRPr lang="en-US"/>
          </a:p>
        </p:txBody>
      </p:sp>
    </p:spTree>
    <p:extLst>
      <p:ext uri="{BB962C8B-B14F-4D97-AF65-F5344CB8AC3E}">
        <p14:creationId xmlns:p14="http://schemas.microsoft.com/office/powerpoint/2010/main" val="5608669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4" name="Rectangle 4"/>
          <p:cNvSpPr>
            <a:spLocks noGrp="1" noChangeArrowheads="1"/>
          </p:cNvSpPr>
          <p:nvPr>
            <p:ph type="title"/>
          </p:nvPr>
        </p:nvSpPr>
        <p:spPr/>
        <p:txBody>
          <a:bodyPr/>
          <a:lstStyle/>
          <a:p>
            <a:r>
              <a:rPr lang="en-US"/>
              <a:t>The Health History</a:t>
            </a:r>
          </a:p>
        </p:txBody>
      </p:sp>
      <p:sp>
        <p:nvSpPr>
          <p:cNvPr id="194565" name="Rectangle 5"/>
          <p:cNvSpPr>
            <a:spLocks noGrp="1" noChangeArrowheads="1"/>
          </p:cNvSpPr>
          <p:nvPr>
            <p:ph type="body" idx="1"/>
          </p:nvPr>
        </p:nvSpPr>
        <p:spPr/>
        <p:txBody>
          <a:bodyPr>
            <a:normAutofit fontScale="92500"/>
          </a:bodyPr>
          <a:lstStyle/>
          <a:p>
            <a:r>
              <a:rPr lang="en-US"/>
              <a:t>Hemoptysis</a:t>
            </a:r>
          </a:p>
          <a:p>
            <a:pPr lvl="1"/>
            <a:r>
              <a:rPr lang="en-US"/>
              <a:t>Hemoptysis is the coughing up of blood from the lungs; it may vary from blood-streaked phlegm to frank blood</a:t>
            </a:r>
          </a:p>
          <a:p>
            <a:pPr lvl="1"/>
            <a:r>
              <a:rPr lang="en-US"/>
              <a:t>Ask the patient to describe the volume of blood produced as well as other sputum attributes</a:t>
            </a:r>
          </a:p>
          <a:p>
            <a:pPr lvl="1"/>
            <a:r>
              <a:rPr lang="en-US"/>
              <a:t>Try to confirm the source of the bleeding by history and examination before using the term “hemoptysis.” Blood may also originate from the mouth, pharynx, </a:t>
            </a:r>
            <a:br>
              <a:rPr lang="en-US"/>
            </a:br>
            <a:r>
              <a:rPr lang="en-US"/>
              <a:t>or gastrointestinal tract</a:t>
            </a:r>
          </a:p>
        </p:txBody>
      </p:sp>
    </p:spTree>
    <p:extLst>
      <p:ext uri="{BB962C8B-B14F-4D97-AF65-F5344CB8AC3E}">
        <p14:creationId xmlns:p14="http://schemas.microsoft.com/office/powerpoint/2010/main" val="39021211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4" name="Rectangle 6"/>
          <p:cNvSpPr>
            <a:spLocks noGrp="1" noChangeArrowheads="1"/>
          </p:cNvSpPr>
          <p:nvPr>
            <p:ph type="title"/>
          </p:nvPr>
        </p:nvSpPr>
        <p:spPr>
          <a:xfrm>
            <a:off x="330200" y="685801"/>
            <a:ext cx="8524875" cy="838199"/>
          </a:xfrm>
        </p:spPr>
        <p:txBody>
          <a:bodyPr>
            <a:normAutofit/>
          </a:bodyPr>
          <a:lstStyle/>
          <a:p>
            <a:r>
              <a:rPr lang="en-US" dirty="0"/>
              <a:t>Health Promotion and Counseling</a:t>
            </a:r>
          </a:p>
        </p:txBody>
      </p:sp>
      <p:sp>
        <p:nvSpPr>
          <p:cNvPr id="196615" name="Rectangle 7"/>
          <p:cNvSpPr>
            <a:spLocks noGrp="1" noChangeArrowheads="1"/>
          </p:cNvSpPr>
          <p:nvPr>
            <p:ph type="body" idx="1"/>
          </p:nvPr>
        </p:nvSpPr>
        <p:spPr/>
        <p:txBody>
          <a:bodyPr/>
          <a:lstStyle/>
          <a:p>
            <a:pPr>
              <a:lnSpc>
                <a:spcPct val="85000"/>
              </a:lnSpc>
              <a:spcBef>
                <a:spcPct val="35000"/>
              </a:spcBef>
            </a:pPr>
            <a:r>
              <a:rPr lang="en-US" sz="2000"/>
              <a:t>Tobacco Cessation</a:t>
            </a:r>
          </a:p>
          <a:p>
            <a:pPr lvl="1">
              <a:lnSpc>
                <a:spcPct val="85000"/>
              </a:lnSpc>
              <a:spcBef>
                <a:spcPct val="35000"/>
              </a:spcBef>
            </a:pPr>
            <a:r>
              <a:rPr lang="en-US" sz="2000"/>
              <a:t>Smoking is the leading cause of preventable death </a:t>
            </a:r>
            <a:br>
              <a:rPr lang="en-US" sz="2000"/>
            </a:br>
            <a:r>
              <a:rPr lang="en-US" sz="2000"/>
              <a:t>in the United States</a:t>
            </a:r>
          </a:p>
          <a:p>
            <a:pPr lvl="1">
              <a:lnSpc>
                <a:spcPct val="85000"/>
              </a:lnSpc>
              <a:spcBef>
                <a:spcPct val="35000"/>
              </a:spcBef>
            </a:pPr>
            <a:r>
              <a:rPr lang="en-US" sz="2000"/>
              <a:t>Remember the five “As”</a:t>
            </a:r>
          </a:p>
          <a:p>
            <a:pPr lvl="2">
              <a:lnSpc>
                <a:spcPct val="85000"/>
              </a:lnSpc>
              <a:spcBef>
                <a:spcPct val="35000"/>
              </a:spcBef>
            </a:pPr>
            <a:r>
              <a:rPr lang="en-US" sz="2000" b="1"/>
              <a:t>A</a:t>
            </a:r>
            <a:r>
              <a:rPr lang="en-US" sz="2000"/>
              <a:t>sk about smoking at each visit</a:t>
            </a:r>
          </a:p>
          <a:p>
            <a:pPr lvl="2">
              <a:lnSpc>
                <a:spcPct val="85000"/>
              </a:lnSpc>
              <a:spcBef>
                <a:spcPct val="35000"/>
              </a:spcBef>
            </a:pPr>
            <a:r>
              <a:rPr lang="en-US" sz="2000" b="1"/>
              <a:t>A</a:t>
            </a:r>
            <a:r>
              <a:rPr lang="en-US" sz="2000"/>
              <a:t>dvise patients regularly to stop smoking using </a:t>
            </a:r>
            <a:br>
              <a:rPr lang="en-US" sz="2000"/>
            </a:br>
            <a:r>
              <a:rPr lang="en-US" sz="2000"/>
              <a:t>a clear, personalized message</a:t>
            </a:r>
          </a:p>
          <a:p>
            <a:pPr lvl="2">
              <a:lnSpc>
                <a:spcPct val="85000"/>
              </a:lnSpc>
              <a:spcBef>
                <a:spcPct val="35000"/>
              </a:spcBef>
            </a:pPr>
            <a:r>
              <a:rPr lang="en-US" sz="2000" b="1"/>
              <a:t>A</a:t>
            </a:r>
            <a:r>
              <a:rPr lang="en-US" sz="2000"/>
              <a:t>ssess patient readiness to quit</a:t>
            </a:r>
          </a:p>
          <a:p>
            <a:pPr lvl="2">
              <a:lnSpc>
                <a:spcPct val="85000"/>
              </a:lnSpc>
              <a:spcBef>
                <a:spcPct val="35000"/>
              </a:spcBef>
            </a:pPr>
            <a:r>
              <a:rPr lang="en-US" sz="2000" b="1"/>
              <a:t>A</a:t>
            </a:r>
            <a:r>
              <a:rPr lang="en-US" sz="2000"/>
              <a:t>ssist patients to set stop dates and provide educational materials for self-help</a:t>
            </a:r>
          </a:p>
          <a:p>
            <a:pPr lvl="2">
              <a:lnSpc>
                <a:spcPct val="85000"/>
              </a:lnSpc>
              <a:spcBef>
                <a:spcPct val="35000"/>
              </a:spcBef>
            </a:pPr>
            <a:r>
              <a:rPr lang="en-US" sz="2000" b="1"/>
              <a:t>A</a:t>
            </a:r>
            <a:r>
              <a:rPr lang="en-US" sz="2000"/>
              <a:t>rrange for follow-up visits to monitor and </a:t>
            </a:r>
            <a:br>
              <a:rPr lang="en-US" sz="2000"/>
            </a:br>
            <a:r>
              <a:rPr lang="en-US" sz="2000"/>
              <a:t>support patient progress</a:t>
            </a:r>
          </a:p>
        </p:txBody>
      </p:sp>
    </p:spTree>
    <p:extLst>
      <p:ext uri="{BB962C8B-B14F-4D97-AF65-F5344CB8AC3E}">
        <p14:creationId xmlns:p14="http://schemas.microsoft.com/office/powerpoint/2010/main" val="8325054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6" name="Rectangle 4"/>
          <p:cNvSpPr>
            <a:spLocks noGrp="1" noChangeArrowheads="1"/>
          </p:cNvSpPr>
          <p:nvPr>
            <p:ph type="title"/>
          </p:nvPr>
        </p:nvSpPr>
        <p:spPr/>
        <p:txBody>
          <a:bodyPr/>
          <a:lstStyle/>
          <a:p>
            <a:r>
              <a:rPr lang="en-US"/>
              <a:t>Techniques of Examination</a:t>
            </a:r>
          </a:p>
        </p:txBody>
      </p:sp>
      <p:sp>
        <p:nvSpPr>
          <p:cNvPr id="192517" name="Rectangle 5"/>
          <p:cNvSpPr>
            <a:spLocks noGrp="1" noChangeArrowheads="1"/>
          </p:cNvSpPr>
          <p:nvPr>
            <p:ph type="body" idx="1"/>
          </p:nvPr>
        </p:nvSpPr>
        <p:spPr/>
        <p:txBody>
          <a:bodyPr>
            <a:normAutofit lnSpcReduction="10000"/>
          </a:bodyPr>
          <a:lstStyle/>
          <a:p>
            <a:r>
              <a:rPr lang="en-US"/>
              <a:t>In General</a:t>
            </a:r>
          </a:p>
          <a:p>
            <a:pPr lvl="1"/>
            <a:r>
              <a:rPr lang="en-US"/>
              <a:t>Examine the posterior thorax and lungs while the patient is sitting</a:t>
            </a:r>
          </a:p>
          <a:p>
            <a:pPr lvl="1"/>
            <a:r>
              <a:rPr lang="en-US"/>
              <a:t>Examine the anterior thorax and lungs with the </a:t>
            </a:r>
            <a:br>
              <a:rPr lang="en-US"/>
            </a:br>
            <a:r>
              <a:rPr lang="en-US"/>
              <a:t>patient supine</a:t>
            </a:r>
          </a:p>
          <a:p>
            <a:pPr lvl="1"/>
            <a:r>
              <a:rPr lang="en-US"/>
              <a:t>Compare one side of the thorax and lungs with the other, so the patient serves as his or her own control</a:t>
            </a:r>
          </a:p>
          <a:p>
            <a:pPr lvl="1"/>
            <a:r>
              <a:rPr lang="en-US"/>
              <a:t>Proceed in an orderly fashion: inspect, palpate, percuss, and auscultate</a:t>
            </a:r>
          </a:p>
        </p:txBody>
      </p:sp>
    </p:spTree>
    <p:extLst>
      <p:ext uri="{BB962C8B-B14F-4D97-AF65-F5344CB8AC3E}">
        <p14:creationId xmlns:p14="http://schemas.microsoft.com/office/powerpoint/2010/main" val="7302624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8" name="Rectangle 4"/>
          <p:cNvSpPr>
            <a:spLocks noGrp="1" noChangeArrowheads="1"/>
          </p:cNvSpPr>
          <p:nvPr>
            <p:ph type="title"/>
          </p:nvPr>
        </p:nvSpPr>
        <p:spPr/>
        <p:txBody>
          <a:bodyPr/>
          <a:lstStyle/>
          <a:p>
            <a:r>
              <a:rPr lang="en-US"/>
              <a:t>Techniques of Examination</a:t>
            </a:r>
          </a:p>
        </p:txBody>
      </p:sp>
      <p:sp>
        <p:nvSpPr>
          <p:cNvPr id="195589" name="Rectangle 5"/>
          <p:cNvSpPr>
            <a:spLocks noGrp="1" noChangeArrowheads="1"/>
          </p:cNvSpPr>
          <p:nvPr>
            <p:ph type="body" idx="1"/>
          </p:nvPr>
        </p:nvSpPr>
        <p:spPr/>
        <p:txBody>
          <a:bodyPr/>
          <a:lstStyle/>
          <a:p>
            <a:r>
              <a:rPr lang="en-US"/>
              <a:t>Initial Survey of Respiration and the Thorax</a:t>
            </a:r>
          </a:p>
          <a:p>
            <a:pPr lvl="1"/>
            <a:r>
              <a:rPr lang="en-US"/>
              <a:t>Observe the rate, rhythm, depth, and effort of breathing</a:t>
            </a:r>
          </a:p>
          <a:p>
            <a:pPr lvl="1"/>
            <a:r>
              <a:rPr lang="en-US"/>
              <a:t>Inspect for any signs of respiratory difficulty</a:t>
            </a:r>
          </a:p>
          <a:p>
            <a:pPr lvl="2"/>
            <a:r>
              <a:rPr lang="en-US"/>
              <a:t>Assess the patient’s color</a:t>
            </a:r>
          </a:p>
          <a:p>
            <a:pPr lvl="2"/>
            <a:r>
              <a:rPr lang="en-US"/>
              <a:t>Listen to the patient’s breathing</a:t>
            </a:r>
          </a:p>
          <a:p>
            <a:pPr lvl="2"/>
            <a:r>
              <a:rPr lang="en-US"/>
              <a:t>Inspect the patient’s neck</a:t>
            </a:r>
          </a:p>
          <a:p>
            <a:pPr lvl="1"/>
            <a:r>
              <a:rPr lang="en-US"/>
              <a:t>Observe the shape of the chest</a:t>
            </a:r>
          </a:p>
        </p:txBody>
      </p:sp>
    </p:spTree>
    <p:extLst>
      <p:ext uri="{BB962C8B-B14F-4D97-AF65-F5344CB8AC3E}">
        <p14:creationId xmlns:p14="http://schemas.microsoft.com/office/powerpoint/2010/main" val="8991143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6" name="Rectangle 4"/>
          <p:cNvSpPr>
            <a:spLocks noGrp="1" noChangeArrowheads="1"/>
          </p:cNvSpPr>
          <p:nvPr>
            <p:ph type="title"/>
          </p:nvPr>
        </p:nvSpPr>
        <p:spPr/>
        <p:txBody>
          <a:bodyPr/>
          <a:lstStyle/>
          <a:p>
            <a:r>
              <a:rPr lang="en-US"/>
              <a:t>Techniques of Examination</a:t>
            </a:r>
          </a:p>
        </p:txBody>
      </p:sp>
      <p:sp>
        <p:nvSpPr>
          <p:cNvPr id="197637" name="Rectangle 5"/>
          <p:cNvSpPr>
            <a:spLocks noGrp="1" noChangeArrowheads="1"/>
          </p:cNvSpPr>
          <p:nvPr>
            <p:ph type="body" idx="1"/>
          </p:nvPr>
        </p:nvSpPr>
        <p:spPr/>
        <p:txBody>
          <a:bodyPr/>
          <a:lstStyle/>
          <a:p>
            <a:pPr>
              <a:lnSpc>
                <a:spcPct val="80000"/>
              </a:lnSpc>
            </a:pPr>
            <a:r>
              <a:rPr lang="en-US" sz="2000"/>
              <a:t>Examination of the Posterior Chest</a:t>
            </a:r>
          </a:p>
          <a:p>
            <a:pPr lvl="1">
              <a:lnSpc>
                <a:spcPct val="80000"/>
              </a:lnSpc>
            </a:pPr>
            <a:r>
              <a:rPr lang="en-US" sz="2000"/>
              <a:t>Inspection</a:t>
            </a:r>
          </a:p>
          <a:p>
            <a:pPr lvl="2">
              <a:lnSpc>
                <a:spcPct val="80000"/>
              </a:lnSpc>
            </a:pPr>
            <a:r>
              <a:rPr lang="en-US" sz="2000"/>
              <a:t>From a midline position behind the patient, note the shape of the chest and the way in which it moves</a:t>
            </a:r>
          </a:p>
          <a:p>
            <a:pPr lvl="1">
              <a:lnSpc>
                <a:spcPct val="80000"/>
              </a:lnSpc>
            </a:pPr>
            <a:r>
              <a:rPr lang="en-US" sz="2000"/>
              <a:t>Palpation</a:t>
            </a:r>
          </a:p>
          <a:p>
            <a:pPr lvl="2">
              <a:lnSpc>
                <a:spcPct val="80000"/>
              </a:lnSpc>
            </a:pPr>
            <a:r>
              <a:rPr lang="en-US" sz="2000"/>
              <a:t>Identify tender areas</a:t>
            </a:r>
          </a:p>
          <a:p>
            <a:pPr lvl="2">
              <a:lnSpc>
                <a:spcPct val="80000"/>
              </a:lnSpc>
            </a:pPr>
            <a:r>
              <a:rPr lang="en-US" sz="2000"/>
              <a:t>Assess any observed abnormalities</a:t>
            </a:r>
          </a:p>
          <a:p>
            <a:pPr lvl="2">
              <a:lnSpc>
                <a:spcPct val="80000"/>
              </a:lnSpc>
            </a:pPr>
            <a:r>
              <a:rPr lang="en-US" sz="2000"/>
              <a:t>Test chest expansion by placing your thumbs at the level of the 10th ribs, with your fingers loosely grasping and parallel to the lateral rib cage. Watch the distance between your thumbs as they move apart during inspiration</a:t>
            </a:r>
          </a:p>
        </p:txBody>
      </p:sp>
    </p:spTree>
    <p:extLst>
      <p:ext uri="{BB962C8B-B14F-4D97-AF65-F5344CB8AC3E}">
        <p14:creationId xmlns:p14="http://schemas.microsoft.com/office/powerpoint/2010/main" val="17960441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E1962118-28E0-4288-801D-5A204B26BD60}" type="slidenum">
              <a:rPr lang="en-US" altLang="en-US"/>
              <a:pPr>
                <a:defRPr/>
              </a:pPr>
              <a:t>17</a:t>
            </a:fld>
            <a:endParaRPr lang="en-US" altLang="en-US"/>
          </a:p>
        </p:txBody>
      </p:sp>
      <p:sp>
        <p:nvSpPr>
          <p:cNvPr id="48131" name="Rectangle 2"/>
          <p:cNvSpPr>
            <a:spLocks noGrp="1" noChangeArrowheads="1"/>
          </p:cNvSpPr>
          <p:nvPr>
            <p:ph type="title"/>
          </p:nvPr>
        </p:nvSpPr>
        <p:spPr/>
        <p:txBody>
          <a:bodyPr/>
          <a:lstStyle/>
          <a:p>
            <a:pPr eaLnBrk="1" hangingPunct="1"/>
            <a:endParaRPr lang="ar-SA" smtClean="0"/>
          </a:p>
        </p:txBody>
      </p:sp>
      <p:pic>
        <p:nvPicPr>
          <p:cNvPr id="48132" name="Picture 3" descr="100_050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6738" y="228600"/>
            <a:ext cx="8010525" cy="584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1746939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917BC81A-5F54-4C6D-928F-831A177286CA}" type="slidenum">
              <a:rPr lang="en-US" altLang="en-US"/>
              <a:pPr>
                <a:defRPr/>
              </a:pPr>
              <a:t>18</a:t>
            </a:fld>
            <a:endParaRPr lang="en-US" altLang="en-US"/>
          </a:p>
        </p:txBody>
      </p:sp>
      <p:sp>
        <p:nvSpPr>
          <p:cNvPr id="49155" name="Rectangle 2"/>
          <p:cNvSpPr>
            <a:spLocks noGrp="1" noChangeArrowheads="1"/>
          </p:cNvSpPr>
          <p:nvPr>
            <p:ph type="title"/>
          </p:nvPr>
        </p:nvSpPr>
        <p:spPr/>
        <p:txBody>
          <a:bodyPr/>
          <a:lstStyle/>
          <a:p>
            <a:pPr eaLnBrk="1" hangingPunct="1"/>
            <a:endParaRPr lang="ar-SA" smtClean="0"/>
          </a:p>
        </p:txBody>
      </p:sp>
      <p:pic>
        <p:nvPicPr>
          <p:cNvPr id="49156" name="Picture 3" descr="100_050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 y="390525"/>
            <a:ext cx="8153400" cy="607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7" name="Text Box 4"/>
          <p:cNvSpPr txBox="1">
            <a:spLocks noChangeArrowheads="1"/>
          </p:cNvSpPr>
          <p:nvPr/>
        </p:nvSpPr>
        <p:spPr bwMode="auto">
          <a:xfrm>
            <a:off x="5943600" y="4191000"/>
            <a:ext cx="1981200" cy="2016125"/>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buFontTx/>
              <a:buChar char="•"/>
            </a:pPr>
            <a:r>
              <a:rPr lang="en-US"/>
              <a:t>(Humpback)</a:t>
            </a:r>
          </a:p>
          <a:p>
            <a:pPr eaLnBrk="1" hangingPunct="1">
              <a:spcBef>
                <a:spcPct val="50000"/>
              </a:spcBef>
              <a:buFontTx/>
              <a:buChar char="•"/>
            </a:pPr>
            <a:r>
              <a:rPr lang="en-US"/>
              <a:t>Exaggerated curvuture of the thoracic spine</a:t>
            </a:r>
          </a:p>
          <a:p>
            <a:pPr eaLnBrk="1" hangingPunct="1">
              <a:spcBef>
                <a:spcPct val="50000"/>
              </a:spcBef>
              <a:buFontTx/>
              <a:buChar char="•"/>
            </a:pPr>
            <a:r>
              <a:rPr lang="en-US"/>
              <a:t>Pain and limited mobility</a:t>
            </a:r>
          </a:p>
        </p:txBody>
      </p:sp>
    </p:spTree>
    <p:extLst>
      <p:ext uri="{BB962C8B-B14F-4D97-AF65-F5344CB8AC3E}">
        <p14:creationId xmlns:p14="http://schemas.microsoft.com/office/powerpoint/2010/main" val="397355669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0E85DC5C-13A3-4158-B21A-E681AB06DFAD}" type="slidenum">
              <a:rPr lang="en-US" altLang="en-US"/>
              <a:pPr>
                <a:defRPr/>
              </a:pPr>
              <a:t>19</a:t>
            </a:fld>
            <a:endParaRPr lang="en-US" altLang="en-US"/>
          </a:p>
        </p:txBody>
      </p:sp>
      <p:sp>
        <p:nvSpPr>
          <p:cNvPr id="51203" name="Rectangle 2"/>
          <p:cNvSpPr>
            <a:spLocks noGrp="1" noChangeArrowheads="1"/>
          </p:cNvSpPr>
          <p:nvPr>
            <p:ph type="title"/>
          </p:nvPr>
        </p:nvSpPr>
        <p:spPr>
          <a:xfrm>
            <a:off x="457200" y="277813"/>
            <a:ext cx="8229600" cy="790575"/>
          </a:xfrm>
        </p:spPr>
        <p:txBody>
          <a:bodyPr>
            <a:normAutofit fontScale="90000"/>
          </a:bodyPr>
          <a:lstStyle/>
          <a:p>
            <a:pPr eaLnBrk="1" hangingPunct="1"/>
            <a:r>
              <a:rPr lang="en-US" sz="2900" smtClean="0"/>
              <a:t>Palpate Posterior Chest</a:t>
            </a:r>
            <a:br>
              <a:rPr lang="en-US" sz="2900" smtClean="0"/>
            </a:br>
            <a:r>
              <a:rPr lang="en-US" sz="2900" smtClean="0"/>
              <a:t>Symmetrical Chest Expansion</a:t>
            </a:r>
          </a:p>
        </p:txBody>
      </p:sp>
      <p:pic>
        <p:nvPicPr>
          <p:cNvPr id="51204" name="Picture 3" descr="100_047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1163" y="1279525"/>
            <a:ext cx="5786437" cy="550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5" name="Rectangle 4"/>
          <p:cNvSpPr>
            <a:spLocks noChangeArrowheads="1"/>
          </p:cNvSpPr>
          <p:nvPr/>
        </p:nvSpPr>
        <p:spPr bwMode="auto">
          <a:xfrm>
            <a:off x="7086600" y="990600"/>
            <a:ext cx="2057400" cy="25908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p>
          <a:p>
            <a:pPr algn="ctr"/>
            <a:r>
              <a:rPr lang="en-US"/>
              <a:t>Marked </a:t>
            </a:r>
          </a:p>
          <a:p>
            <a:pPr algn="ctr"/>
            <a:r>
              <a:rPr lang="en-US"/>
              <a:t>Atelectasis or</a:t>
            </a:r>
          </a:p>
          <a:p>
            <a:pPr algn="ctr"/>
            <a:r>
              <a:rPr lang="en-US"/>
              <a:t>Lobar Pneumonia,</a:t>
            </a:r>
          </a:p>
          <a:p>
            <a:pPr algn="ctr"/>
            <a:r>
              <a:rPr lang="en-US"/>
              <a:t>Chest trauma,</a:t>
            </a:r>
          </a:p>
          <a:p>
            <a:pPr algn="ctr"/>
            <a:r>
              <a:rPr lang="en-US"/>
              <a:t># ribs</a:t>
            </a:r>
          </a:p>
          <a:p>
            <a:pPr algn="ctr"/>
            <a:r>
              <a:rPr lang="en-US"/>
              <a:t>Pneumothorax</a:t>
            </a:r>
          </a:p>
          <a:p>
            <a:pPr algn="ctr"/>
            <a:r>
              <a:rPr lang="en-US"/>
              <a:t>Pleural effusion</a:t>
            </a:r>
          </a:p>
          <a:p>
            <a:pPr algn="ctr"/>
            <a:r>
              <a:rPr lang="en-US"/>
              <a:t>Chronic fibrosis</a:t>
            </a:r>
          </a:p>
          <a:p>
            <a:pPr algn="ctr"/>
            <a:r>
              <a:rPr lang="en-US"/>
              <a:t>Bronchial obstruction</a:t>
            </a:r>
          </a:p>
          <a:p>
            <a:pPr algn="ctr"/>
            <a:endParaRPr lang="en-US"/>
          </a:p>
        </p:txBody>
      </p:sp>
      <p:sp>
        <p:nvSpPr>
          <p:cNvPr id="51206" name="Oval 5"/>
          <p:cNvSpPr>
            <a:spLocks noChangeArrowheads="1"/>
          </p:cNvSpPr>
          <p:nvPr/>
        </p:nvSpPr>
        <p:spPr bwMode="auto">
          <a:xfrm>
            <a:off x="0" y="3886200"/>
            <a:ext cx="2590800" cy="7620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t>At the level of T9 or T10</a:t>
            </a:r>
          </a:p>
        </p:txBody>
      </p:sp>
    </p:spTree>
    <p:extLst>
      <p:ext uri="{BB962C8B-B14F-4D97-AF65-F5344CB8AC3E}">
        <p14:creationId xmlns:p14="http://schemas.microsoft.com/office/powerpoint/2010/main" val="9368324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60" name="Picture 40" descr="UNF2876-007-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1752600"/>
            <a:ext cx="4710113" cy="4964113"/>
          </a:xfrm>
          <a:prstGeom prst="rect">
            <a:avLst/>
          </a:prstGeom>
          <a:noFill/>
          <a:extLst>
            <a:ext uri="{909E8E84-426E-40DD-AFC4-6F175D3DCCD1}">
              <a14:hiddenFill xmlns:a14="http://schemas.microsoft.com/office/drawing/2010/main">
                <a:solidFill>
                  <a:srgbClr val="FFFFFF"/>
                </a:solidFill>
              </a14:hiddenFill>
            </a:ext>
          </a:extLst>
        </p:spPr>
      </p:pic>
      <p:sp>
        <p:nvSpPr>
          <p:cNvPr id="56358" name="Rectangle 38"/>
          <p:cNvSpPr>
            <a:spLocks noGrp="1" noChangeArrowheads="1"/>
          </p:cNvSpPr>
          <p:nvPr>
            <p:ph type="title"/>
          </p:nvPr>
        </p:nvSpPr>
        <p:spPr>
          <a:xfrm>
            <a:off x="330200" y="609601"/>
            <a:ext cx="8524875" cy="990599"/>
          </a:xfrm>
        </p:spPr>
        <p:txBody>
          <a:bodyPr>
            <a:normAutofit/>
          </a:bodyPr>
          <a:lstStyle/>
          <a:p>
            <a:r>
              <a:rPr lang="en-US" dirty="0"/>
              <a:t>Anatomy and Physiology</a:t>
            </a:r>
          </a:p>
        </p:txBody>
      </p:sp>
      <p:sp>
        <p:nvSpPr>
          <p:cNvPr id="56359" name="Rectangle 39"/>
          <p:cNvSpPr>
            <a:spLocks noGrp="1" noChangeArrowheads="1"/>
          </p:cNvSpPr>
          <p:nvPr>
            <p:ph type="body" idx="1"/>
          </p:nvPr>
        </p:nvSpPr>
        <p:spPr/>
        <p:txBody>
          <a:bodyPr/>
          <a:lstStyle/>
          <a:p>
            <a:r>
              <a:rPr lang="en-US"/>
              <a:t>The Chest Wall</a:t>
            </a:r>
          </a:p>
          <a:p>
            <a:pPr lvl="1"/>
            <a:r>
              <a:rPr lang="en-US" sz="2000"/>
              <a:t>Study the anatomy of the </a:t>
            </a:r>
            <a:br>
              <a:rPr lang="en-US" sz="2000"/>
            </a:br>
            <a:r>
              <a:rPr lang="en-US" sz="2000"/>
              <a:t>chest wall, identifying the </a:t>
            </a:r>
            <a:br>
              <a:rPr lang="en-US" sz="2000"/>
            </a:br>
            <a:r>
              <a:rPr lang="en-US" sz="2000"/>
              <a:t>structures illustrated</a:t>
            </a:r>
          </a:p>
        </p:txBody>
      </p:sp>
    </p:spTree>
    <p:extLst>
      <p:ext uri="{BB962C8B-B14F-4D97-AF65-F5344CB8AC3E}">
        <p14:creationId xmlns:p14="http://schemas.microsoft.com/office/powerpoint/2010/main" val="14480756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4A19D815-0BDB-4EA6-A84C-9AD10AD30DAE}" type="slidenum">
              <a:rPr lang="en-US" altLang="en-US"/>
              <a:pPr>
                <a:defRPr/>
              </a:pPr>
              <a:t>20</a:t>
            </a:fld>
            <a:endParaRPr lang="en-US" altLang="en-US"/>
          </a:p>
        </p:txBody>
      </p:sp>
      <p:pic>
        <p:nvPicPr>
          <p:cNvPr id="53251" name="Picture 2" descr="100_047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3475" y="1200150"/>
            <a:ext cx="6562725" cy="550545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53252" name="Rectangle 3"/>
          <p:cNvSpPr>
            <a:spLocks noGrp="1" noChangeArrowheads="1"/>
          </p:cNvSpPr>
          <p:nvPr>
            <p:ph type="title"/>
          </p:nvPr>
        </p:nvSpPr>
        <p:spPr>
          <a:xfrm>
            <a:off x="457200" y="277813"/>
            <a:ext cx="8229600" cy="790575"/>
          </a:xfrm>
          <a:noFill/>
        </p:spPr>
        <p:txBody>
          <a:bodyPr anchor="ctr">
            <a:normAutofit fontScale="90000"/>
          </a:bodyPr>
          <a:lstStyle/>
          <a:p>
            <a:pPr eaLnBrk="1" hangingPunct="1"/>
            <a:r>
              <a:rPr lang="en-US" sz="2900" smtClean="0"/>
              <a:t>Palpate Posterior Chest</a:t>
            </a:r>
            <a:br>
              <a:rPr lang="en-US" sz="2900" smtClean="0"/>
            </a:br>
            <a:r>
              <a:rPr lang="en-US" sz="2900" smtClean="0"/>
              <a:t>Symmetrical Tactile Fremitus</a:t>
            </a:r>
          </a:p>
        </p:txBody>
      </p:sp>
      <p:sp>
        <p:nvSpPr>
          <p:cNvPr id="53253" name="Text Box 4"/>
          <p:cNvSpPr txBox="1">
            <a:spLocks noChangeArrowheads="1"/>
          </p:cNvSpPr>
          <p:nvPr/>
        </p:nvSpPr>
        <p:spPr bwMode="auto">
          <a:xfrm>
            <a:off x="152400" y="1187450"/>
            <a:ext cx="3505200" cy="64135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t>Palpable vibrations from sounds generated by the larynx</a:t>
            </a:r>
          </a:p>
        </p:txBody>
      </p:sp>
      <p:sp>
        <p:nvSpPr>
          <p:cNvPr id="53254" name="Rectangle 5"/>
          <p:cNvSpPr>
            <a:spLocks noChangeArrowheads="1"/>
          </p:cNvSpPr>
          <p:nvPr/>
        </p:nvSpPr>
        <p:spPr bwMode="auto">
          <a:xfrm>
            <a:off x="6210300" y="1187450"/>
            <a:ext cx="2971800" cy="3786188"/>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000" b="1"/>
              <a:t>Decreased</a:t>
            </a:r>
            <a:r>
              <a:rPr lang="en-US"/>
              <a:t>: as a result of obstruction like: COPD, obstructed bronchus, pneumothorax, emphysema,</a:t>
            </a:r>
          </a:p>
          <a:p>
            <a:r>
              <a:rPr lang="en-US"/>
              <a:t> pleural effusion or pleural thickening ( fibrosis).or tumor</a:t>
            </a:r>
          </a:p>
          <a:p>
            <a:endParaRPr lang="en-US"/>
          </a:p>
          <a:p>
            <a:r>
              <a:rPr lang="en-US" sz="2000" b="1"/>
              <a:t>Increased:</a:t>
            </a:r>
            <a:r>
              <a:rPr lang="en-US"/>
              <a:t> with consolidation as in  pneumonia.</a:t>
            </a:r>
          </a:p>
          <a:p>
            <a:endParaRPr lang="en-US" sz="2000" b="1"/>
          </a:p>
        </p:txBody>
      </p:sp>
    </p:spTree>
    <p:extLst>
      <p:ext uri="{BB962C8B-B14F-4D97-AF65-F5344CB8AC3E}">
        <p14:creationId xmlns:p14="http://schemas.microsoft.com/office/powerpoint/2010/main" val="41259394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C0319C9E-8F68-4D0D-9D3A-5BACC83AD2CE}" type="slidenum">
              <a:rPr lang="en-US" altLang="en-US"/>
              <a:pPr>
                <a:defRPr/>
              </a:pPr>
              <a:t>21</a:t>
            </a:fld>
            <a:endParaRPr lang="en-US" altLang="en-US"/>
          </a:p>
        </p:txBody>
      </p:sp>
      <p:sp>
        <p:nvSpPr>
          <p:cNvPr id="54275" name="Rectangle 2"/>
          <p:cNvSpPr>
            <a:spLocks noGrp="1" noChangeArrowheads="1"/>
          </p:cNvSpPr>
          <p:nvPr>
            <p:ph type="title"/>
          </p:nvPr>
        </p:nvSpPr>
        <p:spPr/>
        <p:txBody>
          <a:bodyPr/>
          <a:lstStyle/>
          <a:p>
            <a:pPr eaLnBrk="1" hangingPunct="1"/>
            <a:r>
              <a:rPr lang="en-US" smtClean="0"/>
              <a:t>Tactile fremitus </a:t>
            </a:r>
          </a:p>
        </p:txBody>
      </p:sp>
      <p:pic>
        <p:nvPicPr>
          <p:cNvPr id="54276" name="Picture 3"/>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1600200" y="1905000"/>
            <a:ext cx="5867400" cy="4038600"/>
          </a:xfrm>
          <a:noFill/>
        </p:spPr>
      </p:pic>
    </p:spTree>
    <p:extLst>
      <p:ext uri="{BB962C8B-B14F-4D97-AF65-F5344CB8AC3E}">
        <p14:creationId xmlns:p14="http://schemas.microsoft.com/office/powerpoint/2010/main" val="295905576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60" name="Rectangle 4"/>
          <p:cNvSpPr>
            <a:spLocks noGrp="1" noChangeArrowheads="1"/>
          </p:cNvSpPr>
          <p:nvPr>
            <p:ph type="title"/>
          </p:nvPr>
        </p:nvSpPr>
        <p:spPr/>
        <p:txBody>
          <a:bodyPr/>
          <a:lstStyle/>
          <a:p>
            <a:r>
              <a:rPr lang="en-US"/>
              <a:t>Techniques of Examination</a:t>
            </a:r>
          </a:p>
        </p:txBody>
      </p:sp>
      <p:sp>
        <p:nvSpPr>
          <p:cNvPr id="198661" name="Rectangle 5"/>
          <p:cNvSpPr>
            <a:spLocks noGrp="1" noChangeArrowheads="1"/>
          </p:cNvSpPr>
          <p:nvPr>
            <p:ph type="body" idx="1"/>
          </p:nvPr>
        </p:nvSpPr>
        <p:spPr/>
        <p:txBody>
          <a:bodyPr/>
          <a:lstStyle/>
          <a:p>
            <a:r>
              <a:rPr lang="en-US"/>
              <a:t>Examination of the Posterior Chest</a:t>
            </a:r>
          </a:p>
          <a:p>
            <a:pPr lvl="1"/>
            <a:r>
              <a:rPr lang="en-US"/>
              <a:t>Percussion:</a:t>
            </a:r>
          </a:p>
          <a:p>
            <a:pPr lvl="2"/>
            <a:r>
              <a:rPr lang="en-US"/>
              <a:t>Percussion helps establish whether the </a:t>
            </a:r>
            <a:br>
              <a:rPr lang="en-US"/>
            </a:br>
            <a:r>
              <a:rPr lang="en-US"/>
              <a:t>underlying tissues (5 to 7 cm deep) are </a:t>
            </a:r>
            <a:br>
              <a:rPr lang="en-US"/>
            </a:br>
            <a:r>
              <a:rPr lang="en-US"/>
              <a:t>air-filled, fluid-filled, or solid</a:t>
            </a:r>
          </a:p>
          <a:p>
            <a:pPr lvl="2"/>
            <a:r>
              <a:rPr lang="en-US"/>
              <a:t>Estimate the extent of diaphragmatic excursion</a:t>
            </a:r>
          </a:p>
        </p:txBody>
      </p:sp>
    </p:spTree>
    <p:extLst>
      <p:ext uri="{BB962C8B-B14F-4D97-AF65-F5344CB8AC3E}">
        <p14:creationId xmlns:p14="http://schemas.microsoft.com/office/powerpoint/2010/main" val="8001446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6"/>
          <p:cNvSpPr>
            <a:spLocks noGrp="1"/>
          </p:cNvSpPr>
          <p:nvPr>
            <p:ph type="sldNum" sz="quarter" idx="12"/>
          </p:nvPr>
        </p:nvSpPr>
        <p:spPr/>
        <p:txBody>
          <a:bodyPr/>
          <a:lstStyle/>
          <a:p>
            <a:pPr>
              <a:defRPr/>
            </a:pPr>
            <a:fld id="{30DFD955-5801-4E70-9A93-5D4FD92A7E04}" type="slidenum">
              <a:rPr lang="en-US" altLang="en-US"/>
              <a:pPr>
                <a:defRPr/>
              </a:pPr>
              <a:t>23</a:t>
            </a:fld>
            <a:endParaRPr lang="en-US" altLang="en-US"/>
          </a:p>
        </p:txBody>
      </p:sp>
      <p:pic>
        <p:nvPicPr>
          <p:cNvPr id="57347" name="Picture 2" descr="100_048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914400"/>
            <a:ext cx="3962400" cy="5638800"/>
          </a:xfrm>
          <a:prstGeom prst="rect">
            <a:avLst/>
          </a:prstGeom>
          <a:noFill/>
          <a:ln w="9525">
            <a:solidFill>
              <a:srgbClr val="FFFF99"/>
            </a:solidFill>
            <a:miter lim="800000"/>
            <a:headEnd/>
            <a:tailEnd/>
          </a:ln>
          <a:extLst>
            <a:ext uri="{909E8E84-426E-40DD-AFC4-6F175D3DCCD1}">
              <a14:hiddenFill xmlns:a14="http://schemas.microsoft.com/office/drawing/2010/main">
                <a:solidFill>
                  <a:srgbClr val="FFFFFF"/>
                </a:solidFill>
              </a14:hiddenFill>
            </a:ext>
          </a:extLst>
        </p:spPr>
      </p:pic>
      <p:sp>
        <p:nvSpPr>
          <p:cNvPr id="57348" name="Rectangle 3"/>
          <p:cNvSpPr>
            <a:spLocks noGrp="1" noChangeArrowheads="1"/>
          </p:cNvSpPr>
          <p:nvPr>
            <p:ph type="title"/>
          </p:nvPr>
        </p:nvSpPr>
        <p:spPr/>
        <p:txBody>
          <a:bodyPr/>
          <a:lstStyle/>
          <a:p>
            <a:pPr eaLnBrk="1" hangingPunct="1"/>
            <a:r>
              <a:rPr lang="en-US" sz="2500" smtClean="0">
                <a:solidFill>
                  <a:srgbClr val="FFFF99"/>
                </a:solidFill>
              </a:rPr>
              <a:t>Percussion</a:t>
            </a:r>
          </a:p>
        </p:txBody>
      </p:sp>
      <p:pic>
        <p:nvPicPr>
          <p:cNvPr id="57349" name="Picture 4"/>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0" y="762000"/>
            <a:ext cx="4572000" cy="5715000"/>
          </a:xfrm>
          <a:noFill/>
        </p:spPr>
      </p:pic>
    </p:spTree>
    <p:extLst>
      <p:ext uri="{BB962C8B-B14F-4D97-AF65-F5344CB8AC3E}">
        <p14:creationId xmlns:p14="http://schemas.microsoft.com/office/powerpoint/2010/main" val="228454192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pPr>
              <a:defRPr/>
            </a:pPr>
            <a:fld id="{2BE0341B-6AED-47D7-9ADE-09A37A75FCDF}" type="slidenum">
              <a:rPr lang="en-US" altLang="en-US"/>
              <a:pPr>
                <a:defRPr/>
              </a:pPr>
              <a:t>24</a:t>
            </a:fld>
            <a:endParaRPr lang="en-US" altLang="en-US"/>
          </a:p>
        </p:txBody>
      </p:sp>
      <p:pic>
        <p:nvPicPr>
          <p:cNvPr id="59395" name="Picture 3" descr="100_048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1371600"/>
            <a:ext cx="5133975"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396" name="Rectangle 4"/>
          <p:cNvSpPr>
            <a:spLocks noGrp="1" noChangeArrowheads="1"/>
          </p:cNvSpPr>
          <p:nvPr>
            <p:ph type="title"/>
          </p:nvPr>
        </p:nvSpPr>
        <p:spPr>
          <a:xfrm>
            <a:off x="457200" y="277813"/>
            <a:ext cx="8229600" cy="790575"/>
          </a:xfrm>
          <a:noFill/>
        </p:spPr>
        <p:txBody>
          <a:bodyPr anchor="ctr">
            <a:normAutofit fontScale="90000"/>
          </a:bodyPr>
          <a:lstStyle/>
          <a:p>
            <a:pPr eaLnBrk="1" hangingPunct="1"/>
            <a:r>
              <a:rPr lang="en-US" sz="2500" b="1" smtClean="0"/>
              <a:t>Percussion of Posterior Chest</a:t>
            </a:r>
            <a:br>
              <a:rPr lang="en-US" sz="2500" b="1" smtClean="0"/>
            </a:br>
            <a:r>
              <a:rPr lang="en-US" sz="2500" b="1" smtClean="0"/>
              <a:t>Lung Fields</a:t>
            </a:r>
          </a:p>
        </p:txBody>
      </p:sp>
      <p:sp>
        <p:nvSpPr>
          <p:cNvPr id="59397" name="Oval 5"/>
          <p:cNvSpPr>
            <a:spLocks noChangeArrowheads="1"/>
          </p:cNvSpPr>
          <p:nvPr/>
        </p:nvSpPr>
        <p:spPr bwMode="auto">
          <a:xfrm>
            <a:off x="228600" y="1524000"/>
            <a:ext cx="2819400" cy="1295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buFontTx/>
              <a:buChar char="•"/>
            </a:pPr>
            <a:r>
              <a:rPr lang="en-US"/>
              <a:t>Start at the apex</a:t>
            </a:r>
          </a:p>
          <a:p>
            <a:pPr algn="ctr">
              <a:buFontTx/>
              <a:buChar char="•"/>
            </a:pPr>
            <a:r>
              <a:rPr lang="en-US"/>
              <a:t>Side-to-side comparison</a:t>
            </a:r>
          </a:p>
          <a:p>
            <a:pPr algn="ctr">
              <a:buFontTx/>
              <a:buChar char="•"/>
            </a:pPr>
            <a:r>
              <a:rPr lang="en-US"/>
              <a:t>5-cm intervals</a:t>
            </a:r>
          </a:p>
        </p:txBody>
      </p:sp>
      <p:sp>
        <p:nvSpPr>
          <p:cNvPr id="59398" name="Text Box 6"/>
          <p:cNvSpPr txBox="1">
            <a:spLocks noChangeArrowheads="1"/>
          </p:cNvSpPr>
          <p:nvPr/>
        </p:nvSpPr>
        <p:spPr bwMode="auto">
          <a:xfrm>
            <a:off x="6477000" y="1524000"/>
            <a:ext cx="2438400" cy="501650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000" b="1"/>
              <a:t>Hyper resonance:</a:t>
            </a:r>
            <a:r>
              <a:rPr lang="en-US" b="1"/>
              <a:t> </a:t>
            </a:r>
          </a:p>
          <a:p>
            <a:pPr eaLnBrk="1" hangingPunct="1">
              <a:spcBef>
                <a:spcPct val="50000"/>
              </a:spcBef>
            </a:pPr>
            <a:r>
              <a:rPr lang="en-US"/>
              <a:t>Unilateral hyper resonance;  when too much air is present: in large pneumothorax</a:t>
            </a:r>
          </a:p>
          <a:p>
            <a:pPr eaLnBrk="1" hangingPunct="1">
              <a:spcBef>
                <a:spcPct val="50000"/>
              </a:spcBef>
            </a:pPr>
            <a:r>
              <a:rPr lang="en-US"/>
              <a:t>Generalized hyperresonance; in COPD, Asthma, emphysema, </a:t>
            </a:r>
            <a:endParaRPr lang="en-US" b="1"/>
          </a:p>
          <a:p>
            <a:pPr eaLnBrk="1" hangingPunct="1">
              <a:spcBef>
                <a:spcPct val="50000"/>
              </a:spcBef>
            </a:pPr>
            <a:r>
              <a:rPr lang="en-US" sz="2000" b="1"/>
              <a:t>Dull:</a:t>
            </a:r>
            <a:r>
              <a:rPr lang="en-US" b="1"/>
              <a:t> </a:t>
            </a:r>
            <a:r>
              <a:rPr lang="en-US"/>
              <a:t>when abnormal density in the lungs as with lobar pneumonia, pleural effusion, atelectasis, tumor, empyema, or fibrous tissue.</a:t>
            </a:r>
            <a:endParaRPr lang="en-US" b="1"/>
          </a:p>
        </p:txBody>
      </p:sp>
      <p:sp>
        <p:nvSpPr>
          <p:cNvPr id="59399" name="Oval 7"/>
          <p:cNvSpPr>
            <a:spLocks noChangeArrowheads="1"/>
          </p:cNvSpPr>
          <p:nvPr/>
        </p:nvSpPr>
        <p:spPr bwMode="auto">
          <a:xfrm>
            <a:off x="3505200" y="5105400"/>
            <a:ext cx="381000" cy="3810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spTree>
    <p:extLst>
      <p:ext uri="{BB962C8B-B14F-4D97-AF65-F5344CB8AC3E}">
        <p14:creationId xmlns:p14="http://schemas.microsoft.com/office/powerpoint/2010/main" val="419684991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55DB3F31-8796-41F6-A02C-41623BA08041}" type="slidenum">
              <a:rPr lang="en-US" altLang="en-US"/>
              <a:pPr>
                <a:defRPr/>
              </a:pPr>
              <a:t>25</a:t>
            </a:fld>
            <a:endParaRPr lang="en-US" altLang="en-US"/>
          </a:p>
        </p:txBody>
      </p:sp>
      <p:pic>
        <p:nvPicPr>
          <p:cNvPr id="60419" name="Picture 3" descr="100_048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992188"/>
            <a:ext cx="7186613" cy="594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20" name="Rectangle 4"/>
          <p:cNvSpPr>
            <a:spLocks noChangeArrowheads="1"/>
          </p:cNvSpPr>
          <p:nvPr/>
        </p:nvSpPr>
        <p:spPr bwMode="auto">
          <a:xfrm>
            <a:off x="2484438" y="85725"/>
            <a:ext cx="4257675" cy="83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2400"/>
              <a:t>Percussion of Posterior Chest</a:t>
            </a:r>
            <a:br>
              <a:rPr lang="en-US" sz="2400"/>
            </a:br>
            <a:r>
              <a:rPr lang="en-US" sz="2400"/>
              <a:t>Expected Normal Findings</a:t>
            </a:r>
          </a:p>
        </p:txBody>
      </p:sp>
    </p:spTree>
    <p:extLst>
      <p:ext uri="{BB962C8B-B14F-4D97-AF65-F5344CB8AC3E}">
        <p14:creationId xmlns:p14="http://schemas.microsoft.com/office/powerpoint/2010/main" val="188882331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DE32996C-2C58-42D9-B3B5-DBC4683D6A4F}" type="slidenum">
              <a:rPr lang="en-US" altLang="en-US"/>
              <a:pPr>
                <a:defRPr/>
              </a:pPr>
              <a:t>26</a:t>
            </a:fld>
            <a:endParaRPr lang="en-US" altLang="en-US"/>
          </a:p>
        </p:txBody>
      </p:sp>
      <p:pic>
        <p:nvPicPr>
          <p:cNvPr id="62467" name="Picture 3" descr="100_048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66800"/>
            <a:ext cx="9144000" cy="5638800"/>
          </a:xfrm>
          <a:prstGeom prst="rect">
            <a:avLst/>
          </a:prstGeom>
          <a:noFill/>
          <a:ln w="9525">
            <a:solidFill>
              <a:srgbClr val="FFFF99"/>
            </a:solidFill>
            <a:miter lim="800000"/>
            <a:headEnd/>
            <a:tailEnd/>
          </a:ln>
          <a:extLst>
            <a:ext uri="{909E8E84-426E-40DD-AFC4-6F175D3DCCD1}">
              <a14:hiddenFill xmlns:a14="http://schemas.microsoft.com/office/drawing/2010/main">
                <a:solidFill>
                  <a:srgbClr val="FFFFFF"/>
                </a:solidFill>
              </a14:hiddenFill>
            </a:ext>
          </a:extLst>
        </p:spPr>
      </p:pic>
      <p:sp>
        <p:nvSpPr>
          <p:cNvPr id="62468" name="Rectangle 2"/>
          <p:cNvSpPr>
            <a:spLocks noGrp="1" noChangeArrowheads="1"/>
          </p:cNvSpPr>
          <p:nvPr>
            <p:ph type="title"/>
          </p:nvPr>
        </p:nvSpPr>
        <p:spPr>
          <a:xfrm>
            <a:off x="457200" y="152400"/>
            <a:ext cx="8229600" cy="944563"/>
          </a:xfrm>
        </p:spPr>
        <p:txBody>
          <a:bodyPr/>
          <a:lstStyle/>
          <a:p>
            <a:pPr eaLnBrk="1" hangingPunct="1"/>
            <a:r>
              <a:rPr lang="en-US" sz="2500" b="1" smtClean="0"/>
              <a:t>Percussion of Posterior Chest</a:t>
            </a:r>
            <a:br>
              <a:rPr lang="en-US" sz="2500" b="1" smtClean="0"/>
            </a:br>
            <a:r>
              <a:rPr lang="en-US" sz="2500" b="1" smtClean="0"/>
              <a:t>Diaphragmatic Excursion</a:t>
            </a:r>
          </a:p>
        </p:txBody>
      </p:sp>
      <p:sp>
        <p:nvSpPr>
          <p:cNvPr id="62469" name="Text Box 4"/>
          <p:cNvSpPr txBox="1">
            <a:spLocks noChangeArrowheads="1"/>
          </p:cNvSpPr>
          <p:nvPr/>
        </p:nvSpPr>
        <p:spPr bwMode="auto">
          <a:xfrm>
            <a:off x="3352800" y="1447800"/>
            <a:ext cx="1828800" cy="3140075"/>
          </a:xfrm>
          <a:prstGeom prst="rect">
            <a:avLst/>
          </a:prstGeom>
          <a:solidFill>
            <a:schemeClr val="accent1"/>
          </a:soli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t>Abnormal high level of dullness and absence of excursion in pleural effusion or high diaphragm  as in atelectasis of lower lobes or diaphragmatic paralysis</a:t>
            </a:r>
          </a:p>
        </p:txBody>
      </p:sp>
      <p:sp>
        <p:nvSpPr>
          <p:cNvPr id="62470" name="Oval 5"/>
          <p:cNvSpPr>
            <a:spLocks noChangeArrowheads="1"/>
          </p:cNvSpPr>
          <p:nvPr/>
        </p:nvSpPr>
        <p:spPr bwMode="auto">
          <a:xfrm>
            <a:off x="7239000" y="5105400"/>
            <a:ext cx="1905000" cy="533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t>5-6 cm in adults</a:t>
            </a:r>
          </a:p>
        </p:txBody>
      </p:sp>
    </p:spTree>
    <p:extLst>
      <p:ext uri="{BB962C8B-B14F-4D97-AF65-F5344CB8AC3E}">
        <p14:creationId xmlns:p14="http://schemas.microsoft.com/office/powerpoint/2010/main" val="42102008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4" name="Rectangle 4"/>
          <p:cNvSpPr>
            <a:spLocks noGrp="1" noChangeArrowheads="1"/>
          </p:cNvSpPr>
          <p:nvPr>
            <p:ph type="title"/>
          </p:nvPr>
        </p:nvSpPr>
        <p:spPr/>
        <p:txBody>
          <a:bodyPr/>
          <a:lstStyle/>
          <a:p>
            <a:r>
              <a:rPr lang="en-US"/>
              <a:t>Techniques of Examination</a:t>
            </a:r>
          </a:p>
        </p:txBody>
      </p:sp>
      <p:sp>
        <p:nvSpPr>
          <p:cNvPr id="199685" name="Rectangle 5"/>
          <p:cNvSpPr>
            <a:spLocks noGrp="1" noChangeArrowheads="1"/>
          </p:cNvSpPr>
          <p:nvPr>
            <p:ph type="body" idx="1"/>
          </p:nvPr>
        </p:nvSpPr>
        <p:spPr/>
        <p:txBody>
          <a:bodyPr/>
          <a:lstStyle/>
          <a:p>
            <a:pPr>
              <a:lnSpc>
                <a:spcPct val="70000"/>
              </a:lnSpc>
            </a:pPr>
            <a:r>
              <a:rPr lang="en-US" sz="2000"/>
              <a:t>Examination of the Posterior Chest</a:t>
            </a:r>
          </a:p>
          <a:p>
            <a:pPr lvl="1">
              <a:lnSpc>
                <a:spcPct val="70000"/>
              </a:lnSpc>
            </a:pPr>
            <a:r>
              <a:rPr lang="en-US" sz="2000"/>
              <a:t>Auscultation:</a:t>
            </a:r>
          </a:p>
          <a:p>
            <a:pPr lvl="2">
              <a:lnSpc>
                <a:spcPct val="70000"/>
              </a:lnSpc>
            </a:pPr>
            <a:r>
              <a:rPr lang="en-US" sz="2000"/>
              <a:t>Auscultation of the lungs is the most important examining technique for assessing air flow through </a:t>
            </a:r>
            <a:br>
              <a:rPr lang="en-US" sz="2000"/>
            </a:br>
            <a:r>
              <a:rPr lang="en-US" sz="2000"/>
              <a:t>the tracheobronchial tree</a:t>
            </a:r>
          </a:p>
          <a:p>
            <a:pPr lvl="2">
              <a:lnSpc>
                <a:spcPct val="70000"/>
              </a:lnSpc>
            </a:pPr>
            <a:r>
              <a:rPr lang="en-US" sz="2000"/>
              <a:t>Together with percussion, it also helps to assess the condition of the surrounding lungs and pleural space</a:t>
            </a:r>
          </a:p>
          <a:p>
            <a:pPr lvl="2">
              <a:lnSpc>
                <a:spcPct val="70000"/>
              </a:lnSpc>
            </a:pPr>
            <a:r>
              <a:rPr lang="en-US" sz="2000"/>
              <a:t>Listen to the breath sounds with the diaphragm of a stethoscope after instructing the patient to breathe deeply through an open mouth</a:t>
            </a:r>
          </a:p>
          <a:p>
            <a:pPr lvl="2">
              <a:lnSpc>
                <a:spcPct val="70000"/>
              </a:lnSpc>
            </a:pPr>
            <a:r>
              <a:rPr lang="en-US" sz="2000"/>
              <a:t>Use the pattern suggested for percussion, moving </a:t>
            </a:r>
            <a:br>
              <a:rPr lang="en-US" sz="2000"/>
            </a:br>
            <a:r>
              <a:rPr lang="en-US" sz="2000"/>
              <a:t>from one side to the other and comparing symmetric areas of the lungs</a:t>
            </a:r>
          </a:p>
          <a:p>
            <a:pPr lvl="2">
              <a:lnSpc>
                <a:spcPct val="70000"/>
              </a:lnSpc>
            </a:pPr>
            <a:r>
              <a:rPr lang="en-US" sz="2000"/>
              <a:t>Listen to at least one full breath in each location</a:t>
            </a:r>
          </a:p>
        </p:txBody>
      </p:sp>
    </p:spTree>
    <p:extLst>
      <p:ext uri="{BB962C8B-B14F-4D97-AF65-F5344CB8AC3E}">
        <p14:creationId xmlns:p14="http://schemas.microsoft.com/office/powerpoint/2010/main" val="3535391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8" name="Rectangle 4"/>
          <p:cNvSpPr>
            <a:spLocks noGrp="1" noChangeArrowheads="1"/>
          </p:cNvSpPr>
          <p:nvPr>
            <p:ph type="title"/>
          </p:nvPr>
        </p:nvSpPr>
        <p:spPr/>
        <p:txBody>
          <a:bodyPr/>
          <a:lstStyle/>
          <a:p>
            <a:r>
              <a:rPr lang="en-US"/>
              <a:t>Techniques of Examination</a:t>
            </a:r>
          </a:p>
        </p:txBody>
      </p:sp>
      <p:sp>
        <p:nvSpPr>
          <p:cNvPr id="200709" name="Rectangle 5"/>
          <p:cNvSpPr>
            <a:spLocks noGrp="1" noChangeArrowheads="1"/>
          </p:cNvSpPr>
          <p:nvPr>
            <p:ph type="body" idx="1"/>
          </p:nvPr>
        </p:nvSpPr>
        <p:spPr/>
        <p:txBody>
          <a:bodyPr/>
          <a:lstStyle/>
          <a:p>
            <a:r>
              <a:rPr lang="en-US" sz="1800"/>
              <a:t>Examination of the Posterior Chest</a:t>
            </a:r>
          </a:p>
          <a:p>
            <a:pPr lvl="1"/>
            <a:r>
              <a:rPr lang="en-US" sz="1800"/>
              <a:t>Auscultation:</a:t>
            </a:r>
          </a:p>
          <a:p>
            <a:pPr lvl="2"/>
            <a:r>
              <a:rPr lang="en-US" sz="1800"/>
              <a:t>Normal Breath Sounds:</a:t>
            </a:r>
          </a:p>
          <a:p>
            <a:pPr lvl="3"/>
            <a:r>
              <a:rPr lang="en-US" sz="1800" b="1">
                <a:solidFill>
                  <a:srgbClr val="186EC4"/>
                </a:solidFill>
              </a:rPr>
              <a:t>Vesicular</a:t>
            </a:r>
            <a:r>
              <a:rPr lang="en-US" sz="1800"/>
              <a:t> – soft and low pitched; usually heard over most of both lungs</a:t>
            </a:r>
          </a:p>
          <a:p>
            <a:pPr lvl="3"/>
            <a:r>
              <a:rPr lang="en-US" sz="1800" b="1">
                <a:solidFill>
                  <a:srgbClr val="186EC4"/>
                </a:solidFill>
              </a:rPr>
              <a:t>Bronchial</a:t>
            </a:r>
            <a:r>
              <a:rPr lang="en-US" sz="1800"/>
              <a:t> – louder and higher in pitch; usually heard over the manubrium</a:t>
            </a:r>
          </a:p>
          <a:p>
            <a:pPr lvl="3"/>
            <a:r>
              <a:rPr lang="en-US" sz="1800" b="1">
                <a:solidFill>
                  <a:srgbClr val="186EC4"/>
                </a:solidFill>
              </a:rPr>
              <a:t>Bronchovesicular</a:t>
            </a:r>
            <a:r>
              <a:rPr lang="en-US" sz="1800"/>
              <a:t> – intermediate intensity and pitch; usually heard over the 1st and 2nd interspaces</a:t>
            </a:r>
          </a:p>
          <a:p>
            <a:pPr lvl="2"/>
            <a:r>
              <a:rPr lang="en-US" sz="1800"/>
              <a:t>Adventitious (Added) sounds:</a:t>
            </a:r>
          </a:p>
          <a:p>
            <a:pPr lvl="3"/>
            <a:r>
              <a:rPr lang="en-US" sz="1800" b="1">
                <a:solidFill>
                  <a:srgbClr val="186EC4"/>
                </a:solidFill>
              </a:rPr>
              <a:t>Crackles, Wheezes,</a:t>
            </a:r>
            <a:r>
              <a:rPr lang="en-US" sz="1800"/>
              <a:t> and </a:t>
            </a:r>
            <a:r>
              <a:rPr lang="en-US" sz="1800" b="1">
                <a:solidFill>
                  <a:srgbClr val="186EC4"/>
                </a:solidFill>
              </a:rPr>
              <a:t>Rhonchi</a:t>
            </a:r>
            <a:r>
              <a:rPr lang="en-US" sz="1800"/>
              <a:t> </a:t>
            </a:r>
          </a:p>
        </p:txBody>
      </p:sp>
    </p:spTree>
    <p:extLst>
      <p:ext uri="{BB962C8B-B14F-4D97-AF65-F5344CB8AC3E}">
        <p14:creationId xmlns:p14="http://schemas.microsoft.com/office/powerpoint/2010/main" val="20844320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177A723C-1643-45DC-AD68-E47A3E00C6DE}" type="slidenum">
              <a:rPr lang="en-US" altLang="en-US">
                <a:solidFill>
                  <a:srgbClr val="000000"/>
                </a:solidFill>
              </a:rPr>
              <a:pPr>
                <a:defRPr/>
              </a:pPr>
              <a:t>29</a:t>
            </a:fld>
            <a:endParaRPr lang="en-US" altLang="en-US">
              <a:solidFill>
                <a:srgbClr val="000000"/>
              </a:solidFill>
            </a:endParaRPr>
          </a:p>
        </p:txBody>
      </p:sp>
      <p:sp>
        <p:nvSpPr>
          <p:cNvPr id="64515" name="Rectangle 2"/>
          <p:cNvSpPr>
            <a:spLocks noGrp="1" noChangeArrowheads="1"/>
          </p:cNvSpPr>
          <p:nvPr>
            <p:ph type="title"/>
          </p:nvPr>
        </p:nvSpPr>
        <p:spPr/>
        <p:txBody>
          <a:bodyPr/>
          <a:lstStyle/>
          <a:p>
            <a:pPr eaLnBrk="1" hangingPunct="1"/>
            <a:r>
              <a:rPr lang="en-US" sz="2900" b="1" smtClean="0"/>
              <a:t>Auscultation of Posterior and Anterior Chest</a:t>
            </a:r>
            <a:br>
              <a:rPr lang="en-US" sz="2900" b="1" smtClean="0"/>
            </a:br>
            <a:r>
              <a:rPr lang="en-US" sz="2500" b="1" smtClean="0"/>
              <a:t>Characteristics of Normal Breath Sounds</a:t>
            </a:r>
          </a:p>
        </p:txBody>
      </p:sp>
      <p:pic>
        <p:nvPicPr>
          <p:cNvPr id="64516"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57200" y="1600200"/>
            <a:ext cx="8229600" cy="4862513"/>
          </a:xfrm>
          <a:noFill/>
        </p:spPr>
      </p:pic>
    </p:spTree>
    <p:extLst>
      <p:ext uri="{BB962C8B-B14F-4D97-AF65-F5344CB8AC3E}">
        <p14:creationId xmlns:p14="http://schemas.microsoft.com/office/powerpoint/2010/main" val="5769638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300" name="Rectangle 4"/>
          <p:cNvSpPr>
            <a:spLocks noGrp="1" noChangeArrowheads="1"/>
          </p:cNvSpPr>
          <p:nvPr>
            <p:ph type="title"/>
          </p:nvPr>
        </p:nvSpPr>
        <p:spPr/>
        <p:txBody>
          <a:bodyPr/>
          <a:lstStyle/>
          <a:p>
            <a:r>
              <a:rPr lang="en-US"/>
              <a:t>Anatomy and Physiology</a:t>
            </a:r>
          </a:p>
        </p:txBody>
      </p:sp>
      <p:sp>
        <p:nvSpPr>
          <p:cNvPr id="183301" name="Rectangle 5"/>
          <p:cNvSpPr>
            <a:spLocks noGrp="1" noChangeArrowheads="1"/>
          </p:cNvSpPr>
          <p:nvPr>
            <p:ph type="body" idx="1"/>
          </p:nvPr>
        </p:nvSpPr>
        <p:spPr/>
        <p:txBody>
          <a:bodyPr/>
          <a:lstStyle/>
          <a:p>
            <a:r>
              <a:rPr lang="en-US"/>
              <a:t>Locating Findings on the Chest</a:t>
            </a:r>
          </a:p>
          <a:p>
            <a:pPr lvl="1"/>
            <a:r>
              <a:rPr lang="en-US"/>
              <a:t>To make vertical locations, count the ribs </a:t>
            </a:r>
            <a:br>
              <a:rPr lang="en-US"/>
            </a:br>
            <a:r>
              <a:rPr lang="en-US"/>
              <a:t>and interspaces</a:t>
            </a:r>
          </a:p>
          <a:p>
            <a:pPr lvl="1"/>
            <a:endParaRPr lang="en-US"/>
          </a:p>
        </p:txBody>
      </p:sp>
    </p:spTree>
    <p:extLst>
      <p:ext uri="{BB962C8B-B14F-4D97-AF65-F5344CB8AC3E}">
        <p14:creationId xmlns:p14="http://schemas.microsoft.com/office/powerpoint/2010/main" val="21358672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34D90CC2-FD72-4044-AD88-23CCA74FF961}" type="slidenum">
              <a:rPr lang="en-US" altLang="en-US"/>
              <a:pPr>
                <a:defRPr/>
              </a:pPr>
              <a:t>30</a:t>
            </a:fld>
            <a:endParaRPr lang="en-US" altLang="en-US"/>
          </a:p>
        </p:txBody>
      </p:sp>
      <p:pic>
        <p:nvPicPr>
          <p:cNvPr id="65539" name="Picture 2" descr="100_048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066800"/>
            <a:ext cx="5133975"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40" name="Rectangle 3"/>
          <p:cNvSpPr>
            <a:spLocks noGrp="1" noChangeArrowheads="1"/>
          </p:cNvSpPr>
          <p:nvPr>
            <p:ph type="title"/>
          </p:nvPr>
        </p:nvSpPr>
        <p:spPr>
          <a:xfrm>
            <a:off x="457200" y="277813"/>
            <a:ext cx="8229600" cy="790575"/>
          </a:xfrm>
          <a:noFill/>
        </p:spPr>
        <p:txBody>
          <a:bodyPr anchor="ctr">
            <a:normAutofit fontScale="90000"/>
          </a:bodyPr>
          <a:lstStyle/>
          <a:p>
            <a:pPr eaLnBrk="1" hangingPunct="1"/>
            <a:r>
              <a:rPr lang="en-US" sz="2500" b="1" smtClean="0"/>
              <a:t>Auscultation of Posterior Chest</a:t>
            </a:r>
            <a:br>
              <a:rPr lang="en-US" sz="2500" b="1" smtClean="0"/>
            </a:br>
            <a:r>
              <a:rPr lang="en-US" sz="2500" b="1" smtClean="0"/>
              <a:t>Breath Sounds - sequence</a:t>
            </a:r>
          </a:p>
        </p:txBody>
      </p:sp>
      <p:sp>
        <p:nvSpPr>
          <p:cNvPr id="65541" name="Text Box 8"/>
          <p:cNvSpPr txBox="1">
            <a:spLocks noChangeArrowheads="1"/>
          </p:cNvSpPr>
          <p:nvPr/>
        </p:nvSpPr>
        <p:spPr bwMode="auto">
          <a:xfrm>
            <a:off x="6019800" y="1295400"/>
            <a:ext cx="2971800" cy="4906963"/>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000" b="1"/>
              <a:t>Decreased or Absent:</a:t>
            </a:r>
            <a:r>
              <a:rPr lang="en-US" sz="2000"/>
              <a:t> if bronchial tree is obstructed or lungs hyperinflated (emphysema, or pleural thickening as in pneumothorax or pleural effusion, COPD</a:t>
            </a:r>
          </a:p>
          <a:p>
            <a:pPr eaLnBrk="1" hangingPunct="1">
              <a:spcBef>
                <a:spcPct val="50000"/>
              </a:spcBef>
            </a:pPr>
            <a:r>
              <a:rPr lang="en-US" sz="2400" b="1"/>
              <a:t>Increased:</a:t>
            </a:r>
            <a:r>
              <a:rPr lang="en-US" sz="2000"/>
              <a:t> when consolidation (pneumonia) or compression (fluid in pleural space) cause dense areas that enhance transmission.</a:t>
            </a:r>
            <a:endParaRPr lang="en-US" sz="2400" b="1"/>
          </a:p>
        </p:txBody>
      </p:sp>
    </p:spTree>
    <p:extLst>
      <p:ext uri="{BB962C8B-B14F-4D97-AF65-F5344CB8AC3E}">
        <p14:creationId xmlns:p14="http://schemas.microsoft.com/office/powerpoint/2010/main" val="376131668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Slide Number Placeholder 5"/>
          <p:cNvSpPr>
            <a:spLocks noGrp="1"/>
          </p:cNvSpPr>
          <p:nvPr>
            <p:ph type="sldNum" sz="quarter" idx="12"/>
          </p:nvPr>
        </p:nvSpPr>
        <p:spPr/>
        <p:txBody>
          <a:bodyPr/>
          <a:lstStyle/>
          <a:p>
            <a:pPr>
              <a:defRPr/>
            </a:pPr>
            <a:fld id="{7FD13314-4FF6-4FCC-BE47-E97224FF0EBA}" type="slidenum">
              <a:rPr lang="en-US" altLang="en-US"/>
              <a:pPr>
                <a:defRPr/>
              </a:pPr>
              <a:t>31</a:t>
            </a:fld>
            <a:endParaRPr lang="en-US" altLang="en-US"/>
          </a:p>
        </p:txBody>
      </p:sp>
      <p:pic>
        <p:nvPicPr>
          <p:cNvPr id="66563" name="Picture 2" descr="100_049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9613" y="200025"/>
            <a:ext cx="7724775" cy="645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64" name="Text Box 3"/>
          <p:cNvSpPr txBox="1">
            <a:spLocks noChangeArrowheads="1"/>
          </p:cNvSpPr>
          <p:nvPr/>
        </p:nvSpPr>
        <p:spPr bwMode="auto">
          <a:xfrm>
            <a:off x="4572000" y="1752600"/>
            <a:ext cx="533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t>BV</a:t>
            </a:r>
          </a:p>
        </p:txBody>
      </p:sp>
      <p:sp>
        <p:nvSpPr>
          <p:cNvPr id="66565" name="Text Box 4"/>
          <p:cNvSpPr txBox="1">
            <a:spLocks noChangeArrowheads="1"/>
          </p:cNvSpPr>
          <p:nvPr/>
        </p:nvSpPr>
        <p:spPr bwMode="auto">
          <a:xfrm>
            <a:off x="4572000" y="1995488"/>
            <a:ext cx="5334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t>BV</a:t>
            </a:r>
          </a:p>
        </p:txBody>
      </p:sp>
      <p:sp>
        <p:nvSpPr>
          <p:cNvPr id="66566" name="Text Box 5"/>
          <p:cNvSpPr txBox="1">
            <a:spLocks noChangeArrowheads="1"/>
          </p:cNvSpPr>
          <p:nvPr/>
        </p:nvSpPr>
        <p:spPr bwMode="auto">
          <a:xfrm>
            <a:off x="4572000" y="2300288"/>
            <a:ext cx="5334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t>BV</a:t>
            </a:r>
          </a:p>
        </p:txBody>
      </p:sp>
      <p:sp>
        <p:nvSpPr>
          <p:cNvPr id="66567" name="Text Box 6"/>
          <p:cNvSpPr txBox="1">
            <a:spLocks noChangeArrowheads="1"/>
          </p:cNvSpPr>
          <p:nvPr/>
        </p:nvSpPr>
        <p:spPr bwMode="auto">
          <a:xfrm>
            <a:off x="4572000" y="2528888"/>
            <a:ext cx="5334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t>BV</a:t>
            </a:r>
          </a:p>
        </p:txBody>
      </p:sp>
      <p:sp>
        <p:nvSpPr>
          <p:cNvPr id="66568" name="Text Box 7"/>
          <p:cNvSpPr txBox="1">
            <a:spLocks noChangeArrowheads="1"/>
          </p:cNvSpPr>
          <p:nvPr/>
        </p:nvSpPr>
        <p:spPr bwMode="auto">
          <a:xfrm>
            <a:off x="3962400" y="2530475"/>
            <a:ext cx="533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t>BV</a:t>
            </a:r>
          </a:p>
        </p:txBody>
      </p:sp>
      <p:sp>
        <p:nvSpPr>
          <p:cNvPr id="66569" name="Text Box 8"/>
          <p:cNvSpPr txBox="1">
            <a:spLocks noChangeArrowheads="1"/>
          </p:cNvSpPr>
          <p:nvPr/>
        </p:nvSpPr>
        <p:spPr bwMode="auto">
          <a:xfrm>
            <a:off x="3962400" y="2286000"/>
            <a:ext cx="533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t>BV</a:t>
            </a:r>
          </a:p>
        </p:txBody>
      </p:sp>
      <p:sp>
        <p:nvSpPr>
          <p:cNvPr id="66570" name="Text Box 9"/>
          <p:cNvSpPr txBox="1">
            <a:spLocks noChangeArrowheads="1"/>
          </p:cNvSpPr>
          <p:nvPr/>
        </p:nvSpPr>
        <p:spPr bwMode="auto">
          <a:xfrm>
            <a:off x="3962400" y="2057400"/>
            <a:ext cx="533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t>BV</a:t>
            </a:r>
          </a:p>
        </p:txBody>
      </p:sp>
      <p:sp>
        <p:nvSpPr>
          <p:cNvPr id="66571" name="Text Box 10"/>
          <p:cNvSpPr txBox="1">
            <a:spLocks noChangeArrowheads="1"/>
          </p:cNvSpPr>
          <p:nvPr/>
        </p:nvSpPr>
        <p:spPr bwMode="auto">
          <a:xfrm>
            <a:off x="3962400" y="1828800"/>
            <a:ext cx="533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t>BV</a:t>
            </a:r>
          </a:p>
        </p:txBody>
      </p:sp>
      <p:sp>
        <p:nvSpPr>
          <p:cNvPr id="66572" name="Text Box 11"/>
          <p:cNvSpPr txBox="1">
            <a:spLocks noChangeArrowheads="1"/>
          </p:cNvSpPr>
          <p:nvPr/>
        </p:nvSpPr>
        <p:spPr bwMode="auto">
          <a:xfrm>
            <a:off x="3581400" y="3581400"/>
            <a:ext cx="381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t>V</a:t>
            </a:r>
          </a:p>
        </p:txBody>
      </p:sp>
      <p:sp>
        <p:nvSpPr>
          <p:cNvPr id="66573" name="Text Box 12"/>
          <p:cNvSpPr txBox="1">
            <a:spLocks noChangeArrowheads="1"/>
          </p:cNvSpPr>
          <p:nvPr/>
        </p:nvSpPr>
        <p:spPr bwMode="auto">
          <a:xfrm>
            <a:off x="3733800" y="3733800"/>
            <a:ext cx="381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t>V</a:t>
            </a:r>
          </a:p>
        </p:txBody>
      </p:sp>
      <p:sp>
        <p:nvSpPr>
          <p:cNvPr id="66574" name="Text Box 13"/>
          <p:cNvSpPr txBox="1">
            <a:spLocks noChangeArrowheads="1"/>
          </p:cNvSpPr>
          <p:nvPr/>
        </p:nvSpPr>
        <p:spPr bwMode="auto">
          <a:xfrm>
            <a:off x="3886200" y="3886200"/>
            <a:ext cx="381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t>V</a:t>
            </a:r>
          </a:p>
        </p:txBody>
      </p:sp>
      <p:sp>
        <p:nvSpPr>
          <p:cNvPr id="66575" name="Text Box 14"/>
          <p:cNvSpPr txBox="1">
            <a:spLocks noChangeArrowheads="1"/>
          </p:cNvSpPr>
          <p:nvPr/>
        </p:nvSpPr>
        <p:spPr bwMode="auto">
          <a:xfrm>
            <a:off x="4038600" y="4038600"/>
            <a:ext cx="381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t>V</a:t>
            </a:r>
          </a:p>
        </p:txBody>
      </p:sp>
      <p:sp>
        <p:nvSpPr>
          <p:cNvPr id="66576" name="Text Box 15"/>
          <p:cNvSpPr txBox="1">
            <a:spLocks noChangeArrowheads="1"/>
          </p:cNvSpPr>
          <p:nvPr/>
        </p:nvSpPr>
        <p:spPr bwMode="auto">
          <a:xfrm>
            <a:off x="3124200" y="4038600"/>
            <a:ext cx="381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t>V</a:t>
            </a:r>
          </a:p>
        </p:txBody>
      </p:sp>
      <p:sp>
        <p:nvSpPr>
          <p:cNvPr id="66577" name="Text Box 16"/>
          <p:cNvSpPr txBox="1">
            <a:spLocks noChangeArrowheads="1"/>
          </p:cNvSpPr>
          <p:nvPr/>
        </p:nvSpPr>
        <p:spPr bwMode="auto">
          <a:xfrm>
            <a:off x="3352800" y="4267200"/>
            <a:ext cx="381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t>V</a:t>
            </a:r>
          </a:p>
        </p:txBody>
      </p:sp>
      <p:sp>
        <p:nvSpPr>
          <p:cNvPr id="66578" name="Text Box 17"/>
          <p:cNvSpPr txBox="1">
            <a:spLocks noChangeArrowheads="1"/>
          </p:cNvSpPr>
          <p:nvPr/>
        </p:nvSpPr>
        <p:spPr bwMode="auto">
          <a:xfrm>
            <a:off x="3505200" y="4419600"/>
            <a:ext cx="381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t>V</a:t>
            </a:r>
          </a:p>
        </p:txBody>
      </p:sp>
      <p:sp>
        <p:nvSpPr>
          <p:cNvPr id="66579" name="Text Box 18"/>
          <p:cNvSpPr txBox="1">
            <a:spLocks noChangeArrowheads="1"/>
          </p:cNvSpPr>
          <p:nvPr/>
        </p:nvSpPr>
        <p:spPr bwMode="auto">
          <a:xfrm>
            <a:off x="3886200" y="4267200"/>
            <a:ext cx="381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t>V</a:t>
            </a:r>
          </a:p>
        </p:txBody>
      </p:sp>
      <p:sp>
        <p:nvSpPr>
          <p:cNvPr id="66580" name="Text Box 19"/>
          <p:cNvSpPr txBox="1">
            <a:spLocks noChangeArrowheads="1"/>
          </p:cNvSpPr>
          <p:nvPr/>
        </p:nvSpPr>
        <p:spPr bwMode="auto">
          <a:xfrm>
            <a:off x="2590800" y="4114800"/>
            <a:ext cx="381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t>V</a:t>
            </a:r>
          </a:p>
        </p:txBody>
      </p:sp>
      <p:sp>
        <p:nvSpPr>
          <p:cNvPr id="66581" name="Text Box 20"/>
          <p:cNvSpPr txBox="1">
            <a:spLocks noChangeArrowheads="1"/>
          </p:cNvSpPr>
          <p:nvPr/>
        </p:nvSpPr>
        <p:spPr bwMode="auto">
          <a:xfrm>
            <a:off x="2895600" y="4419600"/>
            <a:ext cx="381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t>V</a:t>
            </a:r>
          </a:p>
        </p:txBody>
      </p:sp>
      <p:sp>
        <p:nvSpPr>
          <p:cNvPr id="66582" name="Text Box 21"/>
          <p:cNvSpPr txBox="1">
            <a:spLocks noChangeArrowheads="1"/>
          </p:cNvSpPr>
          <p:nvPr/>
        </p:nvSpPr>
        <p:spPr bwMode="auto">
          <a:xfrm>
            <a:off x="4876800" y="3124200"/>
            <a:ext cx="381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t>V</a:t>
            </a:r>
          </a:p>
        </p:txBody>
      </p:sp>
      <p:sp>
        <p:nvSpPr>
          <p:cNvPr id="66583" name="Text Box 22"/>
          <p:cNvSpPr txBox="1">
            <a:spLocks noChangeArrowheads="1"/>
          </p:cNvSpPr>
          <p:nvPr/>
        </p:nvSpPr>
        <p:spPr bwMode="auto">
          <a:xfrm>
            <a:off x="5029200" y="3276600"/>
            <a:ext cx="381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t>V</a:t>
            </a:r>
          </a:p>
        </p:txBody>
      </p:sp>
      <p:sp>
        <p:nvSpPr>
          <p:cNvPr id="66584" name="Text Box 23"/>
          <p:cNvSpPr txBox="1">
            <a:spLocks noChangeArrowheads="1"/>
          </p:cNvSpPr>
          <p:nvPr/>
        </p:nvSpPr>
        <p:spPr bwMode="auto">
          <a:xfrm>
            <a:off x="5181600" y="3429000"/>
            <a:ext cx="381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t>V</a:t>
            </a:r>
          </a:p>
        </p:txBody>
      </p:sp>
      <p:sp>
        <p:nvSpPr>
          <p:cNvPr id="66585" name="Text Box 24"/>
          <p:cNvSpPr txBox="1">
            <a:spLocks noChangeArrowheads="1"/>
          </p:cNvSpPr>
          <p:nvPr/>
        </p:nvSpPr>
        <p:spPr bwMode="auto">
          <a:xfrm>
            <a:off x="4800600" y="3733800"/>
            <a:ext cx="381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t>V</a:t>
            </a:r>
          </a:p>
        </p:txBody>
      </p:sp>
      <p:sp>
        <p:nvSpPr>
          <p:cNvPr id="66586" name="Text Box 25"/>
          <p:cNvSpPr txBox="1">
            <a:spLocks noChangeArrowheads="1"/>
          </p:cNvSpPr>
          <p:nvPr/>
        </p:nvSpPr>
        <p:spPr bwMode="auto">
          <a:xfrm>
            <a:off x="4953000" y="3886200"/>
            <a:ext cx="381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t>V</a:t>
            </a:r>
          </a:p>
        </p:txBody>
      </p:sp>
      <p:sp>
        <p:nvSpPr>
          <p:cNvPr id="66587" name="Text Box 26"/>
          <p:cNvSpPr txBox="1">
            <a:spLocks noChangeArrowheads="1"/>
          </p:cNvSpPr>
          <p:nvPr/>
        </p:nvSpPr>
        <p:spPr bwMode="auto">
          <a:xfrm>
            <a:off x="5105400" y="4038600"/>
            <a:ext cx="381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t>V</a:t>
            </a:r>
          </a:p>
        </p:txBody>
      </p:sp>
      <p:sp>
        <p:nvSpPr>
          <p:cNvPr id="66588" name="Text Box 27"/>
          <p:cNvSpPr txBox="1">
            <a:spLocks noChangeArrowheads="1"/>
          </p:cNvSpPr>
          <p:nvPr/>
        </p:nvSpPr>
        <p:spPr bwMode="auto">
          <a:xfrm>
            <a:off x="5257800" y="4191000"/>
            <a:ext cx="381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t>V</a:t>
            </a:r>
          </a:p>
        </p:txBody>
      </p:sp>
      <p:sp>
        <p:nvSpPr>
          <p:cNvPr id="66589" name="Text Box 28"/>
          <p:cNvSpPr txBox="1">
            <a:spLocks noChangeArrowheads="1"/>
          </p:cNvSpPr>
          <p:nvPr/>
        </p:nvSpPr>
        <p:spPr bwMode="auto">
          <a:xfrm>
            <a:off x="5410200" y="4343400"/>
            <a:ext cx="381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t>V</a:t>
            </a:r>
          </a:p>
        </p:txBody>
      </p:sp>
      <p:sp>
        <p:nvSpPr>
          <p:cNvPr id="66590" name="Text Box 29"/>
          <p:cNvSpPr txBox="1">
            <a:spLocks noChangeArrowheads="1"/>
          </p:cNvSpPr>
          <p:nvPr/>
        </p:nvSpPr>
        <p:spPr bwMode="auto">
          <a:xfrm>
            <a:off x="5715000" y="4191000"/>
            <a:ext cx="381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t>V</a:t>
            </a:r>
          </a:p>
        </p:txBody>
      </p:sp>
      <p:sp>
        <p:nvSpPr>
          <p:cNvPr id="66591" name="Text Box 30"/>
          <p:cNvSpPr txBox="1">
            <a:spLocks noChangeArrowheads="1"/>
          </p:cNvSpPr>
          <p:nvPr/>
        </p:nvSpPr>
        <p:spPr bwMode="auto">
          <a:xfrm>
            <a:off x="6172200" y="3810000"/>
            <a:ext cx="381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t>V</a:t>
            </a:r>
          </a:p>
        </p:txBody>
      </p:sp>
      <p:sp>
        <p:nvSpPr>
          <p:cNvPr id="66592" name="Text Box 31"/>
          <p:cNvSpPr txBox="1">
            <a:spLocks noChangeArrowheads="1"/>
          </p:cNvSpPr>
          <p:nvPr/>
        </p:nvSpPr>
        <p:spPr bwMode="auto">
          <a:xfrm>
            <a:off x="4953000" y="4343400"/>
            <a:ext cx="381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t>V</a:t>
            </a:r>
          </a:p>
        </p:txBody>
      </p:sp>
      <p:sp>
        <p:nvSpPr>
          <p:cNvPr id="66593" name="Text Box 32"/>
          <p:cNvSpPr txBox="1">
            <a:spLocks noChangeArrowheads="1"/>
          </p:cNvSpPr>
          <p:nvPr/>
        </p:nvSpPr>
        <p:spPr bwMode="auto">
          <a:xfrm>
            <a:off x="5105400" y="1600200"/>
            <a:ext cx="381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t>V</a:t>
            </a:r>
          </a:p>
        </p:txBody>
      </p:sp>
      <p:sp>
        <p:nvSpPr>
          <p:cNvPr id="66594" name="Text Box 33"/>
          <p:cNvSpPr txBox="1">
            <a:spLocks noChangeArrowheads="1"/>
          </p:cNvSpPr>
          <p:nvPr/>
        </p:nvSpPr>
        <p:spPr bwMode="auto">
          <a:xfrm>
            <a:off x="5029200" y="2667000"/>
            <a:ext cx="381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t>V</a:t>
            </a:r>
          </a:p>
        </p:txBody>
      </p:sp>
      <p:sp>
        <p:nvSpPr>
          <p:cNvPr id="66595" name="Text Box 34"/>
          <p:cNvSpPr txBox="1">
            <a:spLocks noChangeArrowheads="1"/>
          </p:cNvSpPr>
          <p:nvPr/>
        </p:nvSpPr>
        <p:spPr bwMode="auto">
          <a:xfrm>
            <a:off x="3581400" y="2667000"/>
            <a:ext cx="381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t>V</a:t>
            </a:r>
          </a:p>
        </p:txBody>
      </p:sp>
      <p:sp>
        <p:nvSpPr>
          <p:cNvPr id="66596" name="Text Box 35"/>
          <p:cNvSpPr txBox="1">
            <a:spLocks noChangeArrowheads="1"/>
          </p:cNvSpPr>
          <p:nvPr/>
        </p:nvSpPr>
        <p:spPr bwMode="auto">
          <a:xfrm>
            <a:off x="3505200" y="1676400"/>
            <a:ext cx="381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t>V</a:t>
            </a:r>
          </a:p>
        </p:txBody>
      </p:sp>
    </p:spTree>
    <p:extLst>
      <p:ext uri="{BB962C8B-B14F-4D97-AF65-F5344CB8AC3E}">
        <p14:creationId xmlns:p14="http://schemas.microsoft.com/office/powerpoint/2010/main" val="218589872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2" name="Rectangle 4"/>
          <p:cNvSpPr>
            <a:spLocks noGrp="1" noChangeArrowheads="1"/>
          </p:cNvSpPr>
          <p:nvPr>
            <p:ph type="title"/>
          </p:nvPr>
        </p:nvSpPr>
        <p:spPr/>
        <p:txBody>
          <a:bodyPr/>
          <a:lstStyle/>
          <a:p>
            <a:r>
              <a:rPr lang="en-US"/>
              <a:t>Techniques of Examination</a:t>
            </a:r>
          </a:p>
        </p:txBody>
      </p:sp>
      <p:sp>
        <p:nvSpPr>
          <p:cNvPr id="201733" name="Rectangle 5"/>
          <p:cNvSpPr>
            <a:spLocks noGrp="1" noChangeArrowheads="1"/>
          </p:cNvSpPr>
          <p:nvPr>
            <p:ph type="body" idx="1"/>
          </p:nvPr>
        </p:nvSpPr>
        <p:spPr/>
        <p:txBody>
          <a:bodyPr/>
          <a:lstStyle/>
          <a:p>
            <a:r>
              <a:rPr lang="en-US"/>
              <a:t>Examination of the Anterior Chest</a:t>
            </a:r>
          </a:p>
          <a:p>
            <a:pPr lvl="1"/>
            <a:r>
              <a:rPr lang="en-US"/>
              <a:t>As for examination of the posterior chest, proceed in an orderly fashion: inspect, palpate, percuss, and auscultate</a:t>
            </a:r>
          </a:p>
          <a:p>
            <a:pPr lvl="1"/>
            <a:r>
              <a:rPr lang="en-US"/>
              <a:t>With percussion, please note that the heart normally produces an area of dullness to the left of the sternum from the 3rd to 5th rib interspaces</a:t>
            </a:r>
          </a:p>
          <a:p>
            <a:pPr lvl="1">
              <a:buFontTx/>
              <a:buNone/>
            </a:pPr>
            <a:endParaRPr lang="en-US"/>
          </a:p>
        </p:txBody>
      </p:sp>
    </p:spTree>
    <p:extLst>
      <p:ext uri="{BB962C8B-B14F-4D97-AF65-F5344CB8AC3E}">
        <p14:creationId xmlns:p14="http://schemas.microsoft.com/office/powerpoint/2010/main" val="20811139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66A50AF2-FD67-4667-A417-F00E09F4E29D}" type="slidenum">
              <a:rPr lang="en-US" altLang="en-US"/>
              <a:pPr>
                <a:defRPr/>
              </a:pPr>
              <a:t>33</a:t>
            </a:fld>
            <a:endParaRPr lang="en-US" altLang="en-US"/>
          </a:p>
        </p:txBody>
      </p:sp>
      <p:pic>
        <p:nvPicPr>
          <p:cNvPr id="73732" name="Picture 3"/>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990600" y="1295400"/>
            <a:ext cx="6629400" cy="5181600"/>
          </a:xfrm>
        </p:spPr>
      </p:pic>
    </p:spTree>
    <p:extLst>
      <p:ext uri="{BB962C8B-B14F-4D97-AF65-F5344CB8AC3E}">
        <p14:creationId xmlns:p14="http://schemas.microsoft.com/office/powerpoint/2010/main" val="376491537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6"/>
          <p:cNvSpPr>
            <a:spLocks noGrp="1"/>
          </p:cNvSpPr>
          <p:nvPr>
            <p:ph type="sldNum" sz="quarter" idx="12"/>
          </p:nvPr>
        </p:nvSpPr>
        <p:spPr/>
        <p:txBody>
          <a:bodyPr/>
          <a:lstStyle/>
          <a:p>
            <a:pPr>
              <a:defRPr/>
            </a:pPr>
            <a:fld id="{245420E2-E8BC-4D19-9E73-B1CB09F202D2}" type="slidenum">
              <a:rPr lang="en-US" altLang="en-US"/>
              <a:pPr>
                <a:defRPr/>
              </a:pPr>
              <a:t>34</a:t>
            </a:fld>
            <a:endParaRPr lang="en-US" altLang="en-US"/>
          </a:p>
        </p:txBody>
      </p:sp>
      <p:sp>
        <p:nvSpPr>
          <p:cNvPr id="74756" name="Rectangle 3"/>
          <p:cNvSpPr>
            <a:spLocks noGrp="1" noChangeArrowheads="1"/>
          </p:cNvSpPr>
          <p:nvPr>
            <p:ph type="body" sz="half" idx="1"/>
          </p:nvPr>
        </p:nvSpPr>
        <p:spPr/>
        <p:txBody>
          <a:bodyPr/>
          <a:lstStyle/>
          <a:p>
            <a:pPr eaLnBrk="1" hangingPunct="1"/>
            <a:r>
              <a:rPr lang="en-US" sz="2600" smtClean="0"/>
              <a:t>Assess for tactile fremitus: decrease or absent over the pericardium  </a:t>
            </a:r>
          </a:p>
        </p:txBody>
      </p:sp>
      <p:pic>
        <p:nvPicPr>
          <p:cNvPr id="74757" name="Picture 4"/>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105400" y="228600"/>
            <a:ext cx="3322638" cy="3608388"/>
          </a:xfrm>
          <a:noFill/>
        </p:spPr>
      </p:pic>
      <p:pic>
        <p:nvPicPr>
          <p:cNvPr id="74758"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3276600"/>
            <a:ext cx="3951288" cy="3195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2237293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06633AB8-7575-4379-89BA-8CCAE23B62BD}" type="slidenum">
              <a:rPr lang="en-US" altLang="en-US"/>
              <a:pPr>
                <a:defRPr/>
              </a:pPr>
              <a:t>35</a:t>
            </a:fld>
            <a:endParaRPr lang="en-US" altLang="en-US"/>
          </a:p>
        </p:txBody>
      </p:sp>
      <p:sp>
        <p:nvSpPr>
          <p:cNvPr id="75780" name="Rectangle 3"/>
          <p:cNvSpPr>
            <a:spLocks noGrp="1" noChangeArrowheads="1"/>
          </p:cNvSpPr>
          <p:nvPr>
            <p:ph type="body" idx="1"/>
          </p:nvPr>
        </p:nvSpPr>
        <p:spPr/>
        <p:txBody>
          <a:bodyPr/>
          <a:lstStyle/>
          <a:p>
            <a:pPr eaLnBrk="1" hangingPunct="1"/>
            <a:r>
              <a:rPr lang="en-US" smtClean="0"/>
              <a:t>Percussion </a:t>
            </a:r>
          </a:p>
        </p:txBody>
      </p:sp>
      <p:pic>
        <p:nvPicPr>
          <p:cNvPr id="75781"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0" y="228600"/>
            <a:ext cx="5181600" cy="609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2314316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EBBAEBF5-77E9-45B2-9AA8-7DD51AC7343F}" type="slidenum">
              <a:rPr lang="en-US" altLang="en-US"/>
              <a:pPr>
                <a:defRPr/>
              </a:pPr>
              <a:t>36</a:t>
            </a:fld>
            <a:endParaRPr lang="en-US" altLang="en-US"/>
          </a:p>
        </p:txBody>
      </p:sp>
      <p:pic>
        <p:nvPicPr>
          <p:cNvPr id="76804" name="Picture 3"/>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1219200" y="1981200"/>
            <a:ext cx="7467600" cy="4648200"/>
          </a:xfrm>
        </p:spPr>
      </p:pic>
    </p:spTree>
    <p:extLst>
      <p:ext uri="{BB962C8B-B14F-4D97-AF65-F5344CB8AC3E}">
        <p14:creationId xmlns:p14="http://schemas.microsoft.com/office/powerpoint/2010/main" val="194111384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789E2A0A-3FBD-4D2B-BA56-6D8E98FF7E6B}" type="slidenum">
              <a:rPr lang="en-US" altLang="en-US"/>
              <a:pPr>
                <a:defRPr/>
              </a:pPr>
              <a:t>37</a:t>
            </a:fld>
            <a:endParaRPr lang="en-US" altLang="en-US"/>
          </a:p>
        </p:txBody>
      </p:sp>
      <p:sp>
        <p:nvSpPr>
          <p:cNvPr id="78851" name="Rectangle 2"/>
          <p:cNvSpPr>
            <a:spLocks noGrp="1" noChangeArrowheads="1"/>
          </p:cNvSpPr>
          <p:nvPr>
            <p:ph type="title"/>
          </p:nvPr>
        </p:nvSpPr>
        <p:spPr/>
        <p:txBody>
          <a:bodyPr/>
          <a:lstStyle/>
          <a:p>
            <a:pPr eaLnBrk="1" hangingPunct="1"/>
            <a:endParaRPr lang="ar-SA" smtClean="0"/>
          </a:p>
        </p:txBody>
      </p:sp>
      <p:pic>
        <p:nvPicPr>
          <p:cNvPr id="78852" name="Picture 3" descr="100_049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3863" y="-6350"/>
            <a:ext cx="8567737" cy="686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23986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normAutofit fontScale="90000"/>
          </a:bodyPr>
          <a:lstStyle/>
          <a:p>
            <a:pPr eaLnBrk="1" hangingPunct="1"/>
            <a:r>
              <a:rPr lang="en-US" smtClean="0"/>
              <a:t>Diagnostic procedures </a:t>
            </a:r>
            <a:br>
              <a:rPr lang="en-US" smtClean="0"/>
            </a:br>
            <a:endParaRPr lang="en-US" smtClean="0"/>
          </a:p>
        </p:txBody>
      </p:sp>
      <p:sp>
        <p:nvSpPr>
          <p:cNvPr id="80899" name="Rectangle 3"/>
          <p:cNvSpPr>
            <a:spLocks noGrp="1" noChangeArrowheads="1"/>
          </p:cNvSpPr>
          <p:nvPr>
            <p:ph type="body" idx="1"/>
          </p:nvPr>
        </p:nvSpPr>
        <p:spPr/>
        <p:txBody>
          <a:bodyPr/>
          <a:lstStyle/>
          <a:p>
            <a:pPr eaLnBrk="1" hangingPunct="1"/>
            <a:r>
              <a:rPr lang="en-US" smtClean="0"/>
              <a:t>Chest radiography (X-ray)</a:t>
            </a:r>
          </a:p>
          <a:p>
            <a:pPr eaLnBrk="1" hangingPunct="1"/>
            <a:r>
              <a:rPr lang="en-US" smtClean="0"/>
              <a:t>Bronchoscopy (thorascopy)</a:t>
            </a:r>
          </a:p>
          <a:p>
            <a:pPr eaLnBrk="1" hangingPunct="1"/>
            <a:r>
              <a:rPr lang="en-US" smtClean="0"/>
              <a:t>Thoracentesis </a:t>
            </a:r>
          </a:p>
        </p:txBody>
      </p:sp>
    </p:spTree>
    <p:extLst>
      <p:ext uri="{BB962C8B-B14F-4D97-AF65-F5344CB8AC3E}">
        <p14:creationId xmlns:p14="http://schemas.microsoft.com/office/powerpoint/2010/main" val="208927904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a:lstStyle/>
          <a:p>
            <a:pPr eaLnBrk="1" hangingPunct="1"/>
            <a:r>
              <a:rPr lang="en-US" smtClean="0"/>
              <a:t>Chest radiography</a:t>
            </a:r>
            <a:endParaRPr lang="en-GB" smtClean="0"/>
          </a:p>
        </p:txBody>
      </p:sp>
      <p:sp>
        <p:nvSpPr>
          <p:cNvPr id="81923" name="Rectangle 3"/>
          <p:cNvSpPr>
            <a:spLocks noGrp="1" noChangeArrowheads="1"/>
          </p:cNvSpPr>
          <p:nvPr>
            <p:ph type="body" idx="1"/>
          </p:nvPr>
        </p:nvSpPr>
        <p:spPr>
          <a:xfrm>
            <a:off x="0" y="990600"/>
            <a:ext cx="8955088" cy="5141913"/>
          </a:xfrm>
        </p:spPr>
        <p:txBody>
          <a:bodyPr/>
          <a:lstStyle/>
          <a:p>
            <a:pPr eaLnBrk="1" hangingPunct="1">
              <a:lnSpc>
                <a:spcPct val="90000"/>
              </a:lnSpc>
            </a:pPr>
            <a:r>
              <a:rPr lang="en-US" sz="2400" smtClean="0"/>
              <a:t>Chest radiography is a valuable diagnostic tool frequently used to: </a:t>
            </a:r>
          </a:p>
          <a:p>
            <a:pPr lvl="1" eaLnBrk="1" hangingPunct="1">
              <a:lnSpc>
                <a:spcPct val="90000"/>
              </a:lnSpc>
            </a:pPr>
            <a:r>
              <a:rPr lang="en-US" sz="2400" smtClean="0"/>
              <a:t> assess anatomical and physiological features of the chest </a:t>
            </a:r>
          </a:p>
          <a:p>
            <a:pPr lvl="1" eaLnBrk="1" hangingPunct="1">
              <a:lnSpc>
                <a:spcPct val="90000"/>
              </a:lnSpc>
            </a:pPr>
            <a:r>
              <a:rPr lang="en-US" sz="2400" smtClean="0"/>
              <a:t>detect pathological processes. </a:t>
            </a:r>
          </a:p>
          <a:p>
            <a:pPr eaLnBrk="1" hangingPunct="1">
              <a:lnSpc>
                <a:spcPct val="90000"/>
              </a:lnSpc>
            </a:pPr>
            <a:r>
              <a:rPr lang="en-US" sz="2400" smtClean="0"/>
              <a:t>As x-rays are passed through the chest wall, various structures are visualized. Dense tissues, such as bones, absorb the x-ray beam and appear as opaque or white on the radiograph. Blood vessels and blood-filled organs, such as the heart, are moderately dense structures and appear as gray areas on the radiograph. </a:t>
            </a:r>
          </a:p>
          <a:p>
            <a:pPr eaLnBrk="1" hangingPunct="1">
              <a:lnSpc>
                <a:spcPct val="90000"/>
              </a:lnSpc>
            </a:pPr>
            <a:r>
              <a:rPr lang="en-US" sz="2400" smtClean="0"/>
              <a:t>During inspiration, normal lungs are filled with air and appear black on the radiograph. </a:t>
            </a:r>
          </a:p>
          <a:p>
            <a:pPr eaLnBrk="1" hangingPunct="1">
              <a:lnSpc>
                <a:spcPct val="90000"/>
              </a:lnSpc>
            </a:pPr>
            <a:r>
              <a:rPr lang="en-US" sz="2400" smtClean="0"/>
              <a:t>When parts of the lungs are filled with fluid, which is a more dense material, the lungs appear white.</a:t>
            </a:r>
          </a:p>
        </p:txBody>
      </p:sp>
    </p:spTree>
    <p:extLst>
      <p:ext uri="{BB962C8B-B14F-4D97-AF65-F5344CB8AC3E}">
        <p14:creationId xmlns:p14="http://schemas.microsoft.com/office/powerpoint/2010/main" val="18932140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5" name="Rectangle 5"/>
          <p:cNvSpPr>
            <a:spLocks noGrp="1" noChangeArrowheads="1"/>
          </p:cNvSpPr>
          <p:nvPr>
            <p:ph type="title"/>
          </p:nvPr>
        </p:nvSpPr>
        <p:spPr/>
        <p:txBody>
          <a:bodyPr/>
          <a:lstStyle/>
          <a:p>
            <a:r>
              <a:rPr lang="en-US"/>
              <a:t>Anatomy and Physiology</a:t>
            </a:r>
          </a:p>
        </p:txBody>
      </p:sp>
      <p:sp>
        <p:nvSpPr>
          <p:cNvPr id="184326" name="Rectangle 6"/>
          <p:cNvSpPr>
            <a:spLocks noGrp="1" noChangeArrowheads="1"/>
          </p:cNvSpPr>
          <p:nvPr>
            <p:ph type="body" idx="1"/>
          </p:nvPr>
        </p:nvSpPr>
        <p:spPr>
          <a:xfrm>
            <a:off x="330200" y="1676401"/>
            <a:ext cx="8613775" cy="1676399"/>
          </a:xfrm>
        </p:spPr>
        <p:txBody>
          <a:bodyPr>
            <a:normAutofit/>
          </a:bodyPr>
          <a:lstStyle/>
          <a:p>
            <a:r>
              <a:rPr lang="en-US" dirty="0"/>
              <a:t>Locating Findings on the Chest</a:t>
            </a:r>
          </a:p>
          <a:p>
            <a:pPr lvl="1"/>
            <a:r>
              <a:rPr lang="en-US" dirty="0"/>
              <a:t>To locate findings around the circumference of the chest, imagine a series of vertical lines</a:t>
            </a:r>
          </a:p>
        </p:txBody>
      </p:sp>
      <p:pic>
        <p:nvPicPr>
          <p:cNvPr id="184327" name="Picture 7" descr="UNF2876-007-00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9888" y="3789363"/>
            <a:ext cx="2732087" cy="2495550"/>
          </a:xfrm>
          <a:prstGeom prst="rect">
            <a:avLst/>
          </a:prstGeom>
          <a:noFill/>
          <a:extLst>
            <a:ext uri="{909E8E84-426E-40DD-AFC4-6F175D3DCCD1}">
              <a14:hiddenFill xmlns:a14="http://schemas.microsoft.com/office/drawing/2010/main">
                <a:solidFill>
                  <a:srgbClr val="FFFFFF"/>
                </a:solidFill>
              </a14:hiddenFill>
            </a:ext>
          </a:extLst>
        </p:spPr>
      </p:pic>
      <p:pic>
        <p:nvPicPr>
          <p:cNvPr id="184328" name="Picture 8" descr="UNF2876-007-00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87700" y="3629025"/>
            <a:ext cx="2732088" cy="2817813"/>
          </a:xfrm>
          <a:prstGeom prst="rect">
            <a:avLst/>
          </a:prstGeom>
          <a:noFill/>
          <a:extLst>
            <a:ext uri="{909E8E84-426E-40DD-AFC4-6F175D3DCCD1}">
              <a14:hiddenFill xmlns:a14="http://schemas.microsoft.com/office/drawing/2010/main">
                <a:solidFill>
                  <a:srgbClr val="FFFFFF"/>
                </a:solidFill>
              </a14:hiddenFill>
            </a:ext>
          </a:extLst>
        </p:spPr>
      </p:pic>
      <p:pic>
        <p:nvPicPr>
          <p:cNvPr id="184329" name="Picture 9" descr="UNF2876-007-00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48375" y="3829050"/>
            <a:ext cx="2944813" cy="24590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52492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mtClean="0"/>
              <a:t>Chest radiography</a:t>
            </a:r>
            <a:endParaRPr lang="en-GB" smtClean="0"/>
          </a:p>
        </p:txBody>
      </p:sp>
      <p:sp>
        <p:nvSpPr>
          <p:cNvPr id="82947" name="Rectangle 3"/>
          <p:cNvSpPr>
            <a:spLocks noGrp="1" noChangeArrowheads="1"/>
          </p:cNvSpPr>
          <p:nvPr>
            <p:ph type="body" idx="1"/>
          </p:nvPr>
        </p:nvSpPr>
        <p:spPr>
          <a:xfrm>
            <a:off x="0" y="1676400"/>
            <a:ext cx="9144000" cy="4456113"/>
          </a:xfrm>
        </p:spPr>
        <p:txBody>
          <a:bodyPr/>
          <a:lstStyle/>
          <a:p>
            <a:pPr eaLnBrk="1" hangingPunct="1">
              <a:lnSpc>
                <a:spcPct val="80000"/>
              </a:lnSpc>
            </a:pPr>
            <a:r>
              <a:rPr lang="en-US" sz="2600" smtClean="0"/>
              <a:t>Bony structures inspected on the chest film include the ribs, clavicles, sternum, spine, and vertebrae.</a:t>
            </a:r>
          </a:p>
          <a:p>
            <a:pPr eaLnBrk="1" hangingPunct="1">
              <a:lnSpc>
                <a:spcPct val="80000"/>
              </a:lnSpc>
            </a:pPr>
            <a:r>
              <a:rPr lang="en-US" sz="2600" smtClean="0"/>
              <a:t>Approximately eight to nine ribs should overlie lung tissue</a:t>
            </a:r>
          </a:p>
          <a:p>
            <a:pPr eaLnBrk="1" hangingPunct="1">
              <a:lnSpc>
                <a:spcPct val="80000"/>
              </a:lnSpc>
            </a:pPr>
            <a:r>
              <a:rPr lang="en-US" sz="2600" smtClean="0"/>
              <a:t>on the normal chest film. The ribs are examined for the presence of fractures by following the curve of each rib, beginning anteriorly and moving around posteriorly.</a:t>
            </a:r>
          </a:p>
          <a:p>
            <a:pPr eaLnBrk="1" hangingPunct="1">
              <a:lnSpc>
                <a:spcPct val="80000"/>
              </a:lnSpc>
            </a:pPr>
            <a:r>
              <a:rPr lang="en-US" sz="2600" smtClean="0"/>
              <a:t>The trachea should appear midline over the thoracic vertebrae.</a:t>
            </a:r>
          </a:p>
          <a:p>
            <a:pPr eaLnBrk="1" hangingPunct="1">
              <a:lnSpc>
                <a:spcPct val="80000"/>
              </a:lnSpc>
            </a:pPr>
            <a:r>
              <a:rPr lang="en-GB" sz="2600" smtClean="0"/>
              <a:t>NO special preparation is needed before or after the </a:t>
            </a:r>
            <a:r>
              <a:rPr lang="en-US" sz="2600" smtClean="0"/>
              <a:t>Chest radiography; but you should assess your female patients for pregnancy.</a:t>
            </a:r>
          </a:p>
          <a:p>
            <a:pPr eaLnBrk="1" hangingPunct="1">
              <a:lnSpc>
                <a:spcPct val="80000"/>
              </a:lnSpc>
            </a:pPr>
            <a:endParaRPr lang="en-US" sz="2600" smtClean="0"/>
          </a:p>
          <a:p>
            <a:pPr eaLnBrk="1" hangingPunct="1">
              <a:lnSpc>
                <a:spcPct val="80000"/>
              </a:lnSpc>
            </a:pPr>
            <a:endParaRPr lang="en-US" sz="2600" smtClean="0"/>
          </a:p>
        </p:txBody>
      </p:sp>
    </p:spTree>
    <p:extLst>
      <p:ext uri="{BB962C8B-B14F-4D97-AF65-F5344CB8AC3E}">
        <p14:creationId xmlns:p14="http://schemas.microsoft.com/office/powerpoint/2010/main" val="387759077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xfrm>
            <a:off x="457200" y="277813"/>
            <a:ext cx="8229600" cy="962025"/>
          </a:xfrm>
        </p:spPr>
        <p:txBody>
          <a:bodyPr>
            <a:normAutofit fontScale="90000"/>
          </a:bodyPr>
          <a:lstStyle/>
          <a:p>
            <a:pPr eaLnBrk="1" hangingPunct="1"/>
            <a:r>
              <a:rPr lang="en-US" sz="3800" b="1" smtClean="0"/>
              <a:t>Bronchoscopy</a:t>
            </a:r>
            <a:br>
              <a:rPr lang="en-US" sz="3800" b="1" smtClean="0"/>
            </a:br>
            <a:endParaRPr lang="en-US" sz="3800" b="1" smtClean="0"/>
          </a:p>
        </p:txBody>
      </p:sp>
      <p:sp>
        <p:nvSpPr>
          <p:cNvPr id="83971" name="Rectangle 3"/>
          <p:cNvSpPr>
            <a:spLocks noGrp="1" noChangeArrowheads="1"/>
          </p:cNvSpPr>
          <p:nvPr>
            <p:ph type="body" idx="1"/>
          </p:nvPr>
        </p:nvSpPr>
        <p:spPr>
          <a:xfrm>
            <a:off x="0" y="990600"/>
            <a:ext cx="8955088" cy="5141913"/>
          </a:xfrm>
        </p:spPr>
        <p:txBody>
          <a:bodyPr/>
          <a:lstStyle/>
          <a:p>
            <a:pPr eaLnBrk="1" hangingPunct="1"/>
            <a:r>
              <a:rPr lang="en-US" sz="2600" smtClean="0"/>
              <a:t>Bronchoscopy involves the direct visualization of the larynx, trachea, and bronchi through a flexible fiberoptic bronchoscope. </a:t>
            </a:r>
          </a:p>
          <a:p>
            <a:pPr eaLnBrk="1" hangingPunct="1"/>
            <a:r>
              <a:rPr lang="en-US" sz="2600" smtClean="0"/>
              <a:t>Bronchoscopy is used diagnostically to </a:t>
            </a:r>
          </a:p>
          <a:p>
            <a:pPr lvl="1" eaLnBrk="1" hangingPunct="1"/>
            <a:r>
              <a:rPr lang="en-US" sz="2200" smtClean="0"/>
              <a:t>examine tissues, </a:t>
            </a:r>
          </a:p>
          <a:p>
            <a:pPr lvl="1" eaLnBrk="1" hangingPunct="1"/>
            <a:r>
              <a:rPr lang="en-US" sz="2200" smtClean="0"/>
              <a:t>collect secretions, </a:t>
            </a:r>
          </a:p>
          <a:p>
            <a:pPr lvl="1" eaLnBrk="1" hangingPunct="1"/>
            <a:r>
              <a:rPr lang="en-US" sz="2200" smtClean="0"/>
              <a:t>obtain a biopsy.</a:t>
            </a:r>
          </a:p>
          <a:p>
            <a:pPr lvl="1" eaLnBrk="1" hangingPunct="1"/>
            <a:r>
              <a:rPr lang="en-US" sz="2200" smtClean="0"/>
              <a:t>In addition, bronchoscopy is used therapeutically as a means to remove foreign bodies or secretions from the tracheobronchial tree, </a:t>
            </a:r>
          </a:p>
          <a:p>
            <a:pPr lvl="1" eaLnBrk="1" hangingPunct="1"/>
            <a:r>
              <a:rPr lang="en-US" sz="2200" smtClean="0"/>
              <a:t>treat postoperative atelectasis,</a:t>
            </a:r>
          </a:p>
          <a:p>
            <a:pPr lvl="1" eaLnBrk="1" hangingPunct="1"/>
            <a:r>
              <a:rPr lang="en-US" sz="2200" smtClean="0"/>
              <a:t>excise lesions.</a:t>
            </a:r>
          </a:p>
        </p:txBody>
      </p:sp>
    </p:spTree>
    <p:extLst>
      <p:ext uri="{BB962C8B-B14F-4D97-AF65-F5344CB8AC3E}">
        <p14:creationId xmlns:p14="http://schemas.microsoft.com/office/powerpoint/2010/main" val="191158608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b="1" smtClean="0"/>
              <a:t>Bronchoscopy</a:t>
            </a:r>
          </a:p>
        </p:txBody>
      </p:sp>
      <p:sp>
        <p:nvSpPr>
          <p:cNvPr id="84995" name="Rectangle 3"/>
          <p:cNvSpPr>
            <a:spLocks noGrp="1" noChangeArrowheads="1"/>
          </p:cNvSpPr>
          <p:nvPr>
            <p:ph type="body" idx="1"/>
          </p:nvPr>
        </p:nvSpPr>
        <p:spPr>
          <a:xfrm>
            <a:off x="457200" y="990600"/>
            <a:ext cx="8229600" cy="5140325"/>
          </a:xfrm>
        </p:spPr>
        <p:txBody>
          <a:bodyPr>
            <a:normAutofit lnSpcReduction="10000"/>
          </a:bodyPr>
          <a:lstStyle/>
          <a:p>
            <a:pPr eaLnBrk="1" hangingPunct="1">
              <a:lnSpc>
                <a:spcPct val="90000"/>
              </a:lnSpc>
            </a:pPr>
            <a:r>
              <a:rPr lang="en-US" smtClean="0"/>
              <a:t>In preparation for a bronchoscopy, </a:t>
            </a:r>
          </a:p>
          <a:p>
            <a:pPr marL="742950" lvl="1" indent="-285750" eaLnBrk="1" hangingPunct="1">
              <a:lnSpc>
                <a:spcPct val="90000"/>
              </a:lnSpc>
            </a:pPr>
            <a:r>
              <a:rPr lang="en-US" smtClean="0"/>
              <a:t>a history and physical examination should be performed.</a:t>
            </a:r>
          </a:p>
          <a:p>
            <a:pPr marL="742950" lvl="1" indent="-285750" eaLnBrk="1" hangingPunct="1">
              <a:lnSpc>
                <a:spcPct val="90000"/>
              </a:lnSpc>
            </a:pPr>
            <a:r>
              <a:rPr lang="en-US" smtClean="0"/>
              <a:t> A chest radiograph,</a:t>
            </a:r>
          </a:p>
          <a:p>
            <a:pPr marL="742950" lvl="1" indent="-285750" eaLnBrk="1" hangingPunct="1">
              <a:lnSpc>
                <a:spcPct val="90000"/>
              </a:lnSpc>
            </a:pPr>
            <a:r>
              <a:rPr lang="en-US" smtClean="0"/>
              <a:t>clotting studies, and ABGs also are obtained.</a:t>
            </a:r>
          </a:p>
          <a:p>
            <a:pPr marL="742950" lvl="1" indent="-285750" eaLnBrk="1" hangingPunct="1">
              <a:lnSpc>
                <a:spcPct val="90000"/>
              </a:lnSpc>
            </a:pPr>
            <a:r>
              <a:rPr lang="en-US" smtClean="0"/>
              <a:t>NPO, consent form </a:t>
            </a:r>
          </a:p>
          <a:p>
            <a:pPr marL="742950" lvl="1" indent="-285750" eaLnBrk="1" hangingPunct="1">
              <a:lnSpc>
                <a:spcPct val="90000"/>
              </a:lnSpc>
            </a:pPr>
            <a:r>
              <a:rPr lang="en-US" smtClean="0"/>
              <a:t>The patient often receives intravenous sedation or analgesia before the procedure. </a:t>
            </a:r>
          </a:p>
          <a:p>
            <a:pPr marL="742950" lvl="1" indent="-285750" eaLnBrk="1" hangingPunct="1">
              <a:lnSpc>
                <a:spcPct val="90000"/>
              </a:lnSpc>
            </a:pPr>
            <a:r>
              <a:rPr lang="en-US" smtClean="0"/>
              <a:t>If the purpose of the bronchoscopy is therapeutic, medications that suppress a cough or diminish secretions are avoided (e.g., intratracheal topical anesthetics, atropine, and codeine).</a:t>
            </a:r>
          </a:p>
        </p:txBody>
      </p:sp>
    </p:spTree>
    <p:extLst>
      <p:ext uri="{BB962C8B-B14F-4D97-AF65-F5344CB8AC3E}">
        <p14:creationId xmlns:p14="http://schemas.microsoft.com/office/powerpoint/2010/main" val="323951678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p:txBody>
          <a:bodyPr/>
          <a:lstStyle/>
          <a:p>
            <a:pPr eaLnBrk="1" hangingPunct="1"/>
            <a:r>
              <a:rPr lang="en-US" b="1" smtClean="0"/>
              <a:t>Bronchoscopy</a:t>
            </a:r>
          </a:p>
        </p:txBody>
      </p:sp>
      <p:sp>
        <p:nvSpPr>
          <p:cNvPr id="86019" name="Rectangle 3"/>
          <p:cNvSpPr>
            <a:spLocks noGrp="1" noChangeArrowheads="1"/>
          </p:cNvSpPr>
          <p:nvPr>
            <p:ph type="body" idx="1"/>
          </p:nvPr>
        </p:nvSpPr>
        <p:spPr>
          <a:xfrm>
            <a:off x="457200" y="1066800"/>
            <a:ext cx="8229600" cy="5064125"/>
          </a:xfrm>
        </p:spPr>
        <p:txBody>
          <a:bodyPr>
            <a:normAutofit lnSpcReduction="10000"/>
          </a:bodyPr>
          <a:lstStyle/>
          <a:p>
            <a:pPr eaLnBrk="1" hangingPunct="1">
              <a:lnSpc>
                <a:spcPct val="90000"/>
              </a:lnSpc>
            </a:pPr>
            <a:r>
              <a:rPr lang="en-US" smtClean="0"/>
              <a:t>Careful monitoring of the patient is indicated after a bronchoscopy; The nurse assesses for any evidence of complications, which may include :</a:t>
            </a:r>
          </a:p>
          <a:p>
            <a:pPr marL="742950" lvl="1" indent="-285750" eaLnBrk="1" hangingPunct="1">
              <a:lnSpc>
                <a:spcPct val="90000"/>
              </a:lnSpc>
            </a:pPr>
            <a:r>
              <a:rPr lang="en-US" smtClean="0"/>
              <a:t>laryngospasm, </a:t>
            </a:r>
          </a:p>
          <a:p>
            <a:pPr marL="742950" lvl="1" indent="-285750" eaLnBrk="1" hangingPunct="1">
              <a:lnSpc>
                <a:spcPct val="90000"/>
              </a:lnSpc>
            </a:pPr>
            <a:r>
              <a:rPr lang="en-US" smtClean="0"/>
              <a:t>fever,</a:t>
            </a:r>
          </a:p>
          <a:p>
            <a:pPr marL="742950" lvl="1" indent="-285750" eaLnBrk="1" hangingPunct="1">
              <a:lnSpc>
                <a:spcPct val="90000"/>
              </a:lnSpc>
            </a:pPr>
            <a:r>
              <a:rPr lang="en-US" smtClean="0"/>
              <a:t>hemodynamic changes</a:t>
            </a:r>
          </a:p>
          <a:p>
            <a:pPr marL="742950" lvl="1" indent="-285750" eaLnBrk="1" hangingPunct="1">
              <a:lnSpc>
                <a:spcPct val="90000"/>
              </a:lnSpc>
            </a:pPr>
            <a:r>
              <a:rPr lang="en-US" smtClean="0"/>
              <a:t>cardiac dysrhythmias, </a:t>
            </a:r>
          </a:p>
          <a:p>
            <a:pPr marL="742950" lvl="1" indent="-285750" eaLnBrk="1" hangingPunct="1">
              <a:lnSpc>
                <a:spcPct val="90000"/>
              </a:lnSpc>
            </a:pPr>
            <a:r>
              <a:rPr lang="en-US" smtClean="0"/>
              <a:t>pneumothorax,</a:t>
            </a:r>
          </a:p>
          <a:p>
            <a:pPr marL="742950" lvl="1" indent="-285750" eaLnBrk="1" hangingPunct="1">
              <a:lnSpc>
                <a:spcPct val="90000"/>
              </a:lnSpc>
            </a:pPr>
            <a:r>
              <a:rPr lang="en-US" smtClean="0"/>
              <a:t>hemorrhage, </a:t>
            </a:r>
          </a:p>
          <a:p>
            <a:pPr marL="742950" lvl="1" indent="-285750" eaLnBrk="1" hangingPunct="1">
              <a:lnSpc>
                <a:spcPct val="90000"/>
              </a:lnSpc>
            </a:pPr>
            <a:r>
              <a:rPr lang="en-US" smtClean="0"/>
              <a:t>cardiopulmonary arrest.</a:t>
            </a:r>
          </a:p>
          <a:p>
            <a:pPr eaLnBrk="1" hangingPunct="1">
              <a:lnSpc>
                <a:spcPct val="90000"/>
              </a:lnSpc>
            </a:pPr>
            <a:endParaRPr lang="en-US" smtClean="0"/>
          </a:p>
          <a:p>
            <a:pPr eaLnBrk="1" hangingPunct="1">
              <a:lnSpc>
                <a:spcPct val="90000"/>
              </a:lnSpc>
            </a:pPr>
            <a:endParaRPr lang="en-US" smtClean="0"/>
          </a:p>
          <a:p>
            <a:pPr eaLnBrk="1" hangingPunct="1">
              <a:lnSpc>
                <a:spcPct val="90000"/>
              </a:lnSpc>
            </a:pPr>
            <a:endParaRPr lang="en-US" smtClean="0"/>
          </a:p>
        </p:txBody>
      </p:sp>
    </p:spTree>
    <p:extLst>
      <p:ext uri="{BB962C8B-B14F-4D97-AF65-F5344CB8AC3E}">
        <p14:creationId xmlns:p14="http://schemas.microsoft.com/office/powerpoint/2010/main" val="392643944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mtClean="0"/>
              <a:t>Endoscopic Bronchoscopy </a:t>
            </a:r>
          </a:p>
        </p:txBody>
      </p:sp>
      <p:pic>
        <p:nvPicPr>
          <p:cNvPr id="87043" name="Picture 3"/>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304800" y="1524000"/>
            <a:ext cx="8534400" cy="5105400"/>
          </a:xfrm>
        </p:spPr>
      </p:pic>
      <p:pic>
        <p:nvPicPr>
          <p:cNvPr id="87044" name="Picture 4" descr="Bronchoscop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600200"/>
            <a:ext cx="45720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0532842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p:txBody>
          <a:bodyPr>
            <a:normAutofit fontScale="90000"/>
          </a:bodyPr>
          <a:lstStyle/>
          <a:p>
            <a:pPr eaLnBrk="1" hangingPunct="1"/>
            <a:r>
              <a:rPr lang="en-US" sz="3800" b="1" smtClean="0"/>
              <a:t>Thoracentesis</a:t>
            </a:r>
            <a:br>
              <a:rPr lang="en-US" sz="3800" b="1" smtClean="0"/>
            </a:br>
            <a:endParaRPr lang="en-US" sz="3800" b="1" smtClean="0"/>
          </a:p>
        </p:txBody>
      </p:sp>
      <p:sp>
        <p:nvSpPr>
          <p:cNvPr id="88067" name="Rectangle 3"/>
          <p:cNvSpPr>
            <a:spLocks noGrp="1" noChangeArrowheads="1"/>
          </p:cNvSpPr>
          <p:nvPr>
            <p:ph type="body" idx="1"/>
          </p:nvPr>
        </p:nvSpPr>
        <p:spPr>
          <a:xfrm>
            <a:off x="457200" y="1371600"/>
            <a:ext cx="8229600" cy="4759325"/>
          </a:xfrm>
        </p:spPr>
        <p:txBody>
          <a:bodyPr/>
          <a:lstStyle/>
          <a:p>
            <a:pPr eaLnBrk="1" hangingPunct="1"/>
            <a:r>
              <a:rPr lang="en-US" sz="2600" smtClean="0"/>
              <a:t>In thoracentesis, a needle is inserted into the pleural space to </a:t>
            </a:r>
          </a:p>
          <a:p>
            <a:pPr marL="742950" lvl="1" indent="-285750" eaLnBrk="1" hangingPunct="1"/>
            <a:r>
              <a:rPr lang="en-US" sz="2200" smtClean="0"/>
              <a:t>remove air, fluid, or both; </a:t>
            </a:r>
          </a:p>
          <a:p>
            <a:pPr marL="742950" lvl="1" indent="-285750" eaLnBrk="1" hangingPunct="1"/>
            <a:r>
              <a:rPr lang="en-US" sz="2200" smtClean="0"/>
              <a:t>obtain specimens for diagnostic evaluation; </a:t>
            </a:r>
          </a:p>
          <a:p>
            <a:pPr marL="742950" lvl="1" indent="-285750" eaLnBrk="1" hangingPunct="1"/>
            <a:r>
              <a:rPr lang="en-US" sz="2200" smtClean="0"/>
              <a:t>or instill medications. </a:t>
            </a:r>
          </a:p>
          <a:p>
            <a:pPr marL="742950" lvl="1" indent="-285750" eaLnBrk="1" hangingPunct="1"/>
            <a:endParaRPr lang="en-US" sz="2200" smtClean="0"/>
          </a:p>
          <a:p>
            <a:pPr eaLnBrk="1" hangingPunct="1"/>
            <a:r>
              <a:rPr lang="en-US" sz="2600" smtClean="0"/>
              <a:t>before a thoracentesis </a:t>
            </a:r>
          </a:p>
          <a:p>
            <a:pPr marL="742950" lvl="1" indent="-285750" eaLnBrk="1" hangingPunct="1"/>
            <a:r>
              <a:rPr lang="en-US" sz="2200" smtClean="0"/>
              <a:t>A chest radiograph,</a:t>
            </a:r>
          </a:p>
          <a:p>
            <a:pPr marL="742950" lvl="1" indent="-285750" eaLnBrk="1" hangingPunct="1"/>
            <a:r>
              <a:rPr lang="en-US" sz="2200" smtClean="0"/>
              <a:t>coagulation studies, </a:t>
            </a:r>
          </a:p>
          <a:p>
            <a:pPr marL="742950" lvl="1" indent="-285750" eaLnBrk="1" hangingPunct="1"/>
            <a:r>
              <a:rPr lang="en-US" sz="2200" smtClean="0"/>
              <a:t>and patient education are essential. </a:t>
            </a:r>
          </a:p>
          <a:p>
            <a:pPr marL="742950" lvl="1" indent="-285750" eaLnBrk="1" hangingPunct="1"/>
            <a:r>
              <a:rPr lang="en-US" sz="2200" smtClean="0"/>
              <a:t>Some patients may require medication to reduce anxiety. </a:t>
            </a:r>
          </a:p>
        </p:txBody>
      </p:sp>
    </p:spTree>
    <p:extLst>
      <p:ext uri="{BB962C8B-B14F-4D97-AF65-F5344CB8AC3E}">
        <p14:creationId xmlns:p14="http://schemas.microsoft.com/office/powerpoint/2010/main" val="214630551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b="1" smtClean="0"/>
              <a:t>Thoracentesis</a:t>
            </a:r>
          </a:p>
        </p:txBody>
      </p:sp>
      <p:sp>
        <p:nvSpPr>
          <p:cNvPr id="89091" name="Rectangle 3"/>
          <p:cNvSpPr>
            <a:spLocks noGrp="1" noChangeArrowheads="1"/>
          </p:cNvSpPr>
          <p:nvPr>
            <p:ph type="body" idx="1"/>
          </p:nvPr>
        </p:nvSpPr>
        <p:spPr>
          <a:xfrm>
            <a:off x="457200" y="1219200"/>
            <a:ext cx="8229600" cy="4911725"/>
          </a:xfrm>
        </p:spPr>
        <p:txBody>
          <a:bodyPr/>
          <a:lstStyle/>
          <a:p>
            <a:pPr eaLnBrk="1" hangingPunct="1">
              <a:lnSpc>
                <a:spcPct val="90000"/>
              </a:lnSpc>
            </a:pPr>
            <a:r>
              <a:rPr lang="en-US" sz="2600" smtClean="0"/>
              <a:t>Unlike bronchoscopy, thoracentesis requires the cooperation of the patient; therefore, a local anesthetic, rather than moderate sedation, is used to minimize the pain and discomfort that accompanies the procedure.</a:t>
            </a:r>
          </a:p>
          <a:p>
            <a:pPr eaLnBrk="1" hangingPunct="1">
              <a:lnSpc>
                <a:spcPct val="90000"/>
              </a:lnSpc>
            </a:pPr>
            <a:r>
              <a:rPr lang="en-US" sz="2600" smtClean="0"/>
              <a:t> During the procedure, the patient is placed either in a chair or on the edge of the bed in an upright position with arms and shoulders raised so that the ribs lift and separate, allowing easier needle insertion. </a:t>
            </a:r>
          </a:p>
          <a:p>
            <a:pPr eaLnBrk="1" hangingPunct="1">
              <a:lnSpc>
                <a:spcPct val="90000"/>
              </a:lnSpc>
            </a:pPr>
            <a:r>
              <a:rPr lang="en-US" sz="2600" smtClean="0"/>
              <a:t>If a patient is unable to lift his or her arms, sitting on the bed with the arms placed above the head on a table is an alternative position.</a:t>
            </a:r>
          </a:p>
          <a:p>
            <a:pPr eaLnBrk="1" hangingPunct="1">
              <a:lnSpc>
                <a:spcPct val="90000"/>
              </a:lnSpc>
            </a:pPr>
            <a:endParaRPr lang="en-US" sz="2600" smtClean="0"/>
          </a:p>
        </p:txBody>
      </p:sp>
    </p:spTree>
    <p:extLst>
      <p:ext uri="{BB962C8B-B14F-4D97-AF65-F5344CB8AC3E}">
        <p14:creationId xmlns:p14="http://schemas.microsoft.com/office/powerpoint/2010/main" val="320085234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p:txBody>
          <a:bodyPr/>
          <a:lstStyle/>
          <a:p>
            <a:pPr eaLnBrk="1" hangingPunct="1"/>
            <a:r>
              <a:rPr lang="en-US" b="1" smtClean="0"/>
              <a:t>Thoracentesis</a:t>
            </a:r>
          </a:p>
        </p:txBody>
      </p:sp>
      <p:sp>
        <p:nvSpPr>
          <p:cNvPr id="90115" name="Rectangle 3"/>
          <p:cNvSpPr>
            <a:spLocks noGrp="1" noChangeArrowheads="1"/>
          </p:cNvSpPr>
          <p:nvPr>
            <p:ph type="body" idx="1"/>
          </p:nvPr>
        </p:nvSpPr>
        <p:spPr/>
        <p:txBody>
          <a:bodyPr/>
          <a:lstStyle/>
          <a:p>
            <a:pPr eaLnBrk="1" hangingPunct="1"/>
            <a:r>
              <a:rPr lang="en-US" sz="2600" smtClean="0"/>
              <a:t>During thoracentesis, the nurse’s primary function is to</a:t>
            </a:r>
          </a:p>
          <a:p>
            <a:pPr marL="742950" lvl="1" indent="-285750" eaLnBrk="1" hangingPunct="1"/>
            <a:r>
              <a:rPr lang="en-US" sz="2200" smtClean="0"/>
              <a:t> provide comfort for the patient, </a:t>
            </a:r>
          </a:p>
          <a:p>
            <a:pPr marL="742950" lvl="1" indent="-285750" eaLnBrk="1" hangingPunct="1"/>
            <a:r>
              <a:rPr lang="en-US" sz="2200" smtClean="0"/>
              <a:t>perform ongoing assessment of the patient’s respiratory system, </a:t>
            </a:r>
          </a:p>
          <a:p>
            <a:pPr marL="742950" lvl="1" indent="-285750" eaLnBrk="1" hangingPunct="1"/>
            <a:r>
              <a:rPr lang="en-US" sz="2200" smtClean="0"/>
              <a:t>dress the wound with sterile dressings on completion of the procedure,</a:t>
            </a:r>
          </a:p>
          <a:p>
            <a:pPr marL="742950" lvl="1" indent="-285750" eaLnBrk="1" hangingPunct="1"/>
            <a:r>
              <a:rPr lang="en-US" sz="2200" smtClean="0"/>
              <a:t>send labeled laboratory specimens as ordered.</a:t>
            </a:r>
          </a:p>
          <a:p>
            <a:pPr eaLnBrk="1" hangingPunct="1"/>
            <a:r>
              <a:rPr lang="en-US" sz="2600" smtClean="0"/>
              <a:t>Post-thoracentesis nursing care includes </a:t>
            </a:r>
          </a:p>
          <a:p>
            <a:pPr marL="742950" lvl="1" indent="-285750" eaLnBrk="1" hangingPunct="1"/>
            <a:r>
              <a:rPr lang="en-US" sz="2200" smtClean="0"/>
              <a:t>assessment for complications, including pneumothorax, pain, hypotension, and pulmonary edema.</a:t>
            </a:r>
          </a:p>
        </p:txBody>
      </p:sp>
    </p:spTree>
    <p:extLst>
      <p:ext uri="{BB962C8B-B14F-4D97-AF65-F5344CB8AC3E}">
        <p14:creationId xmlns:p14="http://schemas.microsoft.com/office/powerpoint/2010/main" val="17016401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54" name="Rectangle 10"/>
          <p:cNvSpPr>
            <a:spLocks noGrp="1" noChangeArrowheads="1"/>
          </p:cNvSpPr>
          <p:nvPr>
            <p:ph type="title"/>
          </p:nvPr>
        </p:nvSpPr>
        <p:spPr/>
        <p:txBody>
          <a:bodyPr/>
          <a:lstStyle/>
          <a:p>
            <a:r>
              <a:rPr lang="en-US"/>
              <a:t>Anatomy and Physiology</a:t>
            </a:r>
          </a:p>
        </p:txBody>
      </p:sp>
      <p:sp>
        <p:nvSpPr>
          <p:cNvPr id="185355" name="Rectangle 11"/>
          <p:cNvSpPr>
            <a:spLocks noGrp="1" noChangeArrowheads="1"/>
          </p:cNvSpPr>
          <p:nvPr>
            <p:ph type="body" sz="half" idx="1"/>
          </p:nvPr>
        </p:nvSpPr>
        <p:spPr/>
        <p:txBody>
          <a:bodyPr/>
          <a:lstStyle/>
          <a:p>
            <a:pPr>
              <a:lnSpc>
                <a:spcPct val="80000"/>
              </a:lnSpc>
            </a:pPr>
            <a:r>
              <a:rPr lang="en-US" sz="1800"/>
              <a:t>Lungs, Fissures, and Lobes</a:t>
            </a:r>
          </a:p>
          <a:p>
            <a:pPr lvl="1">
              <a:lnSpc>
                <a:spcPct val="80000"/>
              </a:lnSpc>
            </a:pPr>
            <a:r>
              <a:rPr lang="en-US" sz="1800"/>
              <a:t>Each lung is divided roughly in half by an </a:t>
            </a:r>
            <a:r>
              <a:rPr lang="en-US" sz="1800" b="1">
                <a:solidFill>
                  <a:srgbClr val="186EC4"/>
                </a:solidFill>
              </a:rPr>
              <a:t>oblique (major) fissure</a:t>
            </a:r>
          </a:p>
          <a:p>
            <a:pPr lvl="1">
              <a:lnSpc>
                <a:spcPct val="80000"/>
              </a:lnSpc>
            </a:pPr>
            <a:r>
              <a:rPr lang="en-US" sz="1800"/>
              <a:t>The right lung is further divided by the </a:t>
            </a:r>
            <a:r>
              <a:rPr lang="en-US" sz="1800" b="1">
                <a:solidFill>
                  <a:srgbClr val="186EC4"/>
                </a:solidFill>
              </a:rPr>
              <a:t>horizontal (minor) fissure</a:t>
            </a:r>
          </a:p>
          <a:p>
            <a:pPr lvl="1">
              <a:lnSpc>
                <a:spcPct val="80000"/>
              </a:lnSpc>
            </a:pPr>
            <a:r>
              <a:rPr lang="en-US" sz="1800"/>
              <a:t>These fissures divide the lungs into </a:t>
            </a:r>
            <a:r>
              <a:rPr lang="en-US" sz="1800" b="1">
                <a:solidFill>
                  <a:srgbClr val="186EC4"/>
                </a:solidFill>
              </a:rPr>
              <a:t>lobes</a:t>
            </a:r>
          </a:p>
          <a:p>
            <a:pPr lvl="2">
              <a:lnSpc>
                <a:spcPct val="80000"/>
              </a:lnSpc>
            </a:pPr>
            <a:r>
              <a:rPr lang="en-US" sz="1800"/>
              <a:t>The right lung is divided into </a:t>
            </a:r>
            <a:r>
              <a:rPr lang="en-US" sz="1800" b="1">
                <a:solidFill>
                  <a:srgbClr val="186EC4"/>
                </a:solidFill>
              </a:rPr>
              <a:t>upper, middle, and lower lobes</a:t>
            </a:r>
          </a:p>
          <a:p>
            <a:pPr lvl="2">
              <a:lnSpc>
                <a:spcPct val="80000"/>
              </a:lnSpc>
            </a:pPr>
            <a:r>
              <a:rPr lang="en-US" sz="1800"/>
              <a:t>The left lung is divided into upper and lower lobes</a:t>
            </a:r>
          </a:p>
        </p:txBody>
      </p:sp>
      <p:pic>
        <p:nvPicPr>
          <p:cNvPr id="185350" name="Picture 6" descr="UNF2876-007-00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1377950"/>
            <a:ext cx="3224213" cy="2595563"/>
          </a:xfrm>
          <a:prstGeom prst="rect">
            <a:avLst/>
          </a:prstGeom>
          <a:noFill/>
          <a:extLst>
            <a:ext uri="{909E8E84-426E-40DD-AFC4-6F175D3DCCD1}">
              <a14:hiddenFill xmlns:a14="http://schemas.microsoft.com/office/drawing/2010/main">
                <a:solidFill>
                  <a:srgbClr val="FFFFFF"/>
                </a:solidFill>
              </a14:hiddenFill>
            </a:ext>
          </a:extLst>
        </p:spPr>
      </p:pic>
      <p:pic>
        <p:nvPicPr>
          <p:cNvPr id="185351" name="Picture 7" descr="UNF2876-007-00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0" y="4073525"/>
            <a:ext cx="3517900" cy="2552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12534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2" name="Rectangle 4"/>
          <p:cNvSpPr>
            <a:spLocks noGrp="1" noChangeArrowheads="1"/>
          </p:cNvSpPr>
          <p:nvPr>
            <p:ph type="title"/>
          </p:nvPr>
        </p:nvSpPr>
        <p:spPr/>
        <p:txBody>
          <a:bodyPr/>
          <a:lstStyle/>
          <a:p>
            <a:r>
              <a:rPr lang="en-US"/>
              <a:t>Anatomy and Physiology</a:t>
            </a:r>
          </a:p>
        </p:txBody>
      </p:sp>
      <p:sp>
        <p:nvSpPr>
          <p:cNvPr id="186373" name="Rectangle 5"/>
          <p:cNvSpPr>
            <a:spLocks noGrp="1" noChangeArrowheads="1"/>
          </p:cNvSpPr>
          <p:nvPr>
            <p:ph type="body" idx="1"/>
          </p:nvPr>
        </p:nvSpPr>
        <p:spPr/>
        <p:txBody>
          <a:bodyPr/>
          <a:lstStyle/>
          <a:p>
            <a:r>
              <a:rPr lang="en-US"/>
              <a:t>The Trachea and Major Bronchi</a:t>
            </a:r>
          </a:p>
          <a:p>
            <a:pPr lvl="1"/>
            <a:r>
              <a:rPr lang="en-US"/>
              <a:t>The </a:t>
            </a:r>
            <a:r>
              <a:rPr lang="en-US" b="1">
                <a:solidFill>
                  <a:srgbClr val="186EC4"/>
                </a:solidFill>
              </a:rPr>
              <a:t>trachea</a:t>
            </a:r>
            <a:r>
              <a:rPr lang="en-US"/>
              <a:t> bifurcates into its mainstem </a:t>
            </a:r>
            <a:r>
              <a:rPr lang="en-US" b="1">
                <a:solidFill>
                  <a:srgbClr val="186EC4"/>
                </a:solidFill>
              </a:rPr>
              <a:t>bronchi</a:t>
            </a:r>
            <a:r>
              <a:rPr lang="en-US"/>
              <a:t> at the levels of the sternal angle anteriorly and the T4 spinous process posteriorly</a:t>
            </a:r>
          </a:p>
          <a:p>
            <a:r>
              <a:rPr lang="en-US"/>
              <a:t>The Pleurae</a:t>
            </a:r>
          </a:p>
          <a:p>
            <a:pPr lvl="1"/>
            <a:r>
              <a:rPr lang="en-US"/>
              <a:t>The </a:t>
            </a:r>
            <a:r>
              <a:rPr lang="en-US" b="1">
                <a:solidFill>
                  <a:srgbClr val="186EC4"/>
                </a:solidFill>
              </a:rPr>
              <a:t>pleurae</a:t>
            </a:r>
            <a:r>
              <a:rPr lang="en-US"/>
              <a:t> are serous membranes that cover the outer surface of each lung </a:t>
            </a:r>
            <a:r>
              <a:rPr lang="en-US" b="1">
                <a:solidFill>
                  <a:srgbClr val="186EC4"/>
                </a:solidFill>
              </a:rPr>
              <a:t>(visceral pleura),</a:t>
            </a:r>
            <a:r>
              <a:rPr lang="en-US"/>
              <a:t> and also the inner rib cage and upper surface of the diaphragm </a:t>
            </a:r>
            <a:r>
              <a:rPr lang="en-US" b="1">
                <a:solidFill>
                  <a:srgbClr val="186EC4"/>
                </a:solidFill>
              </a:rPr>
              <a:t>(parietal pleura)</a:t>
            </a:r>
          </a:p>
        </p:txBody>
      </p:sp>
    </p:spTree>
    <p:extLst>
      <p:ext uri="{BB962C8B-B14F-4D97-AF65-F5344CB8AC3E}">
        <p14:creationId xmlns:p14="http://schemas.microsoft.com/office/powerpoint/2010/main" val="11660442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20" name="Rectangle 4"/>
          <p:cNvSpPr>
            <a:spLocks noGrp="1" noChangeArrowheads="1"/>
          </p:cNvSpPr>
          <p:nvPr>
            <p:ph type="title"/>
          </p:nvPr>
        </p:nvSpPr>
        <p:spPr/>
        <p:txBody>
          <a:bodyPr/>
          <a:lstStyle/>
          <a:p>
            <a:r>
              <a:rPr lang="en-US"/>
              <a:t>The Health History</a:t>
            </a:r>
          </a:p>
        </p:txBody>
      </p:sp>
      <p:sp>
        <p:nvSpPr>
          <p:cNvPr id="188421" name="Rectangle 5"/>
          <p:cNvSpPr>
            <a:spLocks noGrp="1" noChangeArrowheads="1"/>
          </p:cNvSpPr>
          <p:nvPr>
            <p:ph type="body" idx="1"/>
          </p:nvPr>
        </p:nvSpPr>
        <p:spPr/>
        <p:txBody>
          <a:bodyPr/>
          <a:lstStyle/>
          <a:p>
            <a:r>
              <a:rPr lang="en-US"/>
              <a:t>Chest Pain</a:t>
            </a:r>
          </a:p>
          <a:p>
            <a:pPr lvl="1"/>
            <a:r>
              <a:rPr lang="en-US"/>
              <a:t>Initial questions should be as broad as possible, such as “Do you have any discomfort or unpleasant feelings in your chest?”</a:t>
            </a:r>
          </a:p>
          <a:p>
            <a:pPr lvl="1"/>
            <a:r>
              <a:rPr lang="en-US"/>
              <a:t>Have the patient point to the location of the pain</a:t>
            </a:r>
          </a:p>
          <a:p>
            <a:pPr lvl="1"/>
            <a:r>
              <a:rPr lang="en-US"/>
              <a:t>Attempt to elicit all seven attributes of the patient’s symptom</a:t>
            </a:r>
          </a:p>
        </p:txBody>
      </p:sp>
    </p:spTree>
    <p:extLst>
      <p:ext uri="{BB962C8B-B14F-4D97-AF65-F5344CB8AC3E}">
        <p14:creationId xmlns:p14="http://schemas.microsoft.com/office/powerpoint/2010/main" val="24748654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4" name="Rectangle 4"/>
          <p:cNvSpPr>
            <a:spLocks noGrp="1" noChangeArrowheads="1"/>
          </p:cNvSpPr>
          <p:nvPr>
            <p:ph type="title"/>
          </p:nvPr>
        </p:nvSpPr>
        <p:spPr/>
        <p:txBody>
          <a:bodyPr/>
          <a:lstStyle/>
          <a:p>
            <a:r>
              <a:rPr lang="en-US"/>
              <a:t>The Health History</a:t>
            </a:r>
          </a:p>
        </p:txBody>
      </p:sp>
      <p:sp>
        <p:nvSpPr>
          <p:cNvPr id="189445" name="Rectangle 5"/>
          <p:cNvSpPr>
            <a:spLocks noGrp="1" noChangeArrowheads="1"/>
          </p:cNvSpPr>
          <p:nvPr>
            <p:ph type="body" idx="1"/>
          </p:nvPr>
        </p:nvSpPr>
        <p:spPr/>
        <p:txBody>
          <a:bodyPr>
            <a:normAutofit lnSpcReduction="10000"/>
          </a:bodyPr>
          <a:lstStyle/>
          <a:p>
            <a:r>
              <a:rPr lang="en-US"/>
              <a:t>Chest Pain</a:t>
            </a:r>
          </a:p>
          <a:p>
            <a:pPr lvl="1"/>
            <a:r>
              <a:rPr lang="en-US"/>
              <a:t>Aside from lung conditions, chest pain may arise from cardiac, vascular, gastrointestinal, musculoskeletal, and skin pathology. It is also commonly associated with anxiety.</a:t>
            </a:r>
          </a:p>
          <a:p>
            <a:pPr lvl="1"/>
            <a:r>
              <a:rPr lang="en-US"/>
              <a:t>Lung tissue itself has no pain fibers. Pain in lung conditions usually arises from inflammation of the adjacent parietal pleura.</a:t>
            </a:r>
          </a:p>
          <a:p>
            <a:pPr lvl="1"/>
            <a:r>
              <a:rPr lang="en-US"/>
              <a:t>Other surrounding structures may also irritate the parietal pleura, causing pain.</a:t>
            </a:r>
          </a:p>
        </p:txBody>
      </p:sp>
    </p:spTree>
    <p:extLst>
      <p:ext uri="{BB962C8B-B14F-4D97-AF65-F5344CB8AC3E}">
        <p14:creationId xmlns:p14="http://schemas.microsoft.com/office/powerpoint/2010/main" val="16988320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8" name="Rectangle 4"/>
          <p:cNvSpPr>
            <a:spLocks noGrp="1" noChangeArrowheads="1"/>
          </p:cNvSpPr>
          <p:nvPr>
            <p:ph type="title"/>
          </p:nvPr>
        </p:nvSpPr>
        <p:spPr/>
        <p:txBody>
          <a:bodyPr/>
          <a:lstStyle/>
          <a:p>
            <a:r>
              <a:rPr lang="en-US"/>
              <a:t>The Health History</a:t>
            </a:r>
          </a:p>
        </p:txBody>
      </p:sp>
      <p:sp>
        <p:nvSpPr>
          <p:cNvPr id="190469" name="Rectangle 5"/>
          <p:cNvSpPr>
            <a:spLocks noGrp="1" noChangeArrowheads="1"/>
          </p:cNvSpPr>
          <p:nvPr>
            <p:ph type="body" idx="1"/>
          </p:nvPr>
        </p:nvSpPr>
        <p:spPr/>
        <p:txBody>
          <a:bodyPr/>
          <a:lstStyle/>
          <a:p>
            <a:r>
              <a:rPr lang="en-US"/>
              <a:t>Dyspnea</a:t>
            </a:r>
          </a:p>
          <a:p>
            <a:pPr lvl="1"/>
            <a:r>
              <a:rPr lang="en-US"/>
              <a:t>Dyspnea is a nonpainful but uncomfortable </a:t>
            </a:r>
            <a:br>
              <a:rPr lang="en-US"/>
            </a:br>
            <a:r>
              <a:rPr lang="en-US"/>
              <a:t>awareness of breathing that is inappropriate to </a:t>
            </a:r>
            <a:br>
              <a:rPr lang="en-US"/>
            </a:br>
            <a:r>
              <a:rPr lang="en-US"/>
              <a:t>the level of exertion</a:t>
            </a:r>
          </a:p>
          <a:p>
            <a:pPr lvl="1"/>
            <a:r>
              <a:rPr lang="en-US"/>
              <a:t>Once again, begin with a broad question, such </a:t>
            </a:r>
            <a:br>
              <a:rPr lang="en-US"/>
            </a:br>
            <a:r>
              <a:rPr lang="en-US"/>
              <a:t>as “Have you had any difficulty breathing?”</a:t>
            </a:r>
          </a:p>
          <a:p>
            <a:pPr lvl="1"/>
            <a:r>
              <a:rPr lang="en-US"/>
              <a:t>Make an effort to determine its severity based </a:t>
            </a:r>
            <a:br>
              <a:rPr lang="en-US"/>
            </a:br>
            <a:r>
              <a:rPr lang="en-US"/>
              <a:t>on the patient’s daily activities</a:t>
            </a:r>
          </a:p>
        </p:txBody>
      </p:sp>
    </p:spTree>
    <p:extLst>
      <p:ext uri="{BB962C8B-B14F-4D97-AF65-F5344CB8AC3E}">
        <p14:creationId xmlns:p14="http://schemas.microsoft.com/office/powerpoint/2010/main" val="2415043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TotalTime>
  <Words>1705</Words>
  <Application>Microsoft Office PowerPoint</Application>
  <PresentationFormat>On-screen Show (4:3)</PresentationFormat>
  <Paragraphs>287</Paragraphs>
  <Slides>47</Slides>
  <Notes>20</Notes>
  <HiddenSlides>0</HiddenSlides>
  <MMClips>0</MMClips>
  <ScaleCrop>false</ScaleCrop>
  <HeadingPairs>
    <vt:vector size="4" baseType="variant">
      <vt:variant>
        <vt:lpstr>Theme</vt:lpstr>
      </vt:variant>
      <vt:variant>
        <vt:i4>1</vt:i4>
      </vt:variant>
      <vt:variant>
        <vt:lpstr>Slide Titles</vt:lpstr>
      </vt:variant>
      <vt:variant>
        <vt:i4>47</vt:i4>
      </vt:variant>
    </vt:vector>
  </HeadingPairs>
  <TitlesOfParts>
    <vt:vector size="48" baseType="lpstr">
      <vt:lpstr>Office Theme</vt:lpstr>
      <vt:lpstr> The Thorax and Lungs</vt:lpstr>
      <vt:lpstr>Anatomy and Physiology</vt:lpstr>
      <vt:lpstr>Anatomy and Physiology</vt:lpstr>
      <vt:lpstr>Anatomy and Physiology</vt:lpstr>
      <vt:lpstr>Anatomy and Physiology</vt:lpstr>
      <vt:lpstr>Anatomy and Physiology</vt:lpstr>
      <vt:lpstr>The Health History</vt:lpstr>
      <vt:lpstr>The Health History</vt:lpstr>
      <vt:lpstr>The Health History</vt:lpstr>
      <vt:lpstr>The Health History</vt:lpstr>
      <vt:lpstr>The Health History</vt:lpstr>
      <vt:lpstr>The Health History</vt:lpstr>
      <vt:lpstr>Health Promotion and Counseling</vt:lpstr>
      <vt:lpstr>Techniques of Examination</vt:lpstr>
      <vt:lpstr>Techniques of Examination</vt:lpstr>
      <vt:lpstr>Techniques of Examination</vt:lpstr>
      <vt:lpstr>PowerPoint Presentation</vt:lpstr>
      <vt:lpstr>PowerPoint Presentation</vt:lpstr>
      <vt:lpstr>Palpate Posterior Chest Symmetrical Chest Expansion</vt:lpstr>
      <vt:lpstr>Palpate Posterior Chest Symmetrical Tactile Fremitus</vt:lpstr>
      <vt:lpstr>Tactile fremitus </vt:lpstr>
      <vt:lpstr>Techniques of Examination</vt:lpstr>
      <vt:lpstr>Percussion</vt:lpstr>
      <vt:lpstr>Percussion of Posterior Chest Lung Fields</vt:lpstr>
      <vt:lpstr>PowerPoint Presentation</vt:lpstr>
      <vt:lpstr>Percussion of Posterior Chest Diaphragmatic Excursion</vt:lpstr>
      <vt:lpstr>Techniques of Examination</vt:lpstr>
      <vt:lpstr>Techniques of Examination</vt:lpstr>
      <vt:lpstr>Auscultation of Posterior and Anterior Chest Characteristics of Normal Breath Sounds</vt:lpstr>
      <vt:lpstr>Auscultation of Posterior Chest Breath Sounds - sequence</vt:lpstr>
      <vt:lpstr>PowerPoint Presentation</vt:lpstr>
      <vt:lpstr>Techniques of Examination</vt:lpstr>
      <vt:lpstr>PowerPoint Presentation</vt:lpstr>
      <vt:lpstr>PowerPoint Presentation</vt:lpstr>
      <vt:lpstr>PowerPoint Presentation</vt:lpstr>
      <vt:lpstr>PowerPoint Presentation</vt:lpstr>
      <vt:lpstr>PowerPoint Presentation</vt:lpstr>
      <vt:lpstr>Diagnostic procedures  </vt:lpstr>
      <vt:lpstr>Chest radiography</vt:lpstr>
      <vt:lpstr>Chest radiography</vt:lpstr>
      <vt:lpstr>Bronchoscopy </vt:lpstr>
      <vt:lpstr>Bronchoscopy</vt:lpstr>
      <vt:lpstr>Bronchoscopy</vt:lpstr>
      <vt:lpstr>Endoscopic Bronchoscopy </vt:lpstr>
      <vt:lpstr>Thoracentesis </vt:lpstr>
      <vt:lpstr>Thoracentesis</vt:lpstr>
      <vt:lpstr>Thoracentesis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The Thorax and Lungs</dc:title>
  <dc:creator>Hp</dc:creator>
  <cp:lastModifiedBy>Hp</cp:lastModifiedBy>
  <cp:revision>3</cp:revision>
  <dcterms:created xsi:type="dcterms:W3CDTF">2006-08-16T00:00:00Z</dcterms:created>
  <dcterms:modified xsi:type="dcterms:W3CDTF">2012-10-28T05:40:34Z</dcterms:modified>
</cp:coreProperties>
</file>