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34"/>
  </p:notesMasterIdLst>
  <p:sldIdLst>
    <p:sldId id="558" r:id="rId2"/>
    <p:sldId id="588" r:id="rId3"/>
    <p:sldId id="589" r:id="rId4"/>
    <p:sldId id="590" r:id="rId5"/>
    <p:sldId id="561" r:id="rId6"/>
    <p:sldId id="591" r:id="rId7"/>
    <p:sldId id="562" r:id="rId8"/>
    <p:sldId id="574" r:id="rId9"/>
    <p:sldId id="575" r:id="rId10"/>
    <p:sldId id="576" r:id="rId11"/>
    <p:sldId id="577" r:id="rId12"/>
    <p:sldId id="621" r:id="rId13"/>
    <p:sldId id="578" r:id="rId14"/>
    <p:sldId id="614" r:id="rId15"/>
    <p:sldId id="615" r:id="rId16"/>
    <p:sldId id="616" r:id="rId17"/>
    <p:sldId id="617" r:id="rId18"/>
    <p:sldId id="579" r:id="rId19"/>
    <p:sldId id="618" r:id="rId20"/>
    <p:sldId id="619" r:id="rId21"/>
    <p:sldId id="580" r:id="rId22"/>
    <p:sldId id="609" r:id="rId23"/>
    <p:sldId id="607" r:id="rId24"/>
    <p:sldId id="612" r:id="rId25"/>
    <p:sldId id="583" r:id="rId26"/>
    <p:sldId id="627" r:id="rId27"/>
    <p:sldId id="605" r:id="rId28"/>
    <p:sldId id="606" r:id="rId29"/>
    <p:sldId id="584" r:id="rId30"/>
    <p:sldId id="628" r:id="rId31"/>
    <p:sldId id="630" r:id="rId32"/>
    <p:sldId id="58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17" autoAdjust="0"/>
    <p:restoredTop sz="94617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0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4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4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8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E0D8B-5D61-491D-9D38-14C592C3A28F}" type="slidenum">
              <a:rPr lang="en-US"/>
              <a:pPr/>
              <a:t>3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1567-EF27-49E5-9D61-C1A9D9E6D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6/19/2015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7275EE-66D8-4866-9066-B478B285D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CDD4-B996-41AB-87A6-D872470F7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EA8931-9E40-49DA-9B50-BF6194BFE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C10E080B-09A0-491D-86F3-205CF7A78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29BFB68A-D6D2-4311-B907-CFABD17DE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92F9A523-FD87-4AC5-92AB-A8D3A7F46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3F8181-668B-416D-8A92-ABB2F8CB3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661C70-638C-4757-9332-D954FD9FF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DCE5DC-1ED0-4889-AC26-5459461B9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9D2C5-E2F6-4367-A9F9-B3E23A6BF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E2235E-1FAF-42AF-94D2-A02E4BBC4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54711-FA92-4FA4-9BF9-551596479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31D98B-8C86-4B21-AE99-371A10722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EF5765-FFB0-4601-849F-9C261463D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6/19/2015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Principles of Human Anatomy and Physiology, 11e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DA46F3-C00F-4D8F-8DD2-EE1CA9B80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 bldLvl="3"/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Introduction to the Human Body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705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Dr: </a:t>
            </a:r>
            <a:r>
              <a:rPr lang="en-US" dirty="0" err="1" smtClean="0"/>
              <a:t>Wafaa</a:t>
            </a:r>
            <a:r>
              <a:rPr lang="en-US" dirty="0" smtClean="0"/>
              <a:t> </a:t>
            </a:r>
            <a:r>
              <a:rPr lang="en-US" dirty="0" err="1" smtClean="0"/>
              <a:t>Shunnaq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29B03DA-22C7-48CD-AA57-D08E352EAB6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Reclining 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26B25C-82AD-4727-97FA-30A0F3A2A5C8}" type="slidenum">
              <a:rPr lang="en-US"/>
              <a:pPr/>
              <a:t>10</a:t>
            </a:fld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4953000" cy="5029200"/>
          </a:xfrm>
        </p:spPr>
        <p:txBody>
          <a:bodyPr/>
          <a:lstStyle/>
          <a:p>
            <a:r>
              <a:rPr lang="en-US" dirty="0" smtClean="0"/>
              <a:t>If the body is lying face up, it is in the </a:t>
            </a:r>
            <a:r>
              <a:rPr lang="en-US" i="1" dirty="0" smtClean="0">
                <a:solidFill>
                  <a:srgbClr val="FF0000"/>
                </a:solidFill>
              </a:rPr>
              <a:t>supine</a:t>
            </a:r>
            <a:r>
              <a:rPr lang="en-US" dirty="0" smtClean="0">
                <a:solidFill>
                  <a:srgbClr val="FF0000"/>
                </a:solidFill>
              </a:rPr>
              <a:t> position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body is lying face down, it is in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prone</a:t>
            </a:r>
            <a:r>
              <a:rPr lang="en-US" dirty="0">
                <a:solidFill>
                  <a:srgbClr val="FF0000"/>
                </a:solidFill>
              </a:rPr>
              <a:t> position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20865" name="Picture 1" descr="C:\Users\3ala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4038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Names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806A77-9433-4E7F-BCA1-EE161DBBCFAC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Regional names are names given to specific regions of the body for reference.</a:t>
            </a:r>
          </a:p>
          <a:p>
            <a:r>
              <a:rPr lang="en-US"/>
              <a:t>Examples of regional names include: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0" y="76200"/>
            <a:ext cx="2819400" cy="65532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Common </a:t>
            </a:r>
            <a:r>
              <a:rPr lang="en-US" sz="2400" dirty="0">
                <a:solidFill>
                  <a:srgbClr val="FF0000"/>
                </a:solidFill>
              </a:rPr>
              <a:t>Regional Names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cranial (skull), thoracic (chest), brachial (arm), patellar (knee), cephalic (head), and </a:t>
            </a:r>
            <a:r>
              <a:rPr lang="en-US" sz="2400" dirty="0" err="1"/>
              <a:t>gluteal</a:t>
            </a:r>
            <a:r>
              <a:rPr lang="en-US" sz="2400" dirty="0"/>
              <a:t> (buttock</a:t>
            </a:r>
            <a:r>
              <a:rPr lang="en-US" sz="2400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2086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096000" y="5867400"/>
            <a:ext cx="3048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Clinical terminology is based on a Greek or Latin root word.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4C90D44-6338-4C95-A408-4F2D3E3D06D2}" type="slidenum">
              <a:rPr lang="en-US"/>
              <a:pPr/>
              <a:t>12</a:t>
            </a:fld>
            <a:endParaRPr lang="en-US"/>
          </a:p>
        </p:txBody>
      </p:sp>
      <p:pic>
        <p:nvPicPr>
          <p:cNvPr id="420866" name="Picture 2" descr="w0005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76200"/>
            <a:ext cx="5835650" cy="678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Directional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52D43B-F26C-4B85-BF8B-B98E80CD745F}" type="slidenum">
              <a:rPr lang="en-US"/>
              <a:pPr/>
              <a:t>13</a:t>
            </a:fld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Directional terms are used to precisely locate one part of the body relative to another and to reduce length of explanations.</a:t>
            </a:r>
          </a:p>
          <a:p>
            <a:r>
              <a:rPr lang="en-US" dirty="0" smtClean="0"/>
              <a:t>Commonly </a:t>
            </a:r>
            <a:r>
              <a:rPr lang="en-US" dirty="0"/>
              <a:t>used directional terms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Next slides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Superior or Inferior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3810000" cy="4495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Superior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towards the head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The eyes are superior to the mouth.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Inferior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away from the head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The stomach is inferior to the heart.</a:t>
            </a: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C4FBD7-7306-4EA9-88DA-45F46A22E6EA}" type="slidenum">
              <a:rPr lang="en-US"/>
              <a:pPr/>
              <a:t>14</a:t>
            </a:fld>
            <a:endParaRPr lang="en-US"/>
          </a:p>
        </p:txBody>
      </p:sp>
      <p:pic>
        <p:nvPicPr>
          <p:cNvPr id="6" name="Picture 2" descr="w0006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648200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Dorsal or Ventral</a:t>
            </a:r>
          </a:p>
        </p:txBody>
      </p:sp>
      <p:graphicFrame>
        <p:nvGraphicFramePr>
          <p:cNvPr id="4147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2460625"/>
          <a:ext cx="38100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4" name="Clip" r:id="rId4" imgW="4076280" imgH="3376440" progId="">
                  <p:embed/>
                </p:oleObj>
              </mc:Choice>
              <mc:Fallback>
                <p:oleObj name="Clip" r:id="rId4" imgW="4076280" imgH="3376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0625"/>
                        <a:ext cx="38100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Dorsal or Posterior</a:t>
            </a:r>
          </a:p>
          <a:p>
            <a:pPr lvl="1"/>
            <a:r>
              <a:rPr lang="en-US" sz="2000" b="1" dirty="0"/>
              <a:t>at the back of the body</a:t>
            </a:r>
          </a:p>
          <a:p>
            <a:pPr lvl="1"/>
            <a:r>
              <a:rPr lang="en-US" sz="2000" b="1" dirty="0"/>
              <a:t>The brain is posterior to the forehead.</a:t>
            </a:r>
          </a:p>
          <a:p>
            <a:pPr lvl="1"/>
            <a:endParaRPr lang="en-US" sz="2000" b="1" dirty="0"/>
          </a:p>
          <a:p>
            <a:r>
              <a:rPr lang="en-US" sz="2800" dirty="0">
                <a:solidFill>
                  <a:srgbClr val="FF0000"/>
                </a:solidFill>
              </a:rPr>
              <a:t>Ventral or Anterior</a:t>
            </a:r>
          </a:p>
          <a:p>
            <a:pPr lvl="1"/>
            <a:r>
              <a:rPr lang="en-US" sz="2000" b="1" dirty="0"/>
              <a:t>at the front of the body</a:t>
            </a:r>
          </a:p>
          <a:p>
            <a:pPr lvl="1"/>
            <a:r>
              <a:rPr lang="en-US" sz="2000" b="1" dirty="0"/>
              <a:t>The sternum is anterior to the heart.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52559-D6A2-4D0A-B1F8-5CF66CDE215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Medial or Lateral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4876800" cy="50292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Medial</a:t>
            </a:r>
          </a:p>
          <a:p>
            <a:pPr lvl="1"/>
            <a:r>
              <a:rPr lang="en-US" sz="2000" b="1" dirty="0"/>
              <a:t>nearer to the midline of the body</a:t>
            </a:r>
          </a:p>
          <a:p>
            <a:pPr lvl="1"/>
            <a:r>
              <a:rPr lang="en-US" sz="2000" b="1" dirty="0"/>
              <a:t>The heart lies medial to the lungs.</a:t>
            </a:r>
          </a:p>
          <a:p>
            <a:pPr lvl="1"/>
            <a:endParaRPr lang="en-US" sz="2000" dirty="0"/>
          </a:p>
          <a:p>
            <a:r>
              <a:rPr lang="en-US" sz="2800" dirty="0">
                <a:solidFill>
                  <a:srgbClr val="FF0000"/>
                </a:solidFill>
              </a:rPr>
              <a:t>Lateral</a:t>
            </a:r>
          </a:p>
          <a:p>
            <a:pPr lvl="1"/>
            <a:r>
              <a:rPr lang="en-US" sz="2000" b="1" dirty="0"/>
              <a:t>farther from the midline of the body</a:t>
            </a:r>
          </a:p>
          <a:p>
            <a:pPr lvl="1"/>
            <a:r>
              <a:rPr lang="en-US" sz="2000" b="1" dirty="0"/>
              <a:t>The thumb is on the lateral side of the hand.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815AF-7BE5-4C42-A42E-83E16443F77F}" type="slidenum">
              <a:rPr lang="en-US"/>
              <a:pPr/>
              <a:t>16</a:t>
            </a:fld>
            <a:endParaRPr lang="en-US"/>
          </a:p>
        </p:txBody>
      </p:sp>
      <p:pic>
        <p:nvPicPr>
          <p:cNvPr id="6" name="Picture 2" descr="w0006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343400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Proximal or Distal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51054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Proximal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nearer to the attachment of the limb to the trunk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knee is proximal to the ankle.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Distal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farther from the attachment of the limb to the trunk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wrist is distal to the elbow.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18AF8-122B-43F9-A07B-E780D7718843}" type="slidenum">
              <a:rPr lang="en-US"/>
              <a:pPr/>
              <a:t>17</a:t>
            </a:fld>
            <a:endParaRPr lang="en-US"/>
          </a:p>
        </p:txBody>
      </p:sp>
      <p:pic>
        <p:nvPicPr>
          <p:cNvPr id="7" name="Picture 2" descr="w0006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114800" cy="4586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214499-5AAD-49EE-B39C-EA35274CEB0E}" type="slidenum">
              <a:rPr lang="en-US"/>
              <a:pPr/>
              <a:t>18</a:t>
            </a:fld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6600" y="1447800"/>
            <a:ext cx="5867400" cy="5257800"/>
          </a:xfrm>
        </p:spPr>
        <p:txBody>
          <a:bodyPr>
            <a:normAutofit/>
          </a:bodyPr>
          <a:lstStyle/>
          <a:p>
            <a:r>
              <a:rPr lang="en-US" dirty="0"/>
              <a:t>Planes are imaginary flat surfaces that are used to divide the body or organs into definite areas </a:t>
            </a:r>
          </a:p>
          <a:p>
            <a:r>
              <a:rPr lang="en-US" dirty="0"/>
              <a:t>Principal planes include: </a:t>
            </a:r>
          </a:p>
          <a:p>
            <a:pPr lvl="1"/>
            <a:r>
              <a:rPr lang="en-US" dirty="0" err="1"/>
              <a:t>midsagittal</a:t>
            </a:r>
            <a:r>
              <a:rPr lang="en-US" dirty="0"/>
              <a:t> (medial) and </a:t>
            </a:r>
            <a:r>
              <a:rPr lang="en-US" dirty="0" err="1"/>
              <a:t>parasagittal</a:t>
            </a:r>
            <a:endParaRPr lang="en-US" dirty="0"/>
          </a:p>
          <a:p>
            <a:pPr lvl="1"/>
            <a:r>
              <a:rPr lang="en-US" dirty="0"/>
              <a:t>frontal (coronal)</a:t>
            </a:r>
          </a:p>
          <a:p>
            <a:pPr lvl="1"/>
            <a:r>
              <a:rPr lang="en-US" dirty="0"/>
              <a:t>transverse (cross-sectional or horizontal) </a:t>
            </a:r>
          </a:p>
          <a:p>
            <a:pPr lvl="1"/>
            <a:r>
              <a:rPr lang="en-US" dirty="0" smtClean="0"/>
              <a:t>oblique</a:t>
            </a:r>
            <a:endParaRPr lang="en-US" dirty="0"/>
          </a:p>
        </p:txBody>
      </p:sp>
      <p:pic>
        <p:nvPicPr>
          <p:cNvPr id="374788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276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Sagittal Plane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524000"/>
            <a:ext cx="4257675" cy="47244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Sagittal</a:t>
            </a:r>
            <a:r>
              <a:rPr lang="en-US" sz="2800" dirty="0">
                <a:solidFill>
                  <a:srgbClr val="FF0000"/>
                </a:solidFill>
              </a:rPr>
              <a:t> plane</a:t>
            </a:r>
          </a:p>
          <a:p>
            <a:pPr lvl="1"/>
            <a:r>
              <a:rPr lang="en-US" sz="2000" b="1" dirty="0"/>
              <a:t>divides the body or an organ into left and right sides</a:t>
            </a:r>
          </a:p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Midsagittal</a:t>
            </a:r>
            <a:r>
              <a:rPr lang="en-US" sz="2000" dirty="0" smtClean="0"/>
              <a:t> </a:t>
            </a:r>
            <a:r>
              <a:rPr lang="en-US" sz="2000" dirty="0"/>
              <a:t>plane</a:t>
            </a:r>
            <a:endParaRPr lang="en-US" sz="2000" b="1" dirty="0"/>
          </a:p>
          <a:p>
            <a:pPr lvl="1"/>
            <a:r>
              <a:rPr lang="en-US" sz="2000" b="1" dirty="0"/>
              <a:t>produces equal </a:t>
            </a:r>
            <a:r>
              <a:rPr lang="en-US" sz="2000" b="1" dirty="0" smtClean="0"/>
              <a:t>halves</a:t>
            </a:r>
          </a:p>
          <a:p>
            <a:pPr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Parasagittal</a:t>
            </a:r>
            <a:r>
              <a:rPr lang="en-US" sz="2000" dirty="0" smtClean="0"/>
              <a:t> plane</a:t>
            </a:r>
          </a:p>
          <a:p>
            <a:pPr lvl="1"/>
            <a:r>
              <a:rPr lang="en-US" sz="2000" b="1" dirty="0" smtClean="0"/>
              <a:t>produces </a:t>
            </a:r>
            <a:r>
              <a:rPr lang="en-US" sz="2000" b="1" dirty="0"/>
              <a:t>unequal halves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42941-485E-464B-8154-974B0BBDB320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6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219200"/>
            <a:ext cx="3619500" cy="5167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B9CF75-8085-426F-B8BA-F69B9141F6B1}" type="slidenum">
              <a:rPr lang="en-US"/>
              <a:pPr/>
              <a:t>2</a:t>
            </a:fld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Through a study of </a:t>
            </a:r>
            <a:r>
              <a:rPr lang="en-US" i="1" dirty="0"/>
              <a:t>anatomy </a:t>
            </a:r>
            <a:r>
              <a:rPr lang="en-US" dirty="0"/>
              <a:t>and its subdivisions, the body may be examined at different levels of structural organization.</a:t>
            </a:r>
          </a:p>
          <a:p>
            <a:r>
              <a:rPr lang="en-US" b="1" dirty="0"/>
              <a:t>Anatomy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the study of structure and the relationships among structures.</a:t>
            </a:r>
          </a:p>
          <a:p>
            <a:r>
              <a:rPr lang="en-US" dirty="0"/>
              <a:t>Subdivisions </a:t>
            </a:r>
          </a:p>
          <a:p>
            <a:pPr lvl="1"/>
            <a:r>
              <a:rPr lang="en-US" dirty="0"/>
              <a:t>surface anatomy, gross anatomy, systemic anatomy, regional anatomy, radiographic anatomy, developmental anatomy, embryology, cytology, and pathological </a:t>
            </a:r>
            <a:r>
              <a:rPr lang="en-US" dirty="0" smtClean="0"/>
              <a:t>anatomy.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Planes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00200"/>
            <a:ext cx="5410200" cy="4876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Frontal or coronal plane</a:t>
            </a:r>
          </a:p>
          <a:p>
            <a:pPr lvl="1"/>
            <a:r>
              <a:rPr lang="en-US" sz="2000" b="1" dirty="0"/>
              <a:t>divides the body or an organ into front (anterior) and back (posterior) portions</a:t>
            </a: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Transverse(cross-sectional) or horizontal plane</a:t>
            </a:r>
          </a:p>
          <a:p>
            <a:pPr lvl="1"/>
            <a:r>
              <a:rPr lang="en-US" sz="2000" b="1" dirty="0"/>
              <a:t>divides the body or an organ into upper (superior) or lower (inferior) portions</a:t>
            </a: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Oblique plane</a:t>
            </a:r>
          </a:p>
          <a:p>
            <a:pPr lvl="1"/>
            <a:r>
              <a:rPr lang="en-US" sz="2000" b="1" dirty="0"/>
              <a:t>some combination of 2 other planes</a:t>
            </a:r>
            <a:br>
              <a:rPr lang="en-US" sz="2000" b="1" dirty="0"/>
            </a:br>
            <a:r>
              <a:rPr lang="en-US" sz="2000" dirty="0"/>
              <a:t>	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C4212-C1BC-4C46-8B5F-D5A87178C320}" type="slidenum">
              <a:rPr lang="en-US"/>
              <a:pPr/>
              <a:t>20</a:t>
            </a:fld>
            <a:endParaRPr lang="en-US"/>
          </a:p>
        </p:txBody>
      </p:sp>
      <p:pic>
        <p:nvPicPr>
          <p:cNvPr id="418820" name="Picture 4" descr="w0007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219200"/>
            <a:ext cx="3619500" cy="5167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Cavities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05857DE-E052-4861-AB36-004D66BCE93B}" type="slidenum">
              <a:rPr lang="en-US"/>
              <a:pPr/>
              <a:t>21</a:t>
            </a:fld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Body cavities are spaces within the body that help protect, separate, and support internal organs.</a:t>
            </a:r>
          </a:p>
        </p:txBody>
      </p:sp>
      <p:pic>
        <p:nvPicPr>
          <p:cNvPr id="6" name="Picture 4" descr="w0009-nn"/>
          <p:cNvPicPr>
            <a:picLocks noChangeAspect="1" noChangeArrowheads="1"/>
          </p:cNvPicPr>
          <p:nvPr/>
        </p:nvPicPr>
        <p:blipFill>
          <a:blip r:embed="rId2" cstate="print"/>
          <a:srcRect r="54243" b="14886"/>
          <a:stretch>
            <a:fillRect/>
          </a:stretch>
        </p:blipFill>
        <p:spPr bwMode="auto">
          <a:xfrm>
            <a:off x="2590800" y="2667000"/>
            <a:ext cx="4405313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Dorsal Body Cavity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478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Near dorsal surface of body</a:t>
            </a:r>
          </a:p>
          <a:p>
            <a:r>
              <a:rPr lang="en-US" dirty="0"/>
              <a:t>2 subdivisions</a:t>
            </a:r>
          </a:p>
          <a:p>
            <a:pPr lvl="1"/>
            <a:r>
              <a:rPr lang="en-US" dirty="0"/>
              <a:t>cranial cavity</a:t>
            </a:r>
          </a:p>
          <a:p>
            <a:pPr lvl="2"/>
            <a:r>
              <a:rPr lang="en-US" dirty="0"/>
              <a:t> holds the brain</a:t>
            </a:r>
          </a:p>
          <a:p>
            <a:pPr lvl="2"/>
            <a:r>
              <a:rPr lang="en-US" dirty="0"/>
              <a:t>formed by skull</a:t>
            </a:r>
          </a:p>
          <a:p>
            <a:pPr lvl="1"/>
            <a:r>
              <a:rPr lang="en-US" dirty="0"/>
              <a:t>vertebral or spinal canal</a:t>
            </a:r>
          </a:p>
          <a:p>
            <a:pPr lvl="2"/>
            <a:r>
              <a:rPr lang="en-US" dirty="0"/>
              <a:t> contains the spinal cord</a:t>
            </a:r>
          </a:p>
          <a:p>
            <a:pPr lvl="2"/>
            <a:r>
              <a:rPr lang="en-US" dirty="0"/>
              <a:t>formed by vertebral column</a:t>
            </a:r>
            <a:endParaRPr lang="en-US" u="sng" dirty="0"/>
          </a:p>
          <a:p>
            <a:r>
              <a:rPr lang="en-US" dirty="0" err="1"/>
              <a:t>Meninges</a:t>
            </a:r>
            <a:r>
              <a:rPr lang="en-US" dirty="0"/>
              <a:t> line dorsal body cavity</a:t>
            </a:r>
            <a:endParaRPr lang="en-US" sz="1800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E6491-0C44-4E86-98AA-BF3D0FAF2A34}" type="slidenum">
              <a:rPr lang="en-US"/>
              <a:pPr/>
              <a:t>22</a:t>
            </a:fld>
            <a:endParaRPr lang="en-US"/>
          </a:p>
        </p:txBody>
      </p:sp>
      <p:pic>
        <p:nvPicPr>
          <p:cNvPr id="408580" name="Picture 4" descr="w0009-nn"/>
          <p:cNvPicPr>
            <a:picLocks noChangeAspect="1" noChangeArrowheads="1"/>
          </p:cNvPicPr>
          <p:nvPr/>
        </p:nvPicPr>
        <p:blipFill>
          <a:blip r:embed="rId2" cstate="print"/>
          <a:srcRect r="54243" b="14886"/>
          <a:stretch>
            <a:fillRect/>
          </a:stretch>
        </p:blipFill>
        <p:spPr bwMode="auto">
          <a:xfrm>
            <a:off x="4572000" y="1219200"/>
            <a:ext cx="4405313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486400" cy="1066800"/>
          </a:xfrm>
        </p:spPr>
        <p:txBody>
          <a:bodyPr/>
          <a:lstStyle/>
          <a:p>
            <a:r>
              <a:rPr lang="en-US"/>
              <a:t>Ventral Body Cavity</a:t>
            </a: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41910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Near ventral surface of body</a:t>
            </a:r>
          </a:p>
          <a:p>
            <a:r>
              <a:rPr lang="en-US" sz="2400" dirty="0"/>
              <a:t>2 subdivisions</a:t>
            </a:r>
          </a:p>
          <a:p>
            <a:pPr lvl="1"/>
            <a:r>
              <a:rPr lang="en-US" sz="2400" dirty="0"/>
              <a:t>thoracic cavity above diaphragm</a:t>
            </a:r>
          </a:p>
          <a:p>
            <a:pPr lvl="1"/>
            <a:r>
              <a:rPr lang="en-US" sz="2400" dirty="0" err="1"/>
              <a:t>abdominopelvic</a:t>
            </a:r>
            <a:r>
              <a:rPr lang="en-US" sz="2400" dirty="0"/>
              <a:t> cavity below diaphragm</a:t>
            </a:r>
          </a:p>
          <a:p>
            <a:r>
              <a:rPr lang="en-US" sz="2400" dirty="0"/>
              <a:t>Diaphragm = large, dome-shaped muscle</a:t>
            </a:r>
          </a:p>
          <a:p>
            <a:r>
              <a:rPr lang="en-US" sz="2400" dirty="0"/>
              <a:t>Organs called viscera</a:t>
            </a:r>
          </a:p>
          <a:p>
            <a:r>
              <a:rPr lang="en-US" sz="2400" dirty="0"/>
              <a:t>Organs covered with serous membrane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DF4C6-2E91-4D84-AC02-52F8EC097E1A}" type="slidenum">
              <a:rPr lang="en-US"/>
              <a:pPr/>
              <a:t>23</a:t>
            </a:fld>
            <a:endParaRPr lang="en-US"/>
          </a:p>
        </p:txBody>
      </p:sp>
      <p:pic>
        <p:nvPicPr>
          <p:cNvPr id="406530" name="Picture 2" descr="w0009-nn"/>
          <p:cNvPicPr>
            <a:picLocks noChangeAspect="1" noChangeArrowheads="1"/>
          </p:cNvPicPr>
          <p:nvPr/>
        </p:nvPicPr>
        <p:blipFill>
          <a:blip r:embed="rId2" cstate="print"/>
          <a:srcRect r="54243" b="14886"/>
          <a:stretch>
            <a:fillRect/>
          </a:stretch>
        </p:blipFill>
        <p:spPr bwMode="auto">
          <a:xfrm>
            <a:off x="4876800" y="2438400"/>
            <a:ext cx="3930650" cy="4419600"/>
          </a:xfrm>
          <a:prstGeom prst="rect">
            <a:avLst/>
          </a:prstGeom>
          <a:noFill/>
        </p:spPr>
      </p:pic>
      <p:pic>
        <p:nvPicPr>
          <p:cNvPr id="406531" name="Picture 3" descr="w001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5" y="444500"/>
            <a:ext cx="3883025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Serous Membranes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501920-0B2A-4822-8B4B-42310609A33C}" type="slidenum">
              <a:rPr lang="en-US"/>
              <a:pPr/>
              <a:t>24</a:t>
            </a:fld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5029200" cy="5257800"/>
          </a:xfrm>
        </p:spPr>
        <p:txBody>
          <a:bodyPr/>
          <a:lstStyle/>
          <a:p>
            <a:r>
              <a:rPr lang="en-US" dirty="0"/>
              <a:t>Thin </a:t>
            </a:r>
            <a:r>
              <a:rPr lang="en-US" dirty="0" smtClean="0"/>
              <a:t>membrane </a:t>
            </a:r>
            <a:r>
              <a:rPr lang="en-US" dirty="0"/>
              <a:t>lines body </a:t>
            </a:r>
            <a:r>
              <a:rPr lang="en-US" dirty="0" smtClean="0"/>
              <a:t>cavities </a:t>
            </a:r>
            <a:endParaRPr lang="en-US" dirty="0"/>
          </a:p>
          <a:p>
            <a:pPr lvl="1"/>
            <a:r>
              <a:rPr lang="en-US" dirty="0"/>
              <a:t>parietal layer lines walls of cavities</a:t>
            </a:r>
          </a:p>
          <a:p>
            <a:pPr lvl="1"/>
            <a:r>
              <a:rPr lang="en-US" dirty="0"/>
              <a:t>visceral layer covers viscera within the cavities</a:t>
            </a:r>
          </a:p>
          <a:p>
            <a:r>
              <a:rPr lang="en-US" dirty="0" smtClean="0"/>
              <a:t>Serous fluid between these two layers to reduces </a:t>
            </a:r>
            <a:r>
              <a:rPr lang="en-US" dirty="0"/>
              <a:t>friction</a:t>
            </a:r>
          </a:p>
          <a:p>
            <a:endParaRPr lang="en-US" dirty="0"/>
          </a:p>
        </p:txBody>
      </p:sp>
      <p:pic>
        <p:nvPicPr>
          <p:cNvPr id="477186" name="Picture 2" descr="C:\Users\3ala\Desktop\ba85017783f05e37dc94b0ead30fd0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42672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Thoracic and Abdominal Cavity Membranes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3DBDE7-9F86-4089-B25C-2753C940976B}" type="slidenum">
              <a:rPr lang="en-US"/>
              <a:pPr/>
              <a:t>25</a:t>
            </a:fld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thin, slippery serous membrane covers the viscera within the thoracic and abdominal cavities and also lines the walls of the thorax and abdomen.</a:t>
            </a:r>
          </a:p>
          <a:p>
            <a:r>
              <a:rPr lang="en-US"/>
              <a:t>Parts of the serous membrane </a:t>
            </a:r>
          </a:p>
          <a:p>
            <a:pPr lvl="1"/>
            <a:r>
              <a:rPr lang="en-US"/>
              <a:t>the parietal layer lines the walls of the cavities </a:t>
            </a:r>
          </a:p>
          <a:p>
            <a:pPr lvl="1"/>
            <a:r>
              <a:rPr lang="en-US"/>
              <a:t>the visceral layer covers and adheres to the viscera within the cavities.</a:t>
            </a:r>
          </a:p>
          <a:p>
            <a:r>
              <a:rPr lang="en-US"/>
              <a:t>Serous fluid  between the two layers reduces friction and allows the viscera to slide somewhat during movements.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membranes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EDC6EC-DD5E-4DBB-BF18-F11577C4A63E}" type="slidenum">
              <a:rPr lang="en-US"/>
              <a:pPr/>
              <a:t>26</a:t>
            </a:fld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serous membranes include the pleura, pericardium and peritoneum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pleural membrane surrounds the lungs</a:t>
            </a:r>
          </a:p>
          <a:p>
            <a:pPr lvl="1"/>
            <a:r>
              <a:rPr lang="en-US" dirty="0"/>
              <a:t>visceral pleura clings to the surface of the lungs</a:t>
            </a:r>
          </a:p>
          <a:p>
            <a:pPr lvl="1"/>
            <a:r>
              <a:rPr lang="en-US" dirty="0"/>
              <a:t>parietal pleura lines the chest wall</a:t>
            </a:r>
          </a:p>
          <a:p>
            <a:r>
              <a:rPr lang="en-US" dirty="0"/>
              <a:t>The pericardium is the serous membrane of the pericardial cavity</a:t>
            </a:r>
          </a:p>
          <a:p>
            <a:pPr lvl="1"/>
            <a:r>
              <a:rPr lang="en-US" dirty="0"/>
              <a:t>visceral pericardium covers the surface of the heart </a:t>
            </a:r>
          </a:p>
          <a:p>
            <a:pPr lvl="1"/>
            <a:r>
              <a:rPr lang="en-US" dirty="0"/>
              <a:t>parietal pericardium lines the chest wall</a:t>
            </a:r>
          </a:p>
          <a:p>
            <a:r>
              <a:rPr lang="en-US" dirty="0"/>
              <a:t>The peritoneum is the serous membrane of the abdominal cavity</a:t>
            </a:r>
          </a:p>
          <a:p>
            <a:pPr lvl="1"/>
            <a:r>
              <a:rPr lang="en-US" dirty="0"/>
              <a:t>visceral peritoneum covers the abdominal viscera </a:t>
            </a:r>
          </a:p>
          <a:p>
            <a:pPr lvl="1"/>
            <a:r>
              <a:rPr lang="en-US" dirty="0"/>
              <a:t>parietal peritoneum lines the abdominal wall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Pleural &amp; Pericardial Cavities</a:t>
            </a:r>
          </a:p>
        </p:txBody>
      </p:sp>
      <p:sp>
        <p:nvSpPr>
          <p:cNvPr id="40448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4724400"/>
            <a:ext cx="9144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Visceral and Parietal Pleura</a:t>
            </a:r>
          </a:p>
          <a:p>
            <a:pPr>
              <a:lnSpc>
                <a:spcPct val="90000"/>
              </a:lnSpc>
            </a:pPr>
            <a:r>
              <a:rPr lang="en-US" sz="2000"/>
              <a:t>Visceral and Parietal Pericardium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A17630C-5840-4A84-8B10-5C04049F56DD}" type="slidenum">
              <a:rPr lang="en-US"/>
              <a:pPr/>
              <a:t>27</a:t>
            </a:fld>
            <a:endParaRPr lang="en-US"/>
          </a:p>
        </p:txBody>
      </p:sp>
      <p:pic>
        <p:nvPicPr>
          <p:cNvPr id="404482" name="Picture 2" descr="w0011-nc"/>
          <p:cNvPicPr>
            <a:picLocks noChangeAspect="1" noChangeArrowheads="1"/>
          </p:cNvPicPr>
          <p:nvPr/>
        </p:nvPicPr>
        <p:blipFill>
          <a:blip r:embed="rId3" cstate="print"/>
          <a:srcRect r="68518" b="68132"/>
          <a:stretch>
            <a:fillRect/>
          </a:stretch>
        </p:blipFill>
        <p:spPr bwMode="auto">
          <a:xfrm>
            <a:off x="0" y="914400"/>
            <a:ext cx="2590800" cy="1219200"/>
          </a:xfrm>
          <a:prstGeom prst="rect">
            <a:avLst/>
          </a:prstGeom>
          <a:noFill/>
        </p:spPr>
      </p:pic>
      <p:pic>
        <p:nvPicPr>
          <p:cNvPr id="404484" name="Picture 4" descr="Fig 1_10 cavities marked"/>
          <p:cNvPicPr>
            <a:picLocks noChangeAspect="1" noChangeArrowheads="1"/>
          </p:cNvPicPr>
          <p:nvPr/>
        </p:nvPicPr>
        <p:blipFill>
          <a:blip r:embed="rId4" cstate="print"/>
          <a:srcRect t="6052" b="10118"/>
          <a:stretch>
            <a:fillRect/>
          </a:stretch>
        </p:blipFill>
        <p:spPr bwMode="auto">
          <a:xfrm>
            <a:off x="1600200" y="1143000"/>
            <a:ext cx="7010400" cy="3475038"/>
          </a:xfrm>
          <a:prstGeom prst="rect">
            <a:avLst/>
          </a:prstGeom>
          <a:noFill/>
        </p:spPr>
      </p:pic>
      <p:sp>
        <p:nvSpPr>
          <p:cNvPr id="404486" name="Line 6"/>
          <p:cNvSpPr>
            <a:spLocks noChangeShapeType="1"/>
          </p:cNvSpPr>
          <p:nvPr/>
        </p:nvSpPr>
        <p:spPr bwMode="auto">
          <a:xfrm flipV="1">
            <a:off x="3581400" y="4038600"/>
            <a:ext cx="76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87" name="Line 7"/>
          <p:cNvSpPr>
            <a:spLocks noChangeShapeType="1"/>
          </p:cNvSpPr>
          <p:nvPr/>
        </p:nvSpPr>
        <p:spPr bwMode="auto">
          <a:xfrm flipV="1">
            <a:off x="4267200" y="2743200"/>
            <a:ext cx="15240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Peritoneum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72000"/>
            <a:ext cx="8610600" cy="1905000"/>
          </a:xfrm>
        </p:spPr>
        <p:txBody>
          <a:bodyPr/>
          <a:lstStyle/>
          <a:p>
            <a:r>
              <a:rPr lang="en-US" sz="2000"/>
              <a:t>Visceral peritoneum </a:t>
            </a:r>
          </a:p>
          <a:p>
            <a:pPr lvl="1"/>
            <a:r>
              <a:rPr lang="en-US" sz="2000"/>
              <a:t>serous membrane that covers the abdominal viscera</a:t>
            </a:r>
          </a:p>
          <a:p>
            <a:r>
              <a:rPr lang="en-US" sz="2000"/>
              <a:t>Parietal peritoneum</a:t>
            </a:r>
          </a:p>
          <a:p>
            <a:pPr lvl="1"/>
            <a:r>
              <a:rPr lang="en-US" sz="2000"/>
              <a:t>serous membrane that lines the abdominal wall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22022-E365-41BD-9892-C29026582075}" type="slidenum">
              <a:rPr lang="en-US"/>
              <a:pPr/>
              <a:t>28</a:t>
            </a:fld>
            <a:endParaRPr lang="en-US"/>
          </a:p>
        </p:txBody>
      </p:sp>
      <p:pic>
        <p:nvPicPr>
          <p:cNvPr id="405506" name="Picture 2" descr="170268"/>
          <p:cNvPicPr>
            <a:picLocks noChangeAspect="1" noChangeArrowheads="1"/>
          </p:cNvPicPr>
          <p:nvPr/>
        </p:nvPicPr>
        <p:blipFill>
          <a:blip r:embed="rId3" cstate="print"/>
          <a:srcRect b="15129"/>
          <a:stretch>
            <a:fillRect/>
          </a:stretch>
        </p:blipFill>
        <p:spPr bwMode="auto">
          <a:xfrm>
            <a:off x="2743200" y="1143000"/>
            <a:ext cx="4000500" cy="33702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Abdominopelvic Regions and Quadrants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1AC649-DF0A-4D78-BD15-77D9EEA9BB30}" type="slidenum">
              <a:rPr lang="en-US"/>
              <a:pPr/>
              <a:t>29</a:t>
            </a:fld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describe the location of organs or </a:t>
            </a:r>
            <a:r>
              <a:rPr lang="en-US" dirty="0" err="1"/>
              <a:t>abdominopelvic</a:t>
            </a:r>
            <a:r>
              <a:rPr lang="en-US" dirty="0"/>
              <a:t> abnormalities easily, the </a:t>
            </a:r>
            <a:r>
              <a:rPr lang="en-US" dirty="0" err="1"/>
              <a:t>abdominopelvic</a:t>
            </a:r>
            <a:r>
              <a:rPr lang="en-US" dirty="0"/>
              <a:t> cavity may be divided into </a:t>
            </a:r>
          </a:p>
          <a:p>
            <a:pPr lvl="1"/>
            <a:r>
              <a:rPr lang="en-US" dirty="0"/>
              <a:t>nine regions by drawing four  imaginary </a:t>
            </a:r>
            <a:r>
              <a:rPr lang="en-US" dirty="0" smtClean="0"/>
              <a:t>lines.</a:t>
            </a:r>
            <a:endParaRPr lang="en-US" dirty="0"/>
          </a:p>
          <a:p>
            <a:pPr lvl="1"/>
            <a:r>
              <a:rPr lang="en-US" dirty="0"/>
              <a:t>quadrants by passing  imaginary horizontal and vertical lines through the </a:t>
            </a:r>
            <a:r>
              <a:rPr lang="en-US" dirty="0" smtClean="0"/>
              <a:t>umbilicus.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Levels of Organization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371600"/>
            <a:ext cx="1905000" cy="4114800"/>
          </a:xfrm>
        </p:spPr>
        <p:txBody>
          <a:bodyPr/>
          <a:lstStyle/>
          <a:p>
            <a:r>
              <a:rPr lang="en-US" sz="2000"/>
              <a:t>Chemical</a:t>
            </a:r>
          </a:p>
          <a:p>
            <a:r>
              <a:rPr lang="en-US" sz="2000"/>
              <a:t>Cellular</a:t>
            </a:r>
          </a:p>
          <a:p>
            <a:r>
              <a:rPr lang="en-US" sz="2000"/>
              <a:t>Tissue</a:t>
            </a:r>
          </a:p>
          <a:p>
            <a:r>
              <a:rPr lang="en-US" sz="2000"/>
              <a:t>Organs</a:t>
            </a:r>
          </a:p>
          <a:p>
            <a:r>
              <a:rPr lang="en-US" sz="2000"/>
              <a:t>System Level</a:t>
            </a:r>
          </a:p>
          <a:p>
            <a:r>
              <a:rPr lang="en-US" sz="2000"/>
              <a:t>Organismic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A047E-492B-4BB2-8DC8-3FE3C6B58318}" type="slidenum">
              <a:rPr lang="en-US"/>
              <a:pPr/>
              <a:t>3</a:t>
            </a:fld>
            <a:endParaRPr lang="en-US"/>
          </a:p>
        </p:txBody>
      </p:sp>
      <p:pic>
        <p:nvPicPr>
          <p:cNvPr id="387076" name="Picture 4" descr="w0001-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7691" y="1631426"/>
            <a:ext cx="8536952" cy="71600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Nine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320040" lvl="1" indent="-320040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sz="3600" b="1" dirty="0" smtClean="0"/>
              <a:t>Nine regions by drawing four </a:t>
            </a:r>
          </a:p>
          <a:p>
            <a:pPr marL="320040" lvl="1" indent="-320040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sz="3600" b="1" dirty="0" smtClean="0"/>
              <a:t> imaginary lines.</a:t>
            </a:r>
            <a:endParaRPr lang="en-US" sz="4100" b="1" dirty="0" smtClean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Rt. &amp; Lf. Hypochondriac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Rt. &amp; Lf. Lumbar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Rt. &amp; Lf. Inguinal (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illiac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Epigastric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Umbilical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(pubic)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Quadrants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63F8181-668B-416D-8A92-ABB2F8CB304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648200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quadrants by passing  imaginary horizontal and vertical lines through the umbilicus.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Right and left upper quadrants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Right and left lower quadrants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1905000"/>
            <a:ext cx="42386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Application: Autopsy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257E25E-BA24-458D-8312-2E9BA8E16C72}" type="slidenum">
              <a:rPr lang="en-US"/>
              <a:pPr/>
              <a:t>32</a:t>
            </a:fld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autopsy is a postmortem examination of the body and dissection of the internal organs to confirm or determine the cause of death.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0C67E5D-19BC-4481-92E4-6DE54D1470BF}" type="slidenum">
              <a:rPr lang="en-US"/>
              <a:pPr/>
              <a:t>4</a:t>
            </a:fld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human body consists of several levels of structural organization 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chemical</a:t>
            </a:r>
            <a:r>
              <a:rPr lang="en-US" dirty="0">
                <a:solidFill>
                  <a:srgbClr val="FF0000"/>
                </a:solidFill>
              </a:rPr>
              <a:t> level </a:t>
            </a:r>
          </a:p>
          <a:p>
            <a:pPr lvl="1"/>
            <a:r>
              <a:rPr lang="en-US" dirty="0"/>
              <a:t>atoms, the smallest units of matter that participate in chemical reactions, and molecules, two or more atoms joined together.</a:t>
            </a:r>
          </a:p>
          <a:p>
            <a:r>
              <a:rPr lang="en-US" i="1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the basic structural and functional units of an organism.</a:t>
            </a:r>
          </a:p>
          <a:p>
            <a:r>
              <a:rPr lang="en-US" i="1" dirty="0">
                <a:solidFill>
                  <a:srgbClr val="FF0000"/>
                </a:solidFill>
              </a:rPr>
              <a:t>Tissues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groups of similarly specialized cells and the substances surrounding them </a:t>
            </a:r>
            <a:r>
              <a:rPr lang="en-US" dirty="0" smtClean="0"/>
              <a:t>and </a:t>
            </a:r>
            <a:r>
              <a:rPr lang="en-US" dirty="0"/>
              <a:t>perform certain special functions.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78E0A5-BBB2-498F-91A5-75C1B91D796B}" type="slidenum">
              <a:rPr lang="en-US"/>
              <a:pPr/>
              <a:t>5</a:t>
            </a:fld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Organs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 structures </a:t>
            </a:r>
            <a:r>
              <a:rPr lang="en-US" dirty="0" smtClean="0"/>
              <a:t>that </a:t>
            </a:r>
            <a:r>
              <a:rPr lang="en-US" dirty="0"/>
              <a:t>are composed of two or more different tissues and have specific functions.</a:t>
            </a:r>
          </a:p>
          <a:p>
            <a:r>
              <a:rPr lang="en-US" i="1" dirty="0">
                <a:solidFill>
                  <a:srgbClr val="FF0000"/>
                </a:solidFill>
              </a:rPr>
              <a:t>Systems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related organs that have a common function.</a:t>
            </a:r>
          </a:p>
          <a:p>
            <a:r>
              <a:rPr lang="en-US" dirty="0">
                <a:solidFill>
                  <a:srgbClr val="FF0000"/>
                </a:solidFill>
              </a:rPr>
              <a:t>The human </a:t>
            </a:r>
            <a:r>
              <a:rPr lang="en-US" i="1" dirty="0">
                <a:solidFill>
                  <a:srgbClr val="FF0000"/>
                </a:solidFill>
              </a:rPr>
              <a:t>organism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collection of structurally and functionally integrated systems; any living individual.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228600"/>
            <a:ext cx="2095500" cy="1295400"/>
          </a:xfrm>
        </p:spPr>
        <p:txBody>
          <a:bodyPr/>
          <a:lstStyle/>
          <a:p>
            <a:r>
              <a:rPr lang="en-US" sz="3200"/>
              <a:t>Organ Systems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Human Anatomy and Physiology, 11e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D99459C-9D3D-4843-8353-4EA5D352DB2F}" type="slidenum">
              <a:rPr lang="en-US"/>
              <a:pPr/>
              <a:t>6</a:t>
            </a:fld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0149" name="Picture 5" descr="w0016-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81200"/>
            <a:ext cx="2132013" cy="2362200"/>
          </a:xfrm>
          <a:prstGeom prst="rect">
            <a:avLst/>
          </a:prstGeom>
          <a:noFill/>
        </p:spPr>
      </p:pic>
      <p:pic>
        <p:nvPicPr>
          <p:cNvPr id="390150" name="Picture 6" descr="w0020-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4267200"/>
            <a:ext cx="2343150" cy="2590800"/>
          </a:xfrm>
          <a:prstGeom prst="rect">
            <a:avLst/>
          </a:prstGeom>
          <a:noFill/>
        </p:spPr>
      </p:pic>
      <p:pic>
        <p:nvPicPr>
          <p:cNvPr id="390151" name="Picture 7" descr="w0019-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0"/>
            <a:ext cx="2344738" cy="2590800"/>
          </a:xfrm>
          <a:prstGeom prst="rect">
            <a:avLst/>
          </a:prstGeom>
          <a:noFill/>
        </p:spPr>
      </p:pic>
      <p:pic>
        <p:nvPicPr>
          <p:cNvPr id="390152" name="Picture 8" descr="w0018-n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133600"/>
            <a:ext cx="2000250" cy="2209800"/>
          </a:xfrm>
          <a:prstGeom prst="rect">
            <a:avLst/>
          </a:prstGeom>
          <a:noFill/>
        </p:spPr>
      </p:pic>
      <p:pic>
        <p:nvPicPr>
          <p:cNvPr id="390153" name="Picture 9" descr="w0017-n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274888" cy="2514600"/>
          </a:xfrm>
          <a:prstGeom prst="rect">
            <a:avLst/>
          </a:prstGeom>
          <a:noFill/>
        </p:spPr>
      </p:pic>
      <p:pic>
        <p:nvPicPr>
          <p:cNvPr id="390154" name="Picture 10" descr="w0021-n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38400"/>
            <a:ext cx="2206625" cy="2438400"/>
          </a:xfrm>
          <a:prstGeom prst="rect">
            <a:avLst/>
          </a:prstGeom>
          <a:noFill/>
        </p:spPr>
      </p:pic>
      <p:pic>
        <p:nvPicPr>
          <p:cNvPr id="390155" name="Picture 11" descr="w0022-n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191000"/>
            <a:ext cx="2413000" cy="2667000"/>
          </a:xfrm>
          <a:prstGeom prst="rect">
            <a:avLst/>
          </a:prstGeom>
          <a:noFill/>
        </p:spPr>
      </p:pic>
      <p:pic>
        <p:nvPicPr>
          <p:cNvPr id="390157" name="Picture 13" descr="w0024-n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43400"/>
            <a:ext cx="2276475" cy="2514600"/>
          </a:xfrm>
          <a:prstGeom prst="rect">
            <a:avLst/>
          </a:prstGeom>
          <a:noFill/>
        </p:spPr>
      </p:pic>
      <p:pic>
        <p:nvPicPr>
          <p:cNvPr id="390158" name="Picture 14" descr="w0025-n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-17463"/>
            <a:ext cx="3886200" cy="2151063"/>
          </a:xfrm>
          <a:prstGeom prst="rect">
            <a:avLst/>
          </a:prstGeom>
          <a:noFill/>
        </p:spPr>
      </p:pic>
      <p:pic>
        <p:nvPicPr>
          <p:cNvPr id="390148" name="Picture 4" descr="w0015-n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3950" y="2057400"/>
            <a:ext cx="2051050" cy="2286000"/>
          </a:xfrm>
          <a:prstGeom prst="rect">
            <a:avLst/>
          </a:prstGeom>
          <a:noFill/>
        </p:spPr>
      </p:pic>
      <p:pic>
        <p:nvPicPr>
          <p:cNvPr id="390156" name="Picture 12" descr="w0023-n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2057400"/>
            <a:ext cx="1998663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33F6DC-5C5E-491A-BF6A-91A0042F20BB}" type="slidenum">
              <a:rPr lang="en-US"/>
              <a:pPr/>
              <a:t>7</a:t>
            </a:fld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systems</a:t>
            </a:r>
            <a:r>
              <a:rPr lang="en-US" dirty="0"/>
              <a:t> of the human body are the </a:t>
            </a:r>
            <a:r>
              <a:rPr lang="en-US" dirty="0" err="1"/>
              <a:t>integumentary</a:t>
            </a:r>
            <a:r>
              <a:rPr lang="en-US" dirty="0"/>
              <a:t>, skeletal, muscular, nervous, endocrine, cardiovascular, lymphatic, respiratory, urinary, digestive, and </a:t>
            </a:r>
            <a:r>
              <a:rPr lang="en-US" dirty="0" smtClean="0"/>
              <a:t>reproductive.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ANATOMICAL TERMINOLOGY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8DCA12-37EC-4E59-A784-79D20FF4DBF8}" type="slidenum">
              <a:rPr lang="en-US"/>
              <a:pPr/>
              <a:t>8</a:t>
            </a:fld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1219200"/>
            <a:ext cx="57912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Anatomical position</a:t>
            </a:r>
          </a:p>
          <a:p>
            <a:pPr>
              <a:lnSpc>
                <a:spcPct val="150000"/>
              </a:lnSpc>
            </a:pPr>
            <a:r>
              <a:rPr lang="en-US" dirty="0"/>
              <a:t>Regions of the body</a:t>
            </a:r>
          </a:p>
          <a:p>
            <a:pPr>
              <a:lnSpc>
                <a:spcPct val="140000"/>
              </a:lnSpc>
            </a:pPr>
            <a:r>
              <a:rPr lang="en-US" dirty="0"/>
              <a:t>Anatomical </a:t>
            </a:r>
            <a:r>
              <a:rPr lang="en-US" dirty="0" smtClean="0"/>
              <a:t>planes and </a:t>
            </a:r>
            <a:r>
              <a:rPr lang="en-US" dirty="0"/>
              <a:t>directional terms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Position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A028453-000C-402C-A1D8-1E5D75ABC42F}" type="slidenum">
              <a:rPr lang="en-US"/>
              <a:pPr/>
              <a:t>9</a:t>
            </a:fld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0" y="1447800"/>
            <a:ext cx="6705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anatomical position</a:t>
            </a:r>
            <a:r>
              <a:rPr lang="en-US" dirty="0"/>
              <a:t> is a standardized method of observing or imaging the body that allows precise and consistent anatomical references.</a:t>
            </a:r>
          </a:p>
          <a:p>
            <a:r>
              <a:rPr lang="en-US" dirty="0"/>
              <a:t>When in the anatomical position, the subject </a:t>
            </a:r>
            <a:r>
              <a:rPr lang="en-US" dirty="0" smtClean="0"/>
              <a:t>stands.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standing upright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facing the observer, head level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eyes facing forward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feet  flat on the floor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arms at the sides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palms turned forward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(ventral)</a:t>
            </a:r>
          </a:p>
          <a:p>
            <a:endParaRPr lang="en-US" dirty="0"/>
          </a:p>
        </p:txBody>
      </p:sp>
      <p:pic>
        <p:nvPicPr>
          <p:cNvPr id="370692" name="Picture 4" descr="w0005-nn"/>
          <p:cNvPicPr>
            <a:picLocks noChangeAspect="1" noChangeArrowheads="1"/>
          </p:cNvPicPr>
          <p:nvPr/>
        </p:nvPicPr>
        <p:blipFill>
          <a:blip r:embed="rId3" cstate="print"/>
          <a:srcRect l="7791" r="56459" b="18919"/>
          <a:stretch>
            <a:fillRect/>
          </a:stretch>
        </p:blipFill>
        <p:spPr bwMode="auto">
          <a:xfrm>
            <a:off x="152400" y="1447800"/>
            <a:ext cx="2278063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421</TotalTime>
  <Words>1141</Words>
  <Application>Microsoft Office PowerPoint</Application>
  <PresentationFormat>On-screen Show (4:3)</PresentationFormat>
  <Paragraphs>213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Median</vt:lpstr>
      <vt:lpstr>An Introduction to the Human Body </vt:lpstr>
      <vt:lpstr>ANATOMY</vt:lpstr>
      <vt:lpstr>Levels of Organization</vt:lpstr>
      <vt:lpstr>LEVELS OF ORGANIZATION</vt:lpstr>
      <vt:lpstr>LEVELS OF ORGANIZATION</vt:lpstr>
      <vt:lpstr>Organ Systems</vt:lpstr>
      <vt:lpstr>LEVELS OF ORGANIZATION</vt:lpstr>
      <vt:lpstr>BASIC ANATOMICAL TERMINOLOGY</vt:lpstr>
      <vt:lpstr>Anatomical Position</vt:lpstr>
      <vt:lpstr>Reclining Position</vt:lpstr>
      <vt:lpstr>Regional Names</vt:lpstr>
      <vt:lpstr> Common Regional Names  cranial (skull), thoracic (chest), brachial (arm), patellar (knee), cephalic (head), and gluteal (buttock)  </vt:lpstr>
      <vt:lpstr>Directional Terms</vt:lpstr>
      <vt:lpstr>Superior or Inferior</vt:lpstr>
      <vt:lpstr>Dorsal or Ventral</vt:lpstr>
      <vt:lpstr>Medial or Lateral</vt:lpstr>
      <vt:lpstr>Proximal or Distal</vt:lpstr>
      <vt:lpstr>Planes </vt:lpstr>
      <vt:lpstr>Sagittal Plane</vt:lpstr>
      <vt:lpstr>Other Planes</vt:lpstr>
      <vt:lpstr>Body Cavities</vt:lpstr>
      <vt:lpstr>Dorsal Body Cavity</vt:lpstr>
      <vt:lpstr>Ventral Body Cavity</vt:lpstr>
      <vt:lpstr>Serous Membranes</vt:lpstr>
      <vt:lpstr>Thoracic and Abdominal Cavity Membranes</vt:lpstr>
      <vt:lpstr>serous membranes</vt:lpstr>
      <vt:lpstr>Pleural &amp; Pericardial Cavities</vt:lpstr>
      <vt:lpstr>Peritoneum</vt:lpstr>
      <vt:lpstr>Abdominopelvic Regions and Quadrants</vt:lpstr>
      <vt:lpstr>Nine regions</vt:lpstr>
      <vt:lpstr>Quadrants</vt:lpstr>
      <vt:lpstr>Clinical Application: Autopsy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Dieterich Steinmetz</dc:creator>
  <cp:lastModifiedBy>3ala</cp:lastModifiedBy>
  <cp:revision>45</cp:revision>
  <dcterms:created xsi:type="dcterms:W3CDTF">2005-04-02T23:38:39Z</dcterms:created>
  <dcterms:modified xsi:type="dcterms:W3CDTF">2015-06-19T13:49:06Z</dcterms:modified>
</cp:coreProperties>
</file>