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F6D27-DD93-418D-AA4D-3D5226BEA595}" type="datetimeFigureOut">
              <a:rPr lang="en-US" smtClean="0"/>
              <a:t>7/19/2013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6691A-C775-4993-9D65-9BA6A6877E0F}" type="slidenum">
              <a:rPr lang="en-US" smtClean="0"/>
              <a:t>‹#›</a:t>
            </a:fld>
            <a:endParaRPr lang="en-US"/>
          </a:p>
        </p:txBody>
      </p:sp>
    </p:spTree>
    <p:extLst>
      <p:ext uri="{BB962C8B-B14F-4D97-AF65-F5344CB8AC3E}">
        <p14:creationId xmlns:p14="http://schemas.microsoft.com/office/powerpoint/2010/main" val="161408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A91AF-9FC2-493F-AA0C-2D5D4222DA2D}" type="slidenum">
              <a:rPr lang="en-US"/>
              <a:pPr/>
              <a:t>1</a:t>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A10BF0-7925-44C4-B9AB-6036DC59CD3C}" type="slidenum">
              <a:rPr lang="ar-SA" smtClean="0"/>
              <a:pPr>
                <a:defRPr/>
              </a:pPr>
              <a:t>32</a:t>
            </a:fld>
            <a:endParaRPr lang="en-US"/>
          </a:p>
        </p:txBody>
      </p:sp>
    </p:spTree>
    <p:extLst>
      <p:ext uri="{BB962C8B-B14F-4D97-AF65-F5344CB8AC3E}">
        <p14:creationId xmlns:p14="http://schemas.microsoft.com/office/powerpoint/2010/main" val="337848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knowabouthealth.com/wp-content/uploads/2010/07/DEXA-bone-density-scan.1.gif" TargetMode="External"/><Relationship Id="rId2" Type="http://schemas.openxmlformats.org/officeDocument/2006/relationships/hyperlink" Target="http://www.google.jo/imgres?imgurl=http://www.knowabouthealth.com/wp-content/uploads/2010/07/DEXA-bone-density-scan.1.gif&amp;imgrefurl=http://www.knowabouthealth.com/check-bone-strength-via-density-test-new-u-s-guidelines/3902/&amp;usg=__W3inRY6MciYI5Cy4YVEcfbOC68o=&amp;h=300&amp;w=300&amp;sz=15&amp;hl=ar&amp;start=5&amp;zoom=1&amp;um=1&amp;itbs=1&amp;tbnid=BGfnE1Lpk5kjBM:&amp;tbnh=116&amp;tbnw=116&amp;prev=/images%3Fq%3Dbone%2Bdensitometry%26um%3D1%26hl%3Dar%26sa%3DX%26rlz%3D1W1ADRA_en%26tbs%3Disch:1"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9" name="Rectangle 23"/>
          <p:cNvSpPr>
            <a:spLocks noGrp="1" noChangeArrowheads="1"/>
          </p:cNvSpPr>
          <p:nvPr>
            <p:ph type="ctrTitle"/>
          </p:nvPr>
        </p:nvSpPr>
        <p:spPr/>
        <p:txBody>
          <a:bodyPr/>
          <a:lstStyle/>
          <a:p>
            <a:r>
              <a:rPr lang="en-US" b="0"/>
              <a:t>Chapter 15:</a:t>
            </a:r>
            <a:br>
              <a:rPr lang="en-US" b="0"/>
            </a:br>
            <a:r>
              <a:rPr lang="en-US"/>
              <a:t>Musculoskeletal System</a:t>
            </a:r>
          </a:p>
        </p:txBody>
      </p:sp>
    </p:spTree>
    <p:extLst>
      <p:ext uri="{BB962C8B-B14F-4D97-AF65-F5344CB8AC3E}">
        <p14:creationId xmlns:p14="http://schemas.microsoft.com/office/powerpoint/2010/main" val="1372168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5" name="Picture 7" descr="UNF2876-015-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668588"/>
            <a:ext cx="5338763" cy="3559175"/>
          </a:xfrm>
          <a:prstGeom prst="rect">
            <a:avLst/>
          </a:prstGeom>
          <a:noFill/>
          <a:extLst>
            <a:ext uri="{909E8E84-426E-40DD-AFC4-6F175D3DCCD1}">
              <a14:hiddenFill xmlns:a14="http://schemas.microsoft.com/office/drawing/2010/main">
                <a:solidFill>
                  <a:srgbClr val="FFFFFF"/>
                </a:solidFill>
              </a14:hiddenFill>
            </a:ext>
          </a:extLst>
        </p:spPr>
      </p:pic>
      <p:sp>
        <p:nvSpPr>
          <p:cNvPr id="191492" name="Rectangle 4"/>
          <p:cNvSpPr>
            <a:spLocks noGrp="1" noChangeArrowheads="1"/>
          </p:cNvSpPr>
          <p:nvPr>
            <p:ph type="title"/>
          </p:nvPr>
        </p:nvSpPr>
        <p:spPr/>
        <p:txBody>
          <a:bodyPr>
            <a:normAutofit fontScale="90000"/>
          </a:bodyPr>
          <a:lstStyle/>
          <a:p>
            <a:r>
              <a:rPr lang="en-US"/>
              <a:t>Shoulder: </a:t>
            </a:r>
            <a:br>
              <a:rPr lang="en-US"/>
            </a:br>
            <a:r>
              <a:rPr lang="en-US"/>
              <a:t>Anatomy Of Bones And Muscles</a:t>
            </a:r>
          </a:p>
        </p:txBody>
      </p:sp>
      <p:sp>
        <p:nvSpPr>
          <p:cNvPr id="191493" name="Rectangle 5"/>
          <p:cNvSpPr>
            <a:spLocks noGrp="1" noChangeArrowheads="1"/>
          </p:cNvSpPr>
          <p:nvPr>
            <p:ph type="body" idx="1"/>
          </p:nvPr>
        </p:nvSpPr>
        <p:spPr>
          <a:xfrm>
            <a:off x="330200" y="2346325"/>
            <a:ext cx="8813800" cy="4279900"/>
          </a:xfrm>
        </p:spPr>
        <p:txBody>
          <a:bodyPr>
            <a:normAutofit fontScale="92500" lnSpcReduction="20000"/>
          </a:bodyPr>
          <a:lstStyle/>
          <a:p>
            <a:r>
              <a:rPr lang="en-US"/>
              <a:t>Review bony anatomy </a:t>
            </a:r>
          </a:p>
          <a:p>
            <a:endParaRPr lang="en-US"/>
          </a:p>
          <a:p>
            <a:endParaRPr lang="en-US"/>
          </a:p>
          <a:p>
            <a:pPr>
              <a:buFontTx/>
              <a:buNone/>
            </a:pPr>
            <a:r>
              <a:rPr lang="en-US"/>
              <a:t>        </a:t>
            </a:r>
          </a:p>
          <a:p>
            <a:pPr>
              <a:buFontTx/>
              <a:buNone/>
            </a:pPr>
            <a:endParaRPr lang="en-US"/>
          </a:p>
          <a:p>
            <a:pPr>
              <a:buFontTx/>
              <a:buNone/>
            </a:pPr>
            <a:endParaRPr lang="en-US">
              <a:solidFill>
                <a:schemeClr val="hlink"/>
              </a:solidFill>
            </a:endParaRPr>
          </a:p>
          <a:p>
            <a:endParaRPr lang="en-US"/>
          </a:p>
          <a:p>
            <a:r>
              <a:rPr lang="en-US"/>
              <a:t>Review muscle groups, Bates’ 9th edition textbook, p. 513</a:t>
            </a:r>
          </a:p>
          <a:p>
            <a:pPr>
              <a:buFontTx/>
              <a:buNone/>
            </a:pPr>
            <a:endParaRPr lang="en-US"/>
          </a:p>
        </p:txBody>
      </p:sp>
    </p:spTree>
    <p:extLst>
      <p:ext uri="{BB962C8B-B14F-4D97-AF65-F5344CB8AC3E}">
        <p14:creationId xmlns:p14="http://schemas.microsoft.com/office/powerpoint/2010/main" val="3760428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a:xfrm>
            <a:off x="430213" y="1616075"/>
            <a:ext cx="8524875" cy="384175"/>
          </a:xfrm>
        </p:spPr>
        <p:txBody>
          <a:bodyPr>
            <a:normAutofit fontScale="90000"/>
          </a:bodyPr>
          <a:lstStyle/>
          <a:p>
            <a:r>
              <a:rPr lang="en-US"/>
              <a:t>Shoulder: Identify Surface Landmarks</a:t>
            </a:r>
          </a:p>
        </p:txBody>
      </p:sp>
      <p:pic>
        <p:nvPicPr>
          <p:cNvPr id="192518" name="Picture 6" descr="UNF2876-015-013"/>
          <p:cNvPicPr>
            <a:picLocks noChangeAspect="1" noChangeArrowheads="1"/>
          </p:cNvPicPr>
          <p:nvPr/>
        </p:nvPicPr>
        <p:blipFill>
          <a:blip r:embed="rId2">
            <a:extLst>
              <a:ext uri="{28A0092B-C50C-407E-A947-70E740481C1C}">
                <a14:useLocalDpi xmlns:a14="http://schemas.microsoft.com/office/drawing/2010/main" val="0"/>
              </a:ext>
            </a:extLst>
          </a:blip>
          <a:srcRect l="7822"/>
          <a:stretch>
            <a:fillRect/>
          </a:stretch>
        </p:blipFill>
        <p:spPr bwMode="auto">
          <a:xfrm>
            <a:off x="2894013" y="2117725"/>
            <a:ext cx="4714875" cy="4138613"/>
          </a:xfrm>
          <a:prstGeom prst="rect">
            <a:avLst/>
          </a:prstGeom>
          <a:noFill/>
          <a:extLst>
            <a:ext uri="{909E8E84-426E-40DD-AFC4-6F175D3DCCD1}">
              <a14:hiddenFill xmlns:a14="http://schemas.microsoft.com/office/drawing/2010/main">
                <a:solidFill>
                  <a:srgbClr val="FFFFFF"/>
                </a:solidFill>
              </a14:hiddenFill>
            </a:ext>
          </a:extLst>
        </p:spPr>
      </p:pic>
      <p:sp>
        <p:nvSpPr>
          <p:cNvPr id="192519" name="Rectangle 7"/>
          <p:cNvSpPr>
            <a:spLocks noChangeArrowheads="1"/>
          </p:cNvSpPr>
          <p:nvPr/>
        </p:nvSpPr>
        <p:spPr bwMode="auto">
          <a:xfrm>
            <a:off x="388938" y="2484438"/>
            <a:ext cx="245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Acromioclavicular joint</a:t>
            </a:r>
          </a:p>
        </p:txBody>
      </p:sp>
      <p:sp>
        <p:nvSpPr>
          <p:cNvPr id="192520" name="Line 8"/>
          <p:cNvSpPr>
            <a:spLocks noChangeShapeType="1"/>
          </p:cNvSpPr>
          <p:nvPr/>
        </p:nvSpPr>
        <p:spPr bwMode="auto">
          <a:xfrm>
            <a:off x="2838450" y="2743200"/>
            <a:ext cx="1617663" cy="10826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2521" name="Rectangle 9"/>
          <p:cNvSpPr>
            <a:spLocks noChangeArrowheads="1"/>
          </p:cNvSpPr>
          <p:nvPr/>
        </p:nvSpPr>
        <p:spPr bwMode="auto">
          <a:xfrm>
            <a:off x="388938" y="2947988"/>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Greater tubercle</a:t>
            </a:r>
          </a:p>
        </p:txBody>
      </p:sp>
      <p:sp>
        <p:nvSpPr>
          <p:cNvPr id="192522" name="Line 10"/>
          <p:cNvSpPr>
            <a:spLocks noChangeShapeType="1"/>
          </p:cNvSpPr>
          <p:nvPr/>
        </p:nvSpPr>
        <p:spPr bwMode="auto">
          <a:xfrm>
            <a:off x="2208213" y="3217863"/>
            <a:ext cx="1501775" cy="12604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2523" name="Rectangle 11"/>
          <p:cNvSpPr>
            <a:spLocks noChangeArrowheads="1"/>
          </p:cNvSpPr>
          <p:nvPr/>
        </p:nvSpPr>
        <p:spPr bwMode="auto">
          <a:xfrm>
            <a:off x="388938" y="5700713"/>
            <a:ext cx="1962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60000"/>
              </a:spcBef>
              <a:buClr>
                <a:srgbClr val="CC9900"/>
              </a:buClr>
            </a:pPr>
            <a:r>
              <a:rPr lang="en-US" sz="1800"/>
              <a:t>Coracoid process</a:t>
            </a:r>
          </a:p>
        </p:txBody>
      </p:sp>
      <p:sp>
        <p:nvSpPr>
          <p:cNvPr id="192524" name="Line 12"/>
          <p:cNvSpPr>
            <a:spLocks noChangeShapeType="1"/>
          </p:cNvSpPr>
          <p:nvPr/>
        </p:nvSpPr>
        <p:spPr bwMode="auto">
          <a:xfrm flipV="1">
            <a:off x="2397125" y="4205288"/>
            <a:ext cx="3267075" cy="16827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584936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p:txBody>
          <a:bodyPr/>
          <a:lstStyle/>
          <a:p>
            <a:r>
              <a:rPr lang="en-US"/>
              <a:t>Shoulder: Examination</a:t>
            </a:r>
          </a:p>
        </p:txBody>
      </p:sp>
      <p:sp>
        <p:nvSpPr>
          <p:cNvPr id="193541" name="Rectangle 5"/>
          <p:cNvSpPr>
            <a:spLocks noGrp="1" noChangeArrowheads="1"/>
          </p:cNvSpPr>
          <p:nvPr>
            <p:ph type="body" idx="1"/>
          </p:nvPr>
        </p:nvSpPr>
        <p:spPr/>
        <p:txBody>
          <a:bodyPr/>
          <a:lstStyle/>
          <a:p>
            <a:pPr>
              <a:lnSpc>
                <a:spcPct val="80000"/>
              </a:lnSpc>
            </a:pPr>
            <a:r>
              <a:rPr lang="en-US" sz="2000" b="1">
                <a:solidFill>
                  <a:srgbClr val="186EC4"/>
                </a:solidFill>
              </a:rPr>
              <a:t>Inspect</a:t>
            </a:r>
            <a:r>
              <a:rPr lang="en-US" sz="2000"/>
              <a:t> for swelling, deformity, or abnormal positioning</a:t>
            </a:r>
          </a:p>
          <a:p>
            <a:pPr>
              <a:lnSpc>
                <a:spcPct val="80000"/>
              </a:lnSpc>
            </a:pPr>
            <a:r>
              <a:rPr lang="en-US" sz="2000" b="1">
                <a:solidFill>
                  <a:srgbClr val="186EC4"/>
                </a:solidFill>
              </a:rPr>
              <a:t>Palpate</a:t>
            </a:r>
            <a:r>
              <a:rPr lang="en-US" sz="2000"/>
              <a:t> over the three bony landmarks for tenderness</a:t>
            </a:r>
          </a:p>
          <a:p>
            <a:pPr>
              <a:lnSpc>
                <a:spcPct val="80000"/>
              </a:lnSpc>
            </a:pPr>
            <a:r>
              <a:rPr lang="en-US" sz="2000"/>
              <a:t>Check </a:t>
            </a:r>
            <a:r>
              <a:rPr lang="en-US" sz="2000" b="1">
                <a:solidFill>
                  <a:srgbClr val="186EC4"/>
                </a:solidFill>
              </a:rPr>
              <a:t>range of motion:</a:t>
            </a:r>
            <a:r>
              <a:rPr lang="en-US" sz="2000"/>
              <a:t> flexion, extension, abduction, adduction, and internal (hands behind small of back) and external (hands behind neck) rotation</a:t>
            </a:r>
          </a:p>
          <a:p>
            <a:pPr>
              <a:lnSpc>
                <a:spcPct val="80000"/>
              </a:lnSpc>
            </a:pPr>
            <a:r>
              <a:rPr lang="en-US" sz="2000"/>
              <a:t>Review Bates’ 9th edition textbook, pp. 516 - 519 and perform </a:t>
            </a:r>
            <a:r>
              <a:rPr lang="en-US" sz="2000" b="1">
                <a:solidFill>
                  <a:srgbClr val="186EC4"/>
                </a:solidFill>
              </a:rPr>
              <a:t>maneuvers</a:t>
            </a:r>
            <a:r>
              <a:rPr lang="en-US" sz="2000"/>
              <a:t> as needed to assess:</a:t>
            </a:r>
          </a:p>
          <a:p>
            <a:pPr lvl="1">
              <a:lnSpc>
                <a:spcPct val="80000"/>
              </a:lnSpc>
            </a:pPr>
            <a:r>
              <a:rPr lang="en-US" sz="2000"/>
              <a:t>Acromioclavicular joint</a:t>
            </a:r>
          </a:p>
          <a:p>
            <a:pPr lvl="1">
              <a:lnSpc>
                <a:spcPct val="80000"/>
              </a:lnSpc>
            </a:pPr>
            <a:r>
              <a:rPr lang="en-US" sz="2000"/>
              <a:t>Subacromial and subdeltoid bursae</a:t>
            </a:r>
          </a:p>
          <a:p>
            <a:pPr lvl="1">
              <a:lnSpc>
                <a:spcPct val="80000"/>
              </a:lnSpc>
            </a:pPr>
            <a:r>
              <a:rPr lang="en-US" sz="2000"/>
              <a:t>Overall shoulder rotation (Apley scratch test)</a:t>
            </a:r>
          </a:p>
          <a:p>
            <a:pPr lvl="1">
              <a:lnSpc>
                <a:spcPct val="80000"/>
              </a:lnSpc>
            </a:pPr>
            <a:r>
              <a:rPr lang="en-US" sz="2000"/>
              <a:t>Rotator cuff</a:t>
            </a:r>
          </a:p>
        </p:txBody>
      </p:sp>
    </p:spTree>
    <p:extLst>
      <p:ext uri="{BB962C8B-B14F-4D97-AF65-F5344CB8AC3E}">
        <p14:creationId xmlns:p14="http://schemas.microsoft.com/office/powerpoint/2010/main" val="824941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a:xfrm>
            <a:off x="430213" y="1616075"/>
            <a:ext cx="8524875" cy="384175"/>
          </a:xfrm>
        </p:spPr>
        <p:txBody>
          <a:bodyPr>
            <a:normAutofit fontScale="90000"/>
          </a:bodyPr>
          <a:lstStyle/>
          <a:p>
            <a:r>
              <a:rPr lang="en-US"/>
              <a:t>Wrist and Hand: Review the Anatomy</a:t>
            </a:r>
          </a:p>
        </p:txBody>
      </p:sp>
      <p:pic>
        <p:nvPicPr>
          <p:cNvPr id="194566" name="Picture 6" descr="UNF2876-015-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2846388"/>
            <a:ext cx="3602038" cy="3201987"/>
          </a:xfrm>
          <a:prstGeom prst="rect">
            <a:avLst/>
          </a:prstGeom>
          <a:noFill/>
          <a:extLst>
            <a:ext uri="{909E8E84-426E-40DD-AFC4-6F175D3DCCD1}">
              <a14:hiddenFill xmlns:a14="http://schemas.microsoft.com/office/drawing/2010/main">
                <a:solidFill>
                  <a:srgbClr val="FFFFFF"/>
                </a:solidFill>
              </a14:hiddenFill>
            </a:ext>
          </a:extLst>
        </p:spPr>
      </p:pic>
      <p:pic>
        <p:nvPicPr>
          <p:cNvPr id="194567" name="Picture 7" descr="UNF2876-015-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252663"/>
            <a:ext cx="389572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384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r>
              <a:rPr lang="en-US"/>
              <a:t>WRIST and HAND: Examination</a:t>
            </a:r>
          </a:p>
        </p:txBody>
      </p:sp>
      <p:sp>
        <p:nvSpPr>
          <p:cNvPr id="195589" name="Rectangle 5"/>
          <p:cNvSpPr>
            <a:spLocks noGrp="1" noChangeArrowheads="1"/>
          </p:cNvSpPr>
          <p:nvPr>
            <p:ph type="body" idx="1"/>
          </p:nvPr>
        </p:nvSpPr>
        <p:spPr/>
        <p:txBody>
          <a:bodyPr/>
          <a:lstStyle/>
          <a:p>
            <a:r>
              <a:rPr lang="en-US" b="1">
                <a:solidFill>
                  <a:srgbClr val="186EC4"/>
                </a:solidFill>
              </a:rPr>
              <a:t>Inspect</a:t>
            </a:r>
            <a:r>
              <a:rPr lang="en-US"/>
              <a:t> for smoothness of motion, surface contour, alignment of wrist and fingers, and any bony deformities</a:t>
            </a:r>
          </a:p>
          <a:p>
            <a:r>
              <a:rPr lang="en-US" b="1">
                <a:solidFill>
                  <a:srgbClr val="186EC4"/>
                </a:solidFill>
              </a:rPr>
              <a:t>Palpate</a:t>
            </a:r>
            <a:endParaRPr lang="en-US">
              <a:solidFill>
                <a:srgbClr val="186EC4"/>
              </a:solidFill>
            </a:endParaRPr>
          </a:p>
          <a:p>
            <a:pPr lvl="1"/>
            <a:r>
              <a:rPr lang="en-US"/>
              <a:t>the distal radius and ulna at the wrist, the eight carpal bones, and the MCP, PIP, and DIP joints for swelling or tenderness</a:t>
            </a:r>
          </a:p>
          <a:p>
            <a:pPr lvl="1"/>
            <a:r>
              <a:rPr lang="en-US"/>
              <a:t>the “anatomic snuffbox” just distal to the radial styloid with the hand extended for tenderness</a:t>
            </a:r>
          </a:p>
          <a:p>
            <a:endParaRPr lang="en-US"/>
          </a:p>
        </p:txBody>
      </p:sp>
    </p:spTree>
    <p:extLst>
      <p:ext uri="{BB962C8B-B14F-4D97-AF65-F5344CB8AC3E}">
        <p14:creationId xmlns:p14="http://schemas.microsoft.com/office/powerpoint/2010/main" val="1373154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a:xfrm>
            <a:off x="430213" y="1616075"/>
            <a:ext cx="8524875" cy="384175"/>
          </a:xfrm>
        </p:spPr>
        <p:txBody>
          <a:bodyPr>
            <a:normAutofit fontScale="90000"/>
          </a:bodyPr>
          <a:lstStyle/>
          <a:p>
            <a:r>
              <a:rPr lang="en-US"/>
              <a:t>Wrist and Hand: Examination</a:t>
            </a:r>
          </a:p>
        </p:txBody>
      </p:sp>
      <p:sp>
        <p:nvSpPr>
          <p:cNvPr id="196613" name="Rectangle 5"/>
          <p:cNvSpPr>
            <a:spLocks noGrp="1" noChangeArrowheads="1"/>
          </p:cNvSpPr>
          <p:nvPr>
            <p:ph type="body" idx="1"/>
          </p:nvPr>
        </p:nvSpPr>
        <p:spPr>
          <a:xfrm>
            <a:off x="330200" y="2346325"/>
            <a:ext cx="8613775" cy="4011613"/>
          </a:xfrm>
        </p:spPr>
        <p:txBody>
          <a:bodyPr/>
          <a:lstStyle/>
          <a:p>
            <a:pPr>
              <a:lnSpc>
                <a:spcPct val="80000"/>
              </a:lnSpc>
            </a:pPr>
            <a:r>
              <a:rPr lang="en-US" sz="2000"/>
              <a:t>Check </a:t>
            </a:r>
            <a:r>
              <a:rPr lang="en-US" sz="2000" b="1">
                <a:solidFill>
                  <a:srgbClr val="186EC4"/>
                </a:solidFill>
              </a:rPr>
              <a:t>range of motion: </a:t>
            </a:r>
          </a:p>
          <a:p>
            <a:pPr lvl="1">
              <a:lnSpc>
                <a:spcPct val="80000"/>
              </a:lnSpc>
            </a:pPr>
            <a:r>
              <a:rPr lang="en-US" sz="2000" b="1">
                <a:solidFill>
                  <a:srgbClr val="186EC4"/>
                </a:solidFill>
              </a:rPr>
              <a:t>Wrist</a:t>
            </a:r>
            <a:r>
              <a:rPr lang="en-US" sz="2000">
                <a:solidFill>
                  <a:srgbClr val="186EC4"/>
                </a:solidFill>
              </a:rPr>
              <a:t>:</a:t>
            </a:r>
            <a:r>
              <a:rPr lang="en-US" sz="2000"/>
              <a:t> flexion, extension, ulnar and radial deviation</a:t>
            </a:r>
          </a:p>
          <a:p>
            <a:pPr lvl="1">
              <a:lnSpc>
                <a:spcPct val="80000"/>
              </a:lnSpc>
            </a:pPr>
            <a:r>
              <a:rPr lang="en-US" sz="2000" b="1">
                <a:solidFill>
                  <a:srgbClr val="186EC4"/>
                </a:solidFill>
              </a:rPr>
              <a:t>Fingers:</a:t>
            </a:r>
            <a:r>
              <a:rPr lang="en-US" sz="2000"/>
              <a:t> flexion, extension, abduction (fingers spread apart), adduction (fingers back together)</a:t>
            </a:r>
          </a:p>
          <a:p>
            <a:pPr lvl="1">
              <a:lnSpc>
                <a:spcPct val="80000"/>
              </a:lnSpc>
            </a:pPr>
            <a:r>
              <a:rPr lang="en-US" sz="2000" b="1">
                <a:solidFill>
                  <a:srgbClr val="186EC4"/>
                </a:solidFill>
              </a:rPr>
              <a:t>Thumb:</a:t>
            </a:r>
            <a:r>
              <a:rPr lang="en-US" sz="2000"/>
              <a:t> flexion, extension, abduction (thumb moves away from palm), adduction (thumb moves toward palm), and opposition (thumb touches each finger)</a:t>
            </a:r>
          </a:p>
          <a:p>
            <a:pPr>
              <a:lnSpc>
                <a:spcPct val="80000"/>
              </a:lnSpc>
            </a:pPr>
            <a:r>
              <a:rPr lang="en-US" sz="2000"/>
              <a:t>Test </a:t>
            </a:r>
            <a:r>
              <a:rPr lang="en-US" sz="2000" b="1">
                <a:solidFill>
                  <a:srgbClr val="186EC4"/>
                </a:solidFill>
              </a:rPr>
              <a:t>grip strength</a:t>
            </a:r>
          </a:p>
          <a:p>
            <a:pPr>
              <a:lnSpc>
                <a:spcPct val="80000"/>
              </a:lnSpc>
            </a:pPr>
            <a:r>
              <a:rPr lang="en-US" sz="2000"/>
              <a:t>Test </a:t>
            </a:r>
            <a:r>
              <a:rPr lang="en-US" sz="2000" b="1">
                <a:solidFill>
                  <a:srgbClr val="186EC4"/>
                </a:solidFill>
              </a:rPr>
              <a:t>sensation</a:t>
            </a:r>
            <a:r>
              <a:rPr lang="en-US" sz="2000"/>
              <a:t> on the palmar and dorsal surfaces innervated by the median, ulnar, and radial nerves (see Bates’ 9th edition textbook, p. 528)</a:t>
            </a:r>
          </a:p>
        </p:txBody>
      </p:sp>
    </p:spTree>
    <p:extLst>
      <p:ext uri="{BB962C8B-B14F-4D97-AF65-F5344CB8AC3E}">
        <p14:creationId xmlns:p14="http://schemas.microsoft.com/office/powerpoint/2010/main" val="1664432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Grp="1" noChangeArrowheads="1"/>
          </p:cNvSpPr>
          <p:nvPr>
            <p:ph type="title"/>
          </p:nvPr>
        </p:nvSpPr>
        <p:spPr>
          <a:xfrm>
            <a:off x="430213" y="609601"/>
            <a:ext cx="8524875" cy="609600"/>
          </a:xfrm>
        </p:spPr>
        <p:txBody>
          <a:bodyPr>
            <a:normAutofit fontScale="90000"/>
          </a:bodyPr>
          <a:lstStyle/>
          <a:p>
            <a:r>
              <a:rPr lang="en-US" dirty="0"/>
              <a:t>Wrist and Hand: Carpal tunnel syndrome</a:t>
            </a:r>
          </a:p>
        </p:txBody>
      </p:sp>
      <p:sp>
        <p:nvSpPr>
          <p:cNvPr id="221189" name="Rectangle 5"/>
          <p:cNvSpPr>
            <a:spLocks noGrp="1" noChangeArrowheads="1"/>
          </p:cNvSpPr>
          <p:nvPr>
            <p:ph type="body" idx="1"/>
          </p:nvPr>
        </p:nvSpPr>
        <p:spPr/>
        <p:txBody>
          <a:bodyPr/>
          <a:lstStyle/>
          <a:p>
            <a:pPr>
              <a:lnSpc>
                <a:spcPct val="80000"/>
              </a:lnSpc>
            </a:pPr>
            <a:r>
              <a:rPr lang="en-US" sz="2000" b="1">
                <a:solidFill>
                  <a:srgbClr val="186EC4"/>
                </a:solidFill>
              </a:rPr>
              <a:t>Clinical features:</a:t>
            </a:r>
          </a:p>
          <a:p>
            <a:pPr lvl="1">
              <a:lnSpc>
                <a:spcPct val="80000"/>
              </a:lnSpc>
            </a:pPr>
            <a:r>
              <a:rPr lang="en-US" sz="2000"/>
              <a:t>Pain or numbness of the first three fingers of the hand, </a:t>
            </a:r>
            <a:br>
              <a:rPr lang="en-US" sz="2000"/>
            </a:br>
            <a:r>
              <a:rPr lang="en-US" sz="2000"/>
              <a:t>but not in the palm, especially at night</a:t>
            </a:r>
          </a:p>
          <a:p>
            <a:pPr lvl="1">
              <a:lnSpc>
                <a:spcPct val="80000"/>
              </a:lnSpc>
            </a:pPr>
            <a:r>
              <a:rPr lang="en-US" sz="2000"/>
              <a:t>Loss of sensation in distribution of the medial nerve: palmar surface of thumb, index, middle, and medial 4th fingers</a:t>
            </a:r>
          </a:p>
          <a:p>
            <a:pPr>
              <a:lnSpc>
                <a:spcPct val="80000"/>
              </a:lnSpc>
            </a:pPr>
            <a:r>
              <a:rPr lang="en-US" sz="2000" b="1">
                <a:solidFill>
                  <a:srgbClr val="186EC4"/>
                </a:solidFill>
              </a:rPr>
              <a:t>Assess</a:t>
            </a:r>
            <a:r>
              <a:rPr lang="en-US" sz="2000"/>
              <a:t> for:</a:t>
            </a:r>
          </a:p>
          <a:p>
            <a:pPr lvl="1">
              <a:lnSpc>
                <a:spcPct val="80000"/>
              </a:lnSpc>
            </a:pPr>
            <a:r>
              <a:rPr lang="en-US" sz="2000" b="1">
                <a:solidFill>
                  <a:srgbClr val="186EC4"/>
                </a:solidFill>
              </a:rPr>
              <a:t>weak abduction of the thumb</a:t>
            </a:r>
            <a:r>
              <a:rPr lang="en-US" sz="2000"/>
              <a:t> – most sensitive test</a:t>
            </a:r>
          </a:p>
          <a:p>
            <a:pPr lvl="1">
              <a:lnSpc>
                <a:spcPct val="80000"/>
              </a:lnSpc>
            </a:pPr>
            <a:r>
              <a:rPr lang="en-US" sz="2000" b="1">
                <a:solidFill>
                  <a:srgbClr val="186EC4"/>
                </a:solidFill>
              </a:rPr>
              <a:t>Tinel’s sign</a:t>
            </a:r>
            <a:r>
              <a:rPr lang="en-US" sz="2000"/>
              <a:t> – tingling with tapping over the medial </a:t>
            </a:r>
            <a:br>
              <a:rPr lang="en-US" sz="2000"/>
            </a:br>
            <a:r>
              <a:rPr lang="en-US" sz="2000"/>
              <a:t>nerve as it enters the carpal tunnel</a:t>
            </a:r>
          </a:p>
          <a:p>
            <a:pPr lvl="1">
              <a:lnSpc>
                <a:spcPct val="80000"/>
              </a:lnSpc>
            </a:pPr>
            <a:r>
              <a:rPr lang="en-US" sz="2000" b="1">
                <a:solidFill>
                  <a:srgbClr val="186EC4"/>
                </a:solidFill>
              </a:rPr>
              <a:t>Phalen’s sign</a:t>
            </a:r>
            <a:r>
              <a:rPr lang="en-US" sz="2000"/>
              <a:t> – numbness or tingling with pressing </a:t>
            </a:r>
            <a:br>
              <a:rPr lang="en-US" sz="2000"/>
            </a:br>
            <a:r>
              <a:rPr lang="en-US" sz="2000"/>
              <a:t>backs of hands together in acute flexion</a:t>
            </a:r>
          </a:p>
        </p:txBody>
      </p:sp>
    </p:spTree>
    <p:extLst>
      <p:ext uri="{BB962C8B-B14F-4D97-AF65-F5344CB8AC3E}">
        <p14:creationId xmlns:p14="http://schemas.microsoft.com/office/powerpoint/2010/main" val="696388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p:txBody>
          <a:bodyPr>
            <a:normAutofit fontScale="90000"/>
          </a:bodyPr>
          <a:lstStyle/>
          <a:p>
            <a:r>
              <a:rPr lang="en-US"/>
              <a:t>Spine: Anatomy of Representative Cervical and Lumbar Vertebrae</a:t>
            </a:r>
          </a:p>
        </p:txBody>
      </p:sp>
      <p:sp>
        <p:nvSpPr>
          <p:cNvPr id="197637" name="Rectangle 5"/>
          <p:cNvSpPr>
            <a:spLocks noGrp="1" noChangeArrowheads="1"/>
          </p:cNvSpPr>
          <p:nvPr>
            <p:ph type="body" idx="1"/>
          </p:nvPr>
        </p:nvSpPr>
        <p:spPr/>
        <p:txBody>
          <a:bodyPr/>
          <a:lstStyle/>
          <a:p>
            <a:r>
              <a:rPr lang="en-US" sz="2000"/>
              <a:t>7 cervical, 12 thoracic, 5 lumbar vertebrae stacked on the sacrum and coccyx</a:t>
            </a:r>
          </a:p>
          <a:p>
            <a:r>
              <a:rPr lang="en-US" sz="2000"/>
              <a:t>Review the anatomy below:</a:t>
            </a:r>
          </a:p>
        </p:txBody>
      </p:sp>
      <p:pic>
        <p:nvPicPr>
          <p:cNvPr id="197638" name="Picture 6" descr="UNB2876-015-003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313" y="5099050"/>
            <a:ext cx="2774950" cy="1420813"/>
          </a:xfrm>
          <a:prstGeom prst="rect">
            <a:avLst/>
          </a:prstGeom>
          <a:noFill/>
          <a:extLst>
            <a:ext uri="{909E8E84-426E-40DD-AFC4-6F175D3DCCD1}">
              <a14:hiddenFill xmlns:a14="http://schemas.microsoft.com/office/drawing/2010/main">
                <a:solidFill>
                  <a:srgbClr val="FFFFFF"/>
                </a:solidFill>
              </a14:hiddenFill>
            </a:ext>
          </a:extLst>
        </p:spPr>
      </p:pic>
      <p:pic>
        <p:nvPicPr>
          <p:cNvPr id="197639" name="Picture 7" descr="UNB2876-015-003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3411538"/>
            <a:ext cx="2686050" cy="1674812"/>
          </a:xfrm>
          <a:prstGeom prst="rect">
            <a:avLst/>
          </a:prstGeom>
          <a:noFill/>
          <a:extLst>
            <a:ext uri="{909E8E84-426E-40DD-AFC4-6F175D3DCCD1}">
              <a14:hiddenFill xmlns:a14="http://schemas.microsoft.com/office/drawing/2010/main">
                <a:solidFill>
                  <a:srgbClr val="FFFFFF"/>
                </a:solidFill>
              </a14:hiddenFill>
            </a:ext>
          </a:extLst>
        </p:spPr>
      </p:pic>
      <p:pic>
        <p:nvPicPr>
          <p:cNvPr id="197640" name="Picture 8" descr="UNB2876-015-003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138" y="3479800"/>
            <a:ext cx="2509837" cy="1423988"/>
          </a:xfrm>
          <a:prstGeom prst="rect">
            <a:avLst/>
          </a:prstGeom>
          <a:noFill/>
          <a:extLst>
            <a:ext uri="{909E8E84-426E-40DD-AFC4-6F175D3DCCD1}">
              <a14:hiddenFill xmlns:a14="http://schemas.microsoft.com/office/drawing/2010/main">
                <a:solidFill>
                  <a:srgbClr val="FFFFFF"/>
                </a:solidFill>
              </a14:hiddenFill>
            </a:ext>
          </a:extLst>
        </p:spPr>
      </p:pic>
      <p:pic>
        <p:nvPicPr>
          <p:cNvPr id="197641" name="Picture 9" descr="UNB2876-015-003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325" y="5153025"/>
            <a:ext cx="2835275" cy="145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47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3" name="Picture 7" descr="UNF2876-015-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1962150"/>
            <a:ext cx="4170363" cy="4895850"/>
          </a:xfrm>
          <a:prstGeom prst="rect">
            <a:avLst/>
          </a:prstGeom>
          <a:noFill/>
          <a:extLst>
            <a:ext uri="{909E8E84-426E-40DD-AFC4-6F175D3DCCD1}">
              <a14:hiddenFill xmlns:a14="http://schemas.microsoft.com/office/drawing/2010/main">
                <a:solidFill>
                  <a:srgbClr val="FFFFFF"/>
                </a:solidFill>
              </a14:hiddenFill>
            </a:ext>
          </a:extLst>
        </p:spPr>
      </p:pic>
      <p:sp>
        <p:nvSpPr>
          <p:cNvPr id="198660" name="Rectangle 4"/>
          <p:cNvSpPr>
            <a:spLocks noGrp="1" noChangeArrowheads="1"/>
          </p:cNvSpPr>
          <p:nvPr>
            <p:ph type="title"/>
          </p:nvPr>
        </p:nvSpPr>
        <p:spPr>
          <a:xfrm>
            <a:off x="430213" y="1616075"/>
            <a:ext cx="8524875" cy="384175"/>
          </a:xfrm>
        </p:spPr>
        <p:txBody>
          <a:bodyPr>
            <a:normAutofit fontScale="90000"/>
          </a:bodyPr>
          <a:lstStyle/>
          <a:p>
            <a:r>
              <a:rPr lang="en-US"/>
              <a:t>Spine: Muscle Groups</a:t>
            </a:r>
          </a:p>
        </p:txBody>
      </p:sp>
    </p:spTree>
    <p:extLst>
      <p:ext uri="{BB962C8B-B14F-4D97-AF65-F5344CB8AC3E}">
        <p14:creationId xmlns:p14="http://schemas.microsoft.com/office/powerpoint/2010/main" val="2775123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1" name="Rectangle 11"/>
          <p:cNvSpPr>
            <a:spLocks noGrp="1" noChangeArrowheads="1"/>
          </p:cNvSpPr>
          <p:nvPr>
            <p:ph type="title"/>
          </p:nvPr>
        </p:nvSpPr>
        <p:spPr/>
        <p:txBody>
          <a:bodyPr/>
          <a:lstStyle/>
          <a:p>
            <a:r>
              <a:rPr lang="en-US"/>
              <a:t>Spine: Examination — Inspection</a:t>
            </a:r>
          </a:p>
        </p:txBody>
      </p:sp>
      <p:sp>
        <p:nvSpPr>
          <p:cNvPr id="199692" name="Rectangle 12"/>
          <p:cNvSpPr>
            <a:spLocks noGrp="1" noChangeArrowheads="1"/>
          </p:cNvSpPr>
          <p:nvPr>
            <p:ph type="body" sz="half" idx="1"/>
          </p:nvPr>
        </p:nvSpPr>
        <p:spPr/>
        <p:txBody>
          <a:bodyPr/>
          <a:lstStyle/>
          <a:p>
            <a:r>
              <a:rPr lang="en-US" sz="2000"/>
              <a:t>With patient in gown, </a:t>
            </a:r>
            <a:br>
              <a:rPr lang="en-US" sz="2000"/>
            </a:br>
            <a:r>
              <a:rPr lang="en-US" sz="2000"/>
              <a:t>directly </a:t>
            </a:r>
            <a:r>
              <a:rPr lang="en-US" sz="2000" b="1">
                <a:solidFill>
                  <a:srgbClr val="186EC4"/>
                </a:solidFill>
              </a:rPr>
              <a:t>inspect</a:t>
            </a:r>
            <a:r>
              <a:rPr lang="en-US" sz="2000"/>
              <a:t>:</a:t>
            </a:r>
          </a:p>
          <a:p>
            <a:pPr lvl="1"/>
            <a:r>
              <a:rPr lang="en-US" sz="2000"/>
              <a:t>posture</a:t>
            </a:r>
          </a:p>
          <a:p>
            <a:pPr lvl="1"/>
            <a:r>
              <a:rPr lang="en-US" sz="2000"/>
              <a:t>position of neck and trunk, alignment of shoulders and iliac crests, spinal curvature (concave at the neck and low back, convex over the thorax)</a:t>
            </a:r>
          </a:p>
          <a:p>
            <a:pPr lvl="1"/>
            <a:r>
              <a:rPr lang="en-US" sz="2000"/>
              <a:t>ease of gait</a:t>
            </a:r>
          </a:p>
        </p:txBody>
      </p:sp>
      <p:pic>
        <p:nvPicPr>
          <p:cNvPr id="199688" name="Picture 8" descr="UNTF2876-015-005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8663" y="2767013"/>
            <a:ext cx="2233612" cy="3190875"/>
          </a:xfrm>
          <a:prstGeom prst="rect">
            <a:avLst/>
          </a:prstGeom>
          <a:noFill/>
          <a:extLst>
            <a:ext uri="{909E8E84-426E-40DD-AFC4-6F175D3DCCD1}">
              <a14:hiddenFill xmlns:a14="http://schemas.microsoft.com/office/drawing/2010/main">
                <a:solidFill>
                  <a:srgbClr val="FFFFFF"/>
                </a:solidFill>
              </a14:hiddenFill>
            </a:ext>
          </a:extLst>
        </p:spPr>
      </p:pic>
      <p:pic>
        <p:nvPicPr>
          <p:cNvPr id="199689" name="Picture 9" descr="UNTF2876-015-005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700" y="2765425"/>
            <a:ext cx="2128838" cy="31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48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fontScale="90000"/>
          </a:bodyPr>
          <a:lstStyle/>
          <a:p>
            <a:r>
              <a:rPr lang="en-US"/>
              <a:t>Structure and Function of Joints:</a:t>
            </a:r>
            <a:br>
              <a:rPr lang="en-US"/>
            </a:br>
            <a:r>
              <a:rPr lang="en-US"/>
              <a:t>Important Terms</a:t>
            </a:r>
          </a:p>
        </p:txBody>
      </p:sp>
      <p:sp>
        <p:nvSpPr>
          <p:cNvPr id="182275" name="Rectangle 3"/>
          <p:cNvSpPr>
            <a:spLocks noGrp="1" noChangeArrowheads="1"/>
          </p:cNvSpPr>
          <p:nvPr>
            <p:ph type="body" idx="1"/>
          </p:nvPr>
        </p:nvSpPr>
        <p:spPr/>
        <p:txBody>
          <a:bodyPr/>
          <a:lstStyle/>
          <a:p>
            <a:r>
              <a:rPr lang="en-US" sz="2000" b="1">
                <a:solidFill>
                  <a:schemeClr val="accent1"/>
                </a:solidFill>
              </a:rPr>
              <a:t>Articular </a:t>
            </a:r>
            <a:r>
              <a:rPr lang="en-US" sz="2000" b="1">
                <a:solidFill>
                  <a:srgbClr val="186EC4"/>
                </a:solidFill>
              </a:rPr>
              <a:t>Structures:</a:t>
            </a:r>
            <a:r>
              <a:rPr lang="en-US" sz="2000"/>
              <a:t> include joint capsule and articular cartilege, synovium and synovial fluid, intra-articular ligaments, and juxta-articular bone</a:t>
            </a:r>
          </a:p>
          <a:p>
            <a:r>
              <a:rPr lang="en-US" sz="2000" b="1">
                <a:solidFill>
                  <a:schemeClr val="accent1"/>
                </a:solidFill>
              </a:rPr>
              <a:t>Nonarticular </a:t>
            </a:r>
            <a:r>
              <a:rPr lang="en-US" sz="2000" b="1">
                <a:solidFill>
                  <a:srgbClr val="186EC4"/>
                </a:solidFill>
              </a:rPr>
              <a:t>Structures:</a:t>
            </a:r>
            <a:r>
              <a:rPr lang="en-US" sz="2000"/>
              <a:t> include periarticular ligaments</a:t>
            </a:r>
          </a:p>
          <a:p>
            <a:r>
              <a:rPr lang="en-US" sz="2000" b="1">
                <a:solidFill>
                  <a:srgbClr val="186EC4"/>
                </a:solidFill>
              </a:rPr>
              <a:t>Ligaments:</a:t>
            </a:r>
            <a:r>
              <a:rPr lang="en-US" sz="2000"/>
              <a:t> ropelike bundles of collagen fibrils that connect bone to bone</a:t>
            </a:r>
          </a:p>
          <a:p>
            <a:r>
              <a:rPr lang="en-US" sz="2000" b="1">
                <a:solidFill>
                  <a:srgbClr val="186EC4"/>
                </a:solidFill>
              </a:rPr>
              <a:t>Tendons:</a:t>
            </a:r>
            <a:r>
              <a:rPr lang="en-US" sz="2000"/>
              <a:t> collagen fibers connecting muscle to bone</a:t>
            </a:r>
          </a:p>
          <a:p>
            <a:r>
              <a:rPr lang="en-US" sz="2000" b="1">
                <a:solidFill>
                  <a:srgbClr val="186EC4"/>
                </a:solidFill>
              </a:rPr>
              <a:t>Cartilege:</a:t>
            </a:r>
            <a:r>
              <a:rPr lang="en-US" sz="2000"/>
              <a:t> collagen matrix overlying bony suyrfaces</a:t>
            </a:r>
          </a:p>
          <a:p>
            <a:r>
              <a:rPr lang="en-US" sz="2000" b="1">
                <a:solidFill>
                  <a:srgbClr val="186EC4"/>
                </a:solidFill>
              </a:rPr>
              <a:t>Bursae:</a:t>
            </a:r>
            <a:r>
              <a:rPr lang="en-US" sz="2000"/>
              <a:t> pouches of synovial fluid that cushion the movement of tendons and muscles over bone or other joint structures.</a:t>
            </a:r>
          </a:p>
        </p:txBody>
      </p:sp>
    </p:spTree>
    <p:extLst>
      <p:ext uri="{BB962C8B-B14F-4D97-AF65-F5344CB8AC3E}">
        <p14:creationId xmlns:p14="http://schemas.microsoft.com/office/powerpoint/2010/main" val="2634539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2" name="Rectangle 8"/>
          <p:cNvSpPr>
            <a:spLocks noGrp="1" noChangeArrowheads="1"/>
          </p:cNvSpPr>
          <p:nvPr>
            <p:ph type="title"/>
          </p:nvPr>
        </p:nvSpPr>
        <p:spPr/>
        <p:txBody>
          <a:bodyPr/>
          <a:lstStyle/>
          <a:p>
            <a:r>
              <a:rPr lang="en-US"/>
              <a:t>Spine: Examination — Palpation</a:t>
            </a:r>
          </a:p>
        </p:txBody>
      </p:sp>
      <p:sp>
        <p:nvSpPr>
          <p:cNvPr id="200713" name="Rectangle 9"/>
          <p:cNvSpPr>
            <a:spLocks noGrp="1" noChangeArrowheads="1"/>
          </p:cNvSpPr>
          <p:nvPr>
            <p:ph type="body" sz="half" idx="1"/>
          </p:nvPr>
        </p:nvSpPr>
        <p:spPr/>
        <p:txBody>
          <a:bodyPr/>
          <a:lstStyle/>
          <a:p>
            <a:r>
              <a:rPr lang="en-US" sz="2000"/>
              <a:t>Palpate</a:t>
            </a:r>
          </a:p>
          <a:p>
            <a:pPr lvl="1"/>
            <a:r>
              <a:rPr lang="en-US" sz="2000"/>
              <a:t>all spinous processes </a:t>
            </a:r>
            <a:br>
              <a:rPr lang="en-US" sz="2000"/>
            </a:br>
            <a:r>
              <a:rPr lang="en-US" sz="2000"/>
              <a:t>for tenderness or </a:t>
            </a:r>
            <a:br>
              <a:rPr lang="en-US" sz="2000"/>
            </a:br>
            <a:r>
              <a:rPr lang="en-US" sz="2000"/>
              <a:t>“step-offs”</a:t>
            </a:r>
          </a:p>
          <a:p>
            <a:pPr lvl="1"/>
            <a:r>
              <a:rPr lang="en-US" sz="2000"/>
              <a:t>paravertebral muscles for tenderness or spasm</a:t>
            </a:r>
          </a:p>
          <a:p>
            <a:pPr lvl="1"/>
            <a:r>
              <a:rPr lang="en-US" sz="2000"/>
              <a:t>the sacroiliac joints</a:t>
            </a:r>
          </a:p>
          <a:p>
            <a:pPr lvl="1"/>
            <a:r>
              <a:rPr lang="en-US" sz="2000"/>
              <a:t>the sciatic notch</a:t>
            </a:r>
          </a:p>
        </p:txBody>
      </p:sp>
      <p:pic>
        <p:nvPicPr>
          <p:cNvPr id="200710" name="Picture 6" descr="UNF2876-015-052"/>
          <p:cNvPicPr>
            <a:picLocks noChangeAspect="1" noChangeArrowheads="1"/>
          </p:cNvPicPr>
          <p:nvPr/>
        </p:nvPicPr>
        <p:blipFill>
          <a:blip r:embed="rId2">
            <a:extLst>
              <a:ext uri="{28A0092B-C50C-407E-A947-70E740481C1C}">
                <a14:useLocalDpi xmlns:a14="http://schemas.microsoft.com/office/drawing/2010/main" val="0"/>
              </a:ext>
            </a:extLst>
          </a:blip>
          <a:srcRect l="3241" t="8490" r="7639" b="30092"/>
          <a:stretch>
            <a:fillRect/>
          </a:stretch>
        </p:blipFill>
        <p:spPr bwMode="auto">
          <a:xfrm>
            <a:off x="4419600" y="2376488"/>
            <a:ext cx="4557713" cy="375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89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8" name="Rectangle 6"/>
          <p:cNvSpPr>
            <a:spLocks noGrp="1" noChangeArrowheads="1"/>
          </p:cNvSpPr>
          <p:nvPr>
            <p:ph type="title"/>
          </p:nvPr>
        </p:nvSpPr>
        <p:spPr>
          <a:xfrm>
            <a:off x="430213" y="685801"/>
            <a:ext cx="8524875" cy="838199"/>
          </a:xfrm>
        </p:spPr>
        <p:txBody>
          <a:bodyPr>
            <a:normAutofit fontScale="90000"/>
          </a:bodyPr>
          <a:lstStyle/>
          <a:p>
            <a:r>
              <a:rPr lang="en-US" dirty="0"/>
              <a:t>Spine: Examination — Range of Motion</a:t>
            </a:r>
          </a:p>
        </p:txBody>
      </p:sp>
      <p:sp>
        <p:nvSpPr>
          <p:cNvPr id="202759" name="Rectangle 7"/>
          <p:cNvSpPr>
            <a:spLocks noGrp="1" noChangeArrowheads="1"/>
          </p:cNvSpPr>
          <p:nvPr>
            <p:ph type="body" idx="1"/>
          </p:nvPr>
        </p:nvSpPr>
        <p:spPr/>
        <p:txBody>
          <a:bodyPr/>
          <a:lstStyle/>
          <a:p>
            <a:pPr>
              <a:lnSpc>
                <a:spcPct val="80000"/>
              </a:lnSpc>
            </a:pPr>
            <a:r>
              <a:rPr lang="en-US" b="1" dirty="0">
                <a:solidFill>
                  <a:srgbClr val="186EC4"/>
                </a:solidFill>
              </a:rPr>
              <a:t>Neck:</a:t>
            </a:r>
            <a:r>
              <a:rPr lang="en-US" dirty="0"/>
              <a:t> assess range of motion</a:t>
            </a:r>
          </a:p>
          <a:p>
            <a:pPr lvl="1">
              <a:lnSpc>
                <a:spcPct val="80000"/>
              </a:lnSpc>
            </a:pPr>
            <a:r>
              <a:rPr lang="en-US" b="1" dirty="0">
                <a:solidFill>
                  <a:srgbClr val="186EC4"/>
                </a:solidFill>
              </a:rPr>
              <a:t>Flexion and extension:</a:t>
            </a:r>
            <a:r>
              <a:rPr lang="en-US" dirty="0"/>
              <a:t> chin to neck, look at ceiling</a:t>
            </a:r>
          </a:p>
          <a:p>
            <a:pPr lvl="1">
              <a:lnSpc>
                <a:spcPct val="80000"/>
              </a:lnSpc>
            </a:pPr>
            <a:r>
              <a:rPr lang="en-US" b="1" dirty="0">
                <a:solidFill>
                  <a:srgbClr val="186EC4"/>
                </a:solidFill>
              </a:rPr>
              <a:t>Rotation and lateral bending:</a:t>
            </a:r>
            <a:r>
              <a:rPr lang="en-US" dirty="0"/>
              <a:t> turn head side to side, tilt each ear to shoulder</a:t>
            </a:r>
          </a:p>
          <a:p>
            <a:pPr>
              <a:lnSpc>
                <a:spcPct val="80000"/>
              </a:lnSpc>
            </a:pPr>
            <a:r>
              <a:rPr lang="en-US" b="1" dirty="0">
                <a:solidFill>
                  <a:srgbClr val="186EC4"/>
                </a:solidFill>
              </a:rPr>
              <a:t>Spine:</a:t>
            </a:r>
            <a:r>
              <a:rPr lang="en-US" dirty="0"/>
              <a:t> assess range of motion. You may need to support the patient.</a:t>
            </a:r>
          </a:p>
          <a:p>
            <a:pPr lvl="1">
              <a:lnSpc>
                <a:spcPct val="80000"/>
              </a:lnSpc>
            </a:pPr>
            <a:r>
              <a:rPr lang="en-US" b="1" dirty="0">
                <a:solidFill>
                  <a:srgbClr val="186EC4"/>
                </a:solidFill>
              </a:rPr>
              <a:t>Flexion and extension:</a:t>
            </a:r>
            <a:r>
              <a:rPr lang="en-US" dirty="0"/>
              <a:t> bend forward toward toes, bend backward</a:t>
            </a:r>
          </a:p>
          <a:p>
            <a:pPr lvl="1">
              <a:lnSpc>
                <a:spcPct val="80000"/>
              </a:lnSpc>
            </a:pPr>
            <a:r>
              <a:rPr lang="en-US" b="1" dirty="0">
                <a:solidFill>
                  <a:srgbClr val="186EC4"/>
                </a:solidFill>
              </a:rPr>
              <a:t>Rotation and lateral bending:</a:t>
            </a:r>
            <a:r>
              <a:rPr lang="en-US" dirty="0"/>
              <a:t> rotate trunk (pull shoulder then opposite hip posteriorly), lean to the right then left</a:t>
            </a:r>
          </a:p>
        </p:txBody>
      </p:sp>
    </p:spTree>
    <p:extLst>
      <p:ext uri="{BB962C8B-B14F-4D97-AF65-F5344CB8AC3E}">
        <p14:creationId xmlns:p14="http://schemas.microsoft.com/office/powerpoint/2010/main" val="3215982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2" name="Picture 6" descr="UNF2876-015-060"/>
          <p:cNvPicPr>
            <a:picLocks noChangeAspect="1" noChangeArrowheads="1"/>
          </p:cNvPicPr>
          <p:nvPr/>
        </p:nvPicPr>
        <p:blipFill>
          <a:blip r:embed="rId2">
            <a:extLst>
              <a:ext uri="{28A0092B-C50C-407E-A947-70E740481C1C}">
                <a14:useLocalDpi xmlns:a14="http://schemas.microsoft.com/office/drawing/2010/main" val="0"/>
              </a:ext>
            </a:extLst>
          </a:blip>
          <a:srcRect t="20827" b="28012"/>
          <a:stretch>
            <a:fillRect/>
          </a:stretch>
        </p:blipFill>
        <p:spPr bwMode="auto">
          <a:xfrm>
            <a:off x="4329113" y="2763838"/>
            <a:ext cx="4510087" cy="2760662"/>
          </a:xfrm>
          <a:prstGeom prst="rect">
            <a:avLst/>
          </a:prstGeom>
          <a:noFill/>
          <a:extLst>
            <a:ext uri="{909E8E84-426E-40DD-AFC4-6F175D3DCCD1}">
              <a14:hiddenFill xmlns:a14="http://schemas.microsoft.com/office/drawing/2010/main">
                <a:solidFill>
                  <a:srgbClr val="FFFFFF"/>
                </a:solidFill>
              </a14:hiddenFill>
            </a:ext>
          </a:extLst>
        </p:spPr>
      </p:pic>
      <p:pic>
        <p:nvPicPr>
          <p:cNvPr id="203783" name="Picture 7" descr="UNF2876-015-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2681288"/>
            <a:ext cx="3746500" cy="2828925"/>
          </a:xfrm>
          <a:prstGeom prst="rect">
            <a:avLst/>
          </a:prstGeom>
          <a:noFill/>
          <a:extLst>
            <a:ext uri="{909E8E84-426E-40DD-AFC4-6F175D3DCCD1}">
              <a14:hiddenFill xmlns:a14="http://schemas.microsoft.com/office/drawing/2010/main">
                <a:solidFill>
                  <a:srgbClr val="FFFFFF"/>
                </a:solidFill>
              </a14:hiddenFill>
            </a:ext>
          </a:extLst>
        </p:spPr>
      </p:pic>
      <p:sp>
        <p:nvSpPr>
          <p:cNvPr id="203780" name="Rectangle 4"/>
          <p:cNvSpPr>
            <a:spLocks noGrp="1" noChangeArrowheads="1"/>
          </p:cNvSpPr>
          <p:nvPr>
            <p:ph type="title"/>
          </p:nvPr>
        </p:nvSpPr>
        <p:spPr>
          <a:xfrm>
            <a:off x="430213" y="1616075"/>
            <a:ext cx="8524875" cy="384175"/>
          </a:xfrm>
        </p:spPr>
        <p:txBody>
          <a:bodyPr>
            <a:normAutofit fontScale="90000"/>
          </a:bodyPr>
          <a:lstStyle/>
          <a:p>
            <a:r>
              <a:rPr lang="en-US"/>
              <a:t>Hip: Review Bony Anatomy and Bursae </a:t>
            </a:r>
          </a:p>
        </p:txBody>
      </p:sp>
    </p:spTree>
    <p:extLst>
      <p:ext uri="{BB962C8B-B14F-4D97-AF65-F5344CB8AC3E}">
        <p14:creationId xmlns:p14="http://schemas.microsoft.com/office/powerpoint/2010/main" val="4178361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p:txBody>
          <a:bodyPr>
            <a:normAutofit fontScale="90000"/>
          </a:bodyPr>
          <a:lstStyle/>
          <a:p>
            <a:r>
              <a:rPr lang="en-US"/>
              <a:t>Hip: Examination — Inspection and Palpation</a:t>
            </a:r>
          </a:p>
        </p:txBody>
      </p:sp>
      <p:sp>
        <p:nvSpPr>
          <p:cNvPr id="204805" name="Rectangle 5"/>
          <p:cNvSpPr>
            <a:spLocks noGrp="1" noChangeArrowheads="1"/>
          </p:cNvSpPr>
          <p:nvPr>
            <p:ph type="body" idx="1"/>
          </p:nvPr>
        </p:nvSpPr>
        <p:spPr/>
        <p:txBody>
          <a:bodyPr/>
          <a:lstStyle/>
          <a:p>
            <a:r>
              <a:rPr lang="en-US" b="1">
                <a:solidFill>
                  <a:srgbClr val="186EC4"/>
                </a:solidFill>
              </a:rPr>
              <a:t>Inspect</a:t>
            </a:r>
            <a:r>
              <a:rPr lang="en-US"/>
              <a:t> gait, during both swing (non-weight bearing) and stance (foot on ground and bears weight)</a:t>
            </a:r>
          </a:p>
          <a:p>
            <a:pPr lvl="1"/>
            <a:r>
              <a:rPr lang="en-US"/>
              <a:t>assess base – width between footsteps should </a:t>
            </a:r>
            <a:br>
              <a:rPr lang="en-US"/>
            </a:br>
            <a:r>
              <a:rPr lang="en-US"/>
              <a:t>be 2-4 inches</a:t>
            </a:r>
          </a:p>
          <a:p>
            <a:pPr lvl="1"/>
            <a:r>
              <a:rPr lang="en-US"/>
              <a:t>rhythm should be smooth and continuous</a:t>
            </a:r>
          </a:p>
          <a:p>
            <a:r>
              <a:rPr lang="en-US" b="1">
                <a:solidFill>
                  <a:srgbClr val="186EC4"/>
                </a:solidFill>
              </a:rPr>
              <a:t>Palpate</a:t>
            </a:r>
            <a:r>
              <a:rPr lang="en-US"/>
              <a:t> over inguinal ligament, trochanteric bursa, and ischiogluteal bursa</a:t>
            </a:r>
          </a:p>
          <a:p>
            <a:endParaRPr lang="en-US"/>
          </a:p>
          <a:p>
            <a:endParaRPr lang="en-US"/>
          </a:p>
        </p:txBody>
      </p:sp>
    </p:spTree>
    <p:extLst>
      <p:ext uri="{BB962C8B-B14F-4D97-AF65-F5344CB8AC3E}">
        <p14:creationId xmlns:p14="http://schemas.microsoft.com/office/powerpoint/2010/main" val="2946658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Grp="1" noChangeArrowheads="1"/>
          </p:cNvSpPr>
          <p:nvPr>
            <p:ph type="title"/>
          </p:nvPr>
        </p:nvSpPr>
        <p:spPr>
          <a:xfrm>
            <a:off x="430213" y="762001"/>
            <a:ext cx="8524875" cy="685799"/>
          </a:xfrm>
        </p:spPr>
        <p:txBody>
          <a:bodyPr>
            <a:normAutofit fontScale="90000"/>
          </a:bodyPr>
          <a:lstStyle/>
          <a:p>
            <a:r>
              <a:rPr lang="en-US" dirty="0"/>
              <a:t>Hip: Examination – Range of Motion</a:t>
            </a:r>
          </a:p>
        </p:txBody>
      </p:sp>
      <p:sp>
        <p:nvSpPr>
          <p:cNvPr id="205829" name="Rectangle 5"/>
          <p:cNvSpPr>
            <a:spLocks noGrp="1" noChangeArrowheads="1"/>
          </p:cNvSpPr>
          <p:nvPr>
            <p:ph type="body" idx="1"/>
          </p:nvPr>
        </p:nvSpPr>
        <p:spPr/>
        <p:txBody>
          <a:bodyPr>
            <a:normAutofit fontScale="92500" lnSpcReduction="10000"/>
          </a:bodyPr>
          <a:lstStyle/>
          <a:p>
            <a:r>
              <a:rPr lang="en-US" b="1" dirty="0">
                <a:solidFill>
                  <a:srgbClr val="186EC4"/>
                </a:solidFill>
              </a:rPr>
              <a:t>Assess</a:t>
            </a:r>
          </a:p>
          <a:p>
            <a:pPr lvl="1"/>
            <a:r>
              <a:rPr lang="en-US" b="1" dirty="0">
                <a:solidFill>
                  <a:srgbClr val="186EC4"/>
                </a:solidFill>
              </a:rPr>
              <a:t>Flexion</a:t>
            </a:r>
            <a:r>
              <a:rPr lang="en-US" dirty="0"/>
              <a:t> – bend and pull knee to chest. Check for flexion deformity (opposite knee goes into flexion)</a:t>
            </a:r>
          </a:p>
          <a:p>
            <a:pPr lvl="1"/>
            <a:r>
              <a:rPr lang="en-US" b="1" dirty="0">
                <a:solidFill>
                  <a:srgbClr val="186EC4"/>
                </a:solidFill>
              </a:rPr>
              <a:t>Extension</a:t>
            </a:r>
            <a:r>
              <a:rPr lang="en-US" dirty="0"/>
              <a:t> – leg extends posteriorly while patient carefully positioned near edge of table</a:t>
            </a:r>
          </a:p>
          <a:p>
            <a:pPr lvl="1"/>
            <a:r>
              <a:rPr lang="en-US" b="1" dirty="0">
                <a:solidFill>
                  <a:srgbClr val="186EC4"/>
                </a:solidFill>
              </a:rPr>
              <a:t>Abduction and adduction</a:t>
            </a:r>
            <a:r>
              <a:rPr lang="en-US" dirty="0"/>
              <a:t> – reach across and</a:t>
            </a:r>
            <a:br>
              <a:rPr lang="en-US" dirty="0"/>
            </a:br>
            <a:r>
              <a:rPr lang="en-US" dirty="0"/>
              <a:t>grasp opposite hip; grasp ankle and move leg laterally,  then medially toward opposite hip</a:t>
            </a:r>
          </a:p>
          <a:p>
            <a:pPr lvl="1"/>
            <a:r>
              <a:rPr lang="en-US" b="1" dirty="0">
                <a:solidFill>
                  <a:srgbClr val="186EC4"/>
                </a:solidFill>
              </a:rPr>
              <a:t>External and internal rotation</a:t>
            </a:r>
            <a:r>
              <a:rPr lang="en-US" dirty="0"/>
              <a:t> – flex hip and knee </a:t>
            </a:r>
            <a:br>
              <a:rPr lang="en-US" dirty="0"/>
            </a:br>
            <a:r>
              <a:rPr lang="en-US" dirty="0"/>
              <a:t>to 90°, grasp ankle, rotate flexed lower leg medially then laterally</a:t>
            </a:r>
          </a:p>
        </p:txBody>
      </p:sp>
    </p:spTree>
    <p:extLst>
      <p:ext uri="{BB962C8B-B14F-4D97-AF65-F5344CB8AC3E}">
        <p14:creationId xmlns:p14="http://schemas.microsoft.com/office/powerpoint/2010/main" val="248930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a:xfrm>
            <a:off x="430213" y="1616075"/>
            <a:ext cx="8524875" cy="384175"/>
          </a:xfrm>
        </p:spPr>
        <p:txBody>
          <a:bodyPr>
            <a:normAutofit fontScale="90000"/>
          </a:bodyPr>
          <a:lstStyle/>
          <a:p>
            <a:r>
              <a:rPr lang="en-US"/>
              <a:t>Knee: Review the Anatomy</a:t>
            </a:r>
          </a:p>
        </p:txBody>
      </p:sp>
      <p:sp>
        <p:nvSpPr>
          <p:cNvPr id="216069" name="Rectangle 5"/>
          <p:cNvSpPr>
            <a:spLocks noGrp="1" noChangeArrowheads="1"/>
          </p:cNvSpPr>
          <p:nvPr>
            <p:ph type="body" idx="1"/>
          </p:nvPr>
        </p:nvSpPr>
        <p:spPr>
          <a:xfrm>
            <a:off x="330200" y="2346325"/>
            <a:ext cx="3810000" cy="4279900"/>
          </a:xfrm>
        </p:spPr>
        <p:txBody>
          <a:bodyPr/>
          <a:lstStyle/>
          <a:p>
            <a:r>
              <a:rPr lang="en-US"/>
              <a:t>Identify </a:t>
            </a:r>
            <a:r>
              <a:rPr lang="en-US" b="1">
                <a:solidFill>
                  <a:srgbClr val="186EC4"/>
                </a:solidFill>
              </a:rPr>
              <a:t>bony structures, bursae,</a:t>
            </a:r>
            <a:r>
              <a:rPr lang="en-US"/>
              <a:t> and especially the </a:t>
            </a:r>
            <a:br>
              <a:rPr lang="en-US"/>
            </a:br>
            <a:r>
              <a:rPr lang="en-US" b="1">
                <a:solidFill>
                  <a:srgbClr val="186EC4"/>
                </a:solidFill>
              </a:rPr>
              <a:t>4 ligaments and </a:t>
            </a:r>
            <a:br>
              <a:rPr lang="en-US" b="1">
                <a:solidFill>
                  <a:srgbClr val="186EC4"/>
                </a:solidFill>
              </a:rPr>
            </a:br>
            <a:r>
              <a:rPr lang="en-US" b="1">
                <a:solidFill>
                  <a:srgbClr val="186EC4"/>
                </a:solidFill>
              </a:rPr>
              <a:t>2 menisci</a:t>
            </a:r>
          </a:p>
        </p:txBody>
      </p:sp>
      <p:pic>
        <p:nvPicPr>
          <p:cNvPr id="216070" name="Picture 6" descr="UNF2876-015-075"/>
          <p:cNvPicPr>
            <a:picLocks noChangeAspect="1" noChangeArrowheads="1"/>
          </p:cNvPicPr>
          <p:nvPr/>
        </p:nvPicPr>
        <p:blipFill>
          <a:blip r:embed="rId2">
            <a:extLst>
              <a:ext uri="{28A0092B-C50C-407E-A947-70E740481C1C}">
                <a14:useLocalDpi xmlns:a14="http://schemas.microsoft.com/office/drawing/2010/main" val="0"/>
              </a:ext>
            </a:extLst>
          </a:blip>
          <a:srcRect t="3804" b="11604"/>
          <a:stretch>
            <a:fillRect/>
          </a:stretch>
        </p:blipFill>
        <p:spPr bwMode="auto">
          <a:xfrm>
            <a:off x="4100513" y="2212975"/>
            <a:ext cx="4784725" cy="42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88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title"/>
          </p:nvPr>
        </p:nvSpPr>
        <p:spPr/>
        <p:txBody>
          <a:bodyPr>
            <a:normAutofit fontScale="90000"/>
          </a:bodyPr>
          <a:lstStyle/>
          <a:p>
            <a:r>
              <a:rPr lang="en-US"/>
              <a:t>Knee: Examination — Inspection and Palpation</a:t>
            </a:r>
          </a:p>
        </p:txBody>
      </p:sp>
      <p:sp>
        <p:nvSpPr>
          <p:cNvPr id="217093" name="Rectangle 5"/>
          <p:cNvSpPr>
            <a:spLocks noGrp="1" noChangeArrowheads="1"/>
          </p:cNvSpPr>
          <p:nvPr>
            <p:ph type="body" idx="1"/>
          </p:nvPr>
        </p:nvSpPr>
        <p:spPr/>
        <p:txBody>
          <a:bodyPr/>
          <a:lstStyle/>
          <a:p>
            <a:r>
              <a:rPr lang="en-US" sz="2000" b="1">
                <a:solidFill>
                  <a:srgbClr val="186EC4"/>
                </a:solidFill>
              </a:rPr>
              <a:t>Inspect:</a:t>
            </a:r>
          </a:p>
          <a:p>
            <a:pPr lvl="1"/>
            <a:r>
              <a:rPr lang="en-US" sz="2000"/>
              <a:t>contours and alignment of knees for swelling</a:t>
            </a:r>
          </a:p>
          <a:p>
            <a:pPr lvl="1"/>
            <a:r>
              <a:rPr lang="en-US" sz="2000"/>
              <a:t>quadriceps muscle bulk for any atrophy</a:t>
            </a:r>
          </a:p>
          <a:p>
            <a:pPr lvl="1"/>
            <a:r>
              <a:rPr lang="en-US" sz="2000"/>
              <a:t>knee action during swing and stance phases of gait</a:t>
            </a:r>
          </a:p>
          <a:p>
            <a:r>
              <a:rPr lang="en-US" sz="2000" b="1">
                <a:solidFill>
                  <a:srgbClr val="186EC4"/>
                </a:solidFill>
              </a:rPr>
              <a:t>Palpate,</a:t>
            </a:r>
            <a:r>
              <a:rPr lang="en-US" sz="2000"/>
              <a:t> with patient sitting: </a:t>
            </a:r>
          </a:p>
          <a:p>
            <a:pPr lvl="1"/>
            <a:r>
              <a:rPr lang="en-US" sz="2000" b="1">
                <a:solidFill>
                  <a:srgbClr val="186EC4"/>
                </a:solidFill>
              </a:rPr>
              <a:t>Infrapatellar spaces</a:t>
            </a:r>
            <a:r>
              <a:rPr lang="en-US" sz="2000"/>
              <a:t> adjacent to patella</a:t>
            </a:r>
          </a:p>
          <a:p>
            <a:pPr lvl="1"/>
            <a:r>
              <a:rPr lang="en-US" sz="2000"/>
              <a:t>Medial and lateral </a:t>
            </a:r>
            <a:r>
              <a:rPr lang="en-US" sz="2000" b="1">
                <a:solidFill>
                  <a:srgbClr val="186EC4"/>
                </a:solidFill>
              </a:rPr>
              <a:t>femoral epicondyles and condyles</a:t>
            </a:r>
          </a:p>
          <a:p>
            <a:pPr lvl="1"/>
            <a:r>
              <a:rPr lang="en-US" sz="2000"/>
              <a:t>Medial and lateral margins of </a:t>
            </a:r>
            <a:r>
              <a:rPr lang="en-US" sz="2000" b="1">
                <a:solidFill>
                  <a:srgbClr val="186EC4"/>
                </a:solidFill>
              </a:rPr>
              <a:t>tibial plateau</a:t>
            </a:r>
          </a:p>
          <a:p>
            <a:pPr lvl="1"/>
            <a:r>
              <a:rPr lang="en-US" sz="2000"/>
              <a:t>Insertion of patellar tendon at the </a:t>
            </a:r>
            <a:r>
              <a:rPr lang="en-US" sz="2000" b="1">
                <a:solidFill>
                  <a:srgbClr val="186EC4"/>
                </a:solidFill>
              </a:rPr>
              <a:t>tibial tubercle</a:t>
            </a:r>
          </a:p>
        </p:txBody>
      </p:sp>
    </p:spTree>
    <p:extLst>
      <p:ext uri="{BB962C8B-B14F-4D97-AF65-F5344CB8AC3E}">
        <p14:creationId xmlns:p14="http://schemas.microsoft.com/office/powerpoint/2010/main" val="2344323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Grp="1" noChangeArrowheads="1"/>
          </p:cNvSpPr>
          <p:nvPr>
            <p:ph type="title"/>
          </p:nvPr>
        </p:nvSpPr>
        <p:spPr>
          <a:xfrm>
            <a:off x="430213" y="1616075"/>
            <a:ext cx="8524875" cy="384175"/>
          </a:xfrm>
        </p:spPr>
        <p:txBody>
          <a:bodyPr>
            <a:normAutofit fontScale="90000"/>
          </a:bodyPr>
          <a:lstStyle/>
          <a:p>
            <a:r>
              <a:rPr lang="en-US"/>
              <a:t>Knee: Examination — Palpation, cont’d</a:t>
            </a:r>
          </a:p>
        </p:txBody>
      </p:sp>
      <p:sp>
        <p:nvSpPr>
          <p:cNvPr id="215045" name="Rectangle 5"/>
          <p:cNvSpPr>
            <a:spLocks noGrp="1" noChangeArrowheads="1"/>
          </p:cNvSpPr>
          <p:nvPr>
            <p:ph type="body" idx="1"/>
          </p:nvPr>
        </p:nvSpPr>
        <p:spPr>
          <a:xfrm>
            <a:off x="330200" y="2346325"/>
            <a:ext cx="8813800" cy="4279900"/>
          </a:xfrm>
        </p:spPr>
        <p:txBody>
          <a:bodyPr/>
          <a:lstStyle/>
          <a:p>
            <a:pPr>
              <a:lnSpc>
                <a:spcPct val="80000"/>
              </a:lnSpc>
            </a:pPr>
            <a:r>
              <a:rPr lang="en-US" sz="1800" b="1">
                <a:solidFill>
                  <a:srgbClr val="186EC4"/>
                </a:solidFill>
              </a:rPr>
              <a:t>Palpate</a:t>
            </a:r>
            <a:r>
              <a:rPr lang="en-US" sz="1800">
                <a:solidFill>
                  <a:srgbClr val="186EC4"/>
                </a:solidFill>
              </a:rPr>
              <a:t>, </a:t>
            </a:r>
            <a:r>
              <a:rPr lang="en-US" sz="1800"/>
              <a:t>with the knee flexed, and note any tenderness:</a:t>
            </a:r>
          </a:p>
          <a:p>
            <a:pPr lvl="1">
              <a:lnSpc>
                <a:spcPct val="80000"/>
              </a:lnSpc>
            </a:pPr>
            <a:r>
              <a:rPr lang="en-US" sz="1800"/>
              <a:t>along the </a:t>
            </a:r>
            <a:r>
              <a:rPr lang="en-US" sz="1800" b="1">
                <a:solidFill>
                  <a:srgbClr val="186EC4"/>
                </a:solidFill>
              </a:rPr>
              <a:t>joint line,</a:t>
            </a:r>
            <a:r>
              <a:rPr lang="en-US" sz="1800"/>
              <a:t> including menisci and bursae</a:t>
            </a:r>
          </a:p>
          <a:p>
            <a:pPr lvl="1">
              <a:lnSpc>
                <a:spcPct val="80000"/>
              </a:lnSpc>
            </a:pPr>
            <a:r>
              <a:rPr lang="en-US" sz="1800"/>
              <a:t>along the </a:t>
            </a:r>
            <a:r>
              <a:rPr lang="en-US" sz="1800" b="1">
                <a:solidFill>
                  <a:srgbClr val="186EC4"/>
                </a:solidFill>
              </a:rPr>
              <a:t>medial and lateral collateral ligaments</a:t>
            </a:r>
            <a:r>
              <a:rPr lang="en-US" sz="1800"/>
              <a:t> (MCL &amp; LCL)</a:t>
            </a:r>
          </a:p>
          <a:p>
            <a:pPr lvl="1">
              <a:lnSpc>
                <a:spcPct val="80000"/>
              </a:lnSpc>
            </a:pPr>
            <a:r>
              <a:rPr lang="en-US" sz="1800"/>
              <a:t>over the </a:t>
            </a:r>
            <a:r>
              <a:rPr lang="en-US" sz="1800" b="1">
                <a:solidFill>
                  <a:srgbClr val="186EC4"/>
                </a:solidFill>
              </a:rPr>
              <a:t>patellar tendon</a:t>
            </a:r>
            <a:r>
              <a:rPr lang="en-US" sz="1800"/>
              <a:t>. If tender, compress the patella against the femur and check knee extension</a:t>
            </a:r>
          </a:p>
          <a:p>
            <a:pPr>
              <a:lnSpc>
                <a:spcPct val="80000"/>
              </a:lnSpc>
            </a:pPr>
            <a:r>
              <a:rPr lang="en-US" sz="1800" b="1">
                <a:solidFill>
                  <a:srgbClr val="186EC4"/>
                </a:solidFill>
              </a:rPr>
              <a:t>Palpate:</a:t>
            </a:r>
          </a:p>
          <a:p>
            <a:pPr lvl="1">
              <a:lnSpc>
                <a:spcPct val="80000"/>
              </a:lnSpc>
            </a:pPr>
            <a:r>
              <a:rPr lang="en-US" sz="1800"/>
              <a:t>over the </a:t>
            </a:r>
            <a:r>
              <a:rPr lang="en-US" sz="1800" b="1">
                <a:solidFill>
                  <a:srgbClr val="186EC4"/>
                </a:solidFill>
              </a:rPr>
              <a:t>suprapatellar bursa</a:t>
            </a:r>
            <a:r>
              <a:rPr lang="en-US" sz="1800"/>
              <a:t> above the knee</a:t>
            </a:r>
          </a:p>
          <a:p>
            <a:pPr lvl="1">
              <a:lnSpc>
                <a:spcPct val="80000"/>
              </a:lnSpc>
            </a:pPr>
            <a:r>
              <a:rPr lang="en-US" sz="1800"/>
              <a:t>the </a:t>
            </a:r>
            <a:r>
              <a:rPr lang="en-US" sz="1800" b="1">
                <a:solidFill>
                  <a:srgbClr val="186EC4"/>
                </a:solidFill>
              </a:rPr>
              <a:t>prepatellar bursa</a:t>
            </a:r>
            <a:r>
              <a:rPr lang="en-US" sz="1800"/>
              <a:t> over the patella</a:t>
            </a:r>
          </a:p>
          <a:p>
            <a:pPr lvl="1">
              <a:lnSpc>
                <a:spcPct val="80000"/>
              </a:lnSpc>
            </a:pPr>
            <a:r>
              <a:rPr lang="en-US" sz="1800"/>
              <a:t>the </a:t>
            </a:r>
            <a:r>
              <a:rPr lang="en-US" sz="1800" b="1">
                <a:solidFill>
                  <a:srgbClr val="186EC4"/>
                </a:solidFill>
              </a:rPr>
              <a:t>pes anserine bursa</a:t>
            </a:r>
            <a:r>
              <a:rPr lang="en-US" sz="1800"/>
              <a:t> on posteromedial knee</a:t>
            </a:r>
          </a:p>
          <a:p>
            <a:pPr>
              <a:lnSpc>
                <a:spcPct val="80000"/>
              </a:lnSpc>
            </a:pPr>
            <a:r>
              <a:rPr lang="en-US" sz="1800" b="1">
                <a:solidFill>
                  <a:srgbClr val="186EC4"/>
                </a:solidFill>
              </a:rPr>
              <a:t>If swelling, palpate</a:t>
            </a:r>
            <a:r>
              <a:rPr lang="en-US" sz="1800"/>
              <a:t> for </a:t>
            </a:r>
            <a:r>
              <a:rPr lang="en-US" sz="1800" b="1">
                <a:solidFill>
                  <a:srgbClr val="186EC4"/>
                </a:solidFill>
              </a:rPr>
              <a:t>bulge sign</a:t>
            </a:r>
            <a:r>
              <a:rPr lang="en-US" sz="1800"/>
              <a:t> or </a:t>
            </a:r>
            <a:r>
              <a:rPr lang="en-US" sz="1800" b="1">
                <a:solidFill>
                  <a:srgbClr val="186EC4"/>
                </a:solidFill>
              </a:rPr>
              <a:t>balloon sign</a:t>
            </a:r>
            <a:r>
              <a:rPr lang="en-US" sz="1800"/>
              <a:t>, or </a:t>
            </a:r>
            <a:r>
              <a:rPr lang="en-US" sz="1800" b="1">
                <a:solidFill>
                  <a:srgbClr val="186EC4"/>
                </a:solidFill>
              </a:rPr>
              <a:t>balotte the patella</a:t>
            </a:r>
            <a:r>
              <a:rPr lang="en-US" sz="1800"/>
              <a:t> (see Bates’ 9th edition textbook, pp. 548 - 550, for techniques)</a:t>
            </a:r>
          </a:p>
        </p:txBody>
      </p:sp>
    </p:spTree>
    <p:extLst>
      <p:ext uri="{BB962C8B-B14F-4D97-AF65-F5344CB8AC3E}">
        <p14:creationId xmlns:p14="http://schemas.microsoft.com/office/powerpoint/2010/main" val="1169384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Grp="1" noChangeArrowheads="1"/>
          </p:cNvSpPr>
          <p:nvPr>
            <p:ph type="title"/>
          </p:nvPr>
        </p:nvSpPr>
        <p:spPr/>
        <p:txBody>
          <a:bodyPr>
            <a:normAutofit fontScale="90000"/>
          </a:bodyPr>
          <a:lstStyle/>
          <a:p>
            <a:r>
              <a:rPr lang="en-US"/>
              <a:t>Knee: Examination — Range of Motion </a:t>
            </a:r>
            <a:br>
              <a:rPr lang="en-US"/>
            </a:br>
            <a:r>
              <a:rPr lang="en-US"/>
              <a:t>and Maneuvers</a:t>
            </a:r>
          </a:p>
        </p:txBody>
      </p:sp>
      <p:sp>
        <p:nvSpPr>
          <p:cNvPr id="214021" name="Rectangle 5"/>
          <p:cNvSpPr>
            <a:spLocks noGrp="1" noChangeArrowheads="1"/>
          </p:cNvSpPr>
          <p:nvPr>
            <p:ph type="body" idx="1"/>
          </p:nvPr>
        </p:nvSpPr>
        <p:spPr/>
        <p:txBody>
          <a:bodyPr/>
          <a:lstStyle/>
          <a:p>
            <a:pPr>
              <a:lnSpc>
                <a:spcPct val="70000"/>
              </a:lnSpc>
            </a:pPr>
            <a:r>
              <a:rPr lang="en-US" sz="1800" b="1">
                <a:solidFill>
                  <a:srgbClr val="186EC4"/>
                </a:solidFill>
              </a:rPr>
              <a:t>Assess range of motion</a:t>
            </a:r>
            <a:r>
              <a:rPr lang="en-US" sz="1800"/>
              <a:t>, with patient sitting:</a:t>
            </a:r>
          </a:p>
          <a:p>
            <a:pPr lvl="1">
              <a:lnSpc>
                <a:spcPct val="70000"/>
              </a:lnSpc>
            </a:pPr>
            <a:r>
              <a:rPr lang="en-US" sz="1800" b="1">
                <a:solidFill>
                  <a:srgbClr val="186EC4"/>
                </a:solidFill>
              </a:rPr>
              <a:t>Flexion and extension</a:t>
            </a:r>
          </a:p>
          <a:p>
            <a:pPr lvl="1">
              <a:lnSpc>
                <a:spcPct val="70000"/>
              </a:lnSpc>
            </a:pPr>
            <a:r>
              <a:rPr lang="en-US" sz="1800" b="1">
                <a:solidFill>
                  <a:srgbClr val="186EC4"/>
                </a:solidFill>
              </a:rPr>
              <a:t>Internal and external rotation</a:t>
            </a:r>
            <a:r>
              <a:rPr lang="en-US" sz="1800"/>
              <a:t> – patient rotates foot medially and laterally</a:t>
            </a:r>
          </a:p>
          <a:p>
            <a:pPr>
              <a:lnSpc>
                <a:spcPct val="70000"/>
              </a:lnSpc>
            </a:pPr>
            <a:r>
              <a:rPr lang="en-US" sz="1800"/>
              <a:t>If pain or swelling, use </a:t>
            </a:r>
            <a:r>
              <a:rPr lang="en-US" sz="1800" b="1">
                <a:solidFill>
                  <a:srgbClr val="186EC4"/>
                </a:solidFill>
              </a:rPr>
              <a:t>maneuvers</a:t>
            </a:r>
            <a:r>
              <a:rPr lang="en-US" sz="1800"/>
              <a:t> to test </a:t>
            </a:r>
            <a:r>
              <a:rPr lang="en-US" sz="1800" b="1">
                <a:solidFill>
                  <a:srgbClr val="186EC4"/>
                </a:solidFill>
              </a:rPr>
              <a:t>stability of ligaments</a:t>
            </a:r>
            <a:r>
              <a:rPr lang="en-US" sz="1800"/>
              <a:t> and </a:t>
            </a:r>
            <a:r>
              <a:rPr lang="en-US" sz="1800" b="1">
                <a:solidFill>
                  <a:srgbClr val="186EC4"/>
                </a:solidFill>
              </a:rPr>
              <a:t>integrity of menisci</a:t>
            </a:r>
          </a:p>
          <a:p>
            <a:pPr lvl="1">
              <a:lnSpc>
                <a:spcPct val="70000"/>
              </a:lnSpc>
            </a:pPr>
            <a:r>
              <a:rPr lang="en-US" sz="1800"/>
              <a:t>consult Bates’ 9th edition textbook, pp. 550 -551, and apply the following maneuvers as indicated:</a:t>
            </a:r>
          </a:p>
          <a:p>
            <a:pPr lvl="2">
              <a:lnSpc>
                <a:spcPct val="70000"/>
              </a:lnSpc>
            </a:pPr>
            <a:r>
              <a:rPr lang="en-US" sz="1800" b="1">
                <a:solidFill>
                  <a:srgbClr val="186EC4"/>
                </a:solidFill>
              </a:rPr>
              <a:t>MCL</a:t>
            </a:r>
            <a:r>
              <a:rPr lang="en-US" sz="1800"/>
              <a:t> – abduction or valgus stress test</a:t>
            </a:r>
          </a:p>
          <a:p>
            <a:pPr lvl="2">
              <a:lnSpc>
                <a:spcPct val="70000"/>
              </a:lnSpc>
            </a:pPr>
            <a:r>
              <a:rPr lang="en-US" sz="1800" b="1">
                <a:solidFill>
                  <a:srgbClr val="186EC4"/>
                </a:solidFill>
              </a:rPr>
              <a:t>LCL</a:t>
            </a:r>
            <a:r>
              <a:rPr lang="en-US" sz="1800"/>
              <a:t> – adduction or varus stress</a:t>
            </a:r>
          </a:p>
          <a:p>
            <a:pPr lvl="2">
              <a:lnSpc>
                <a:spcPct val="70000"/>
              </a:lnSpc>
            </a:pPr>
            <a:r>
              <a:rPr lang="en-US" sz="1800" b="1">
                <a:solidFill>
                  <a:srgbClr val="186EC4"/>
                </a:solidFill>
              </a:rPr>
              <a:t>Anterior cruciate ligament (ACL)</a:t>
            </a:r>
            <a:r>
              <a:rPr lang="en-US" sz="1800"/>
              <a:t> – anterior drawer sign, Lachman test</a:t>
            </a:r>
          </a:p>
          <a:p>
            <a:pPr lvl="2">
              <a:lnSpc>
                <a:spcPct val="70000"/>
              </a:lnSpc>
            </a:pPr>
            <a:r>
              <a:rPr lang="en-US" sz="1800" b="1">
                <a:solidFill>
                  <a:srgbClr val="186EC4"/>
                </a:solidFill>
              </a:rPr>
              <a:t>Posterior cruciate ligament (PCL)</a:t>
            </a:r>
            <a:r>
              <a:rPr lang="en-US" sz="1800"/>
              <a:t> – posterior drawer sign</a:t>
            </a:r>
          </a:p>
          <a:p>
            <a:pPr lvl="2">
              <a:lnSpc>
                <a:spcPct val="70000"/>
              </a:lnSpc>
            </a:pPr>
            <a:r>
              <a:rPr lang="en-US" sz="1800"/>
              <a:t>Medial and lateral menisci – McMurray test</a:t>
            </a:r>
          </a:p>
        </p:txBody>
      </p:sp>
    </p:spTree>
    <p:extLst>
      <p:ext uri="{BB962C8B-B14F-4D97-AF65-F5344CB8AC3E}">
        <p14:creationId xmlns:p14="http://schemas.microsoft.com/office/powerpoint/2010/main" val="1885820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7" name="Rectangle 5"/>
          <p:cNvSpPr>
            <a:spLocks noGrp="1" noChangeArrowheads="1"/>
          </p:cNvSpPr>
          <p:nvPr>
            <p:ph type="title"/>
          </p:nvPr>
        </p:nvSpPr>
        <p:spPr/>
        <p:txBody>
          <a:bodyPr>
            <a:normAutofit fontScale="90000"/>
          </a:bodyPr>
          <a:lstStyle/>
          <a:p>
            <a:r>
              <a:rPr lang="en-US"/>
              <a:t>Ankle and Foot: Review the Anatomy</a:t>
            </a:r>
          </a:p>
        </p:txBody>
      </p:sp>
      <p:sp>
        <p:nvSpPr>
          <p:cNvPr id="212996" name="Rectangle 4"/>
          <p:cNvSpPr>
            <a:spLocks noChangeArrowheads="1"/>
          </p:cNvSpPr>
          <p:nvPr/>
        </p:nvSpPr>
        <p:spPr bwMode="auto">
          <a:xfrm>
            <a:off x="266700" y="6064250"/>
            <a:ext cx="8640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Note: Especially the bony medial and lateral malleoli, the triangular deltoid ligament medially, and the three less stable ligaments laterally</a:t>
            </a:r>
          </a:p>
        </p:txBody>
      </p:sp>
      <p:pic>
        <p:nvPicPr>
          <p:cNvPr id="212999" name="Picture 7" descr="UNF2876-015-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2554288"/>
            <a:ext cx="3846513" cy="2724150"/>
          </a:xfrm>
          <a:prstGeom prst="rect">
            <a:avLst/>
          </a:prstGeom>
          <a:noFill/>
          <a:extLst>
            <a:ext uri="{909E8E84-426E-40DD-AFC4-6F175D3DCCD1}">
              <a14:hiddenFill xmlns:a14="http://schemas.microsoft.com/office/drawing/2010/main">
                <a:solidFill>
                  <a:srgbClr val="FFFFFF"/>
                </a:solidFill>
              </a14:hiddenFill>
            </a:ext>
          </a:extLst>
        </p:spPr>
      </p:pic>
      <p:pic>
        <p:nvPicPr>
          <p:cNvPr id="213000" name="Picture 8" descr="UNF2876-015-088"/>
          <p:cNvPicPr>
            <a:picLocks noChangeAspect="1" noChangeArrowheads="1"/>
          </p:cNvPicPr>
          <p:nvPr/>
        </p:nvPicPr>
        <p:blipFill>
          <a:blip r:embed="rId3">
            <a:extLst>
              <a:ext uri="{28A0092B-C50C-407E-A947-70E740481C1C}">
                <a14:useLocalDpi xmlns:a14="http://schemas.microsoft.com/office/drawing/2010/main" val="0"/>
              </a:ext>
            </a:extLst>
          </a:blip>
          <a:srcRect r="9016"/>
          <a:stretch>
            <a:fillRect/>
          </a:stretch>
        </p:blipFill>
        <p:spPr bwMode="auto">
          <a:xfrm>
            <a:off x="4408488" y="2587625"/>
            <a:ext cx="4565650" cy="284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09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Rectangle 5"/>
          <p:cNvSpPr>
            <a:spLocks noGrp="1" noChangeArrowheads="1"/>
          </p:cNvSpPr>
          <p:nvPr>
            <p:ph type="title"/>
          </p:nvPr>
        </p:nvSpPr>
        <p:spPr/>
        <p:txBody>
          <a:bodyPr>
            <a:normAutofit fontScale="90000"/>
          </a:bodyPr>
          <a:lstStyle/>
          <a:p>
            <a:r>
              <a:rPr lang="en-US"/>
              <a:t>Types of Joints: </a:t>
            </a:r>
            <a:br>
              <a:rPr lang="en-US"/>
            </a:br>
            <a:r>
              <a:rPr lang="en-US"/>
              <a:t>Synovial, Cartilaginous, and Fibrous</a:t>
            </a:r>
          </a:p>
        </p:txBody>
      </p:sp>
      <p:sp>
        <p:nvSpPr>
          <p:cNvPr id="183302" name="Rectangle 6"/>
          <p:cNvSpPr>
            <a:spLocks noGrp="1" noChangeArrowheads="1"/>
          </p:cNvSpPr>
          <p:nvPr>
            <p:ph type="body" idx="1"/>
          </p:nvPr>
        </p:nvSpPr>
        <p:spPr/>
        <p:txBody>
          <a:bodyPr>
            <a:normAutofit lnSpcReduction="10000"/>
          </a:bodyPr>
          <a:lstStyle/>
          <a:p>
            <a:pPr>
              <a:lnSpc>
                <a:spcPct val="80000"/>
              </a:lnSpc>
              <a:buFontTx/>
              <a:buNone/>
            </a:pPr>
            <a:r>
              <a:rPr lang="en-US" b="1"/>
              <a:t>Synovial Joint</a:t>
            </a:r>
            <a:r>
              <a:rPr lang="en-US"/>
              <a:t>                 </a:t>
            </a:r>
          </a:p>
          <a:p>
            <a:pPr>
              <a:lnSpc>
                <a:spcPct val="80000"/>
              </a:lnSpc>
            </a:pPr>
            <a:r>
              <a:rPr lang="en-US"/>
              <a:t>Joint is freely movable</a:t>
            </a:r>
          </a:p>
          <a:p>
            <a:pPr>
              <a:lnSpc>
                <a:spcPct val="80000"/>
              </a:lnSpc>
            </a:pPr>
            <a:r>
              <a:rPr lang="en-US"/>
              <a:t>Bones covered by articular</a:t>
            </a:r>
            <a:br>
              <a:rPr lang="en-US"/>
            </a:br>
            <a:r>
              <a:rPr lang="en-US"/>
              <a:t>cartilege </a:t>
            </a:r>
          </a:p>
          <a:p>
            <a:pPr>
              <a:lnSpc>
                <a:spcPct val="80000"/>
              </a:lnSpc>
            </a:pPr>
            <a:r>
              <a:rPr lang="en-US"/>
              <a:t>Bones separated by joint </a:t>
            </a:r>
            <a:br>
              <a:rPr lang="en-US"/>
            </a:br>
            <a:r>
              <a:rPr lang="en-US"/>
              <a:t>capsuleoverlying synovial </a:t>
            </a:r>
            <a:br>
              <a:rPr lang="en-US"/>
            </a:br>
            <a:r>
              <a:rPr lang="en-US"/>
              <a:t>cavity</a:t>
            </a:r>
          </a:p>
          <a:p>
            <a:pPr>
              <a:lnSpc>
                <a:spcPct val="80000"/>
              </a:lnSpc>
            </a:pPr>
            <a:r>
              <a:rPr lang="en-US"/>
              <a:t>Synovial membrane secretes</a:t>
            </a:r>
            <a:br>
              <a:rPr lang="en-US"/>
            </a:br>
            <a:r>
              <a:rPr lang="en-US"/>
              <a:t>synovialfluid that lubricates </a:t>
            </a:r>
            <a:br>
              <a:rPr lang="en-US"/>
            </a:br>
            <a:r>
              <a:rPr lang="en-US"/>
              <a:t>joint movement</a:t>
            </a:r>
          </a:p>
          <a:p>
            <a:pPr>
              <a:lnSpc>
                <a:spcPct val="80000"/>
              </a:lnSpc>
            </a:pPr>
            <a:r>
              <a:rPr lang="en-US"/>
              <a:t>Examples: </a:t>
            </a:r>
            <a:r>
              <a:rPr lang="en-US" b="1">
                <a:solidFill>
                  <a:srgbClr val="186EC4"/>
                </a:solidFill>
              </a:rPr>
              <a:t>shoulder, knee</a:t>
            </a:r>
          </a:p>
        </p:txBody>
      </p:sp>
      <p:pic>
        <p:nvPicPr>
          <p:cNvPr id="183303" name="Picture 7" descr="UNF2876-015-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2168525"/>
            <a:ext cx="3278188"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605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p:txBody>
          <a:bodyPr>
            <a:normAutofit fontScale="90000"/>
          </a:bodyPr>
          <a:lstStyle/>
          <a:p>
            <a:r>
              <a:rPr lang="en-US"/>
              <a:t>Ankle and Foot: Examination — Inspection and Palpation</a:t>
            </a:r>
          </a:p>
        </p:txBody>
      </p:sp>
      <p:sp>
        <p:nvSpPr>
          <p:cNvPr id="218117" name="Rectangle 5"/>
          <p:cNvSpPr>
            <a:spLocks noGrp="1" noChangeArrowheads="1"/>
          </p:cNvSpPr>
          <p:nvPr>
            <p:ph type="body" idx="1"/>
          </p:nvPr>
        </p:nvSpPr>
        <p:spPr/>
        <p:txBody>
          <a:bodyPr>
            <a:normAutofit fontScale="92500"/>
          </a:bodyPr>
          <a:lstStyle/>
          <a:p>
            <a:r>
              <a:rPr lang="en-US" b="1">
                <a:solidFill>
                  <a:srgbClr val="186EC4"/>
                </a:solidFill>
              </a:rPr>
              <a:t>Inspect</a:t>
            </a:r>
            <a:r>
              <a:rPr lang="en-US"/>
              <a:t> the surfaces of the ankles and feet for any deformities, nodules, swellings, calluses, or corns</a:t>
            </a:r>
          </a:p>
          <a:p>
            <a:r>
              <a:rPr lang="en-US" b="1">
                <a:solidFill>
                  <a:srgbClr val="186EC4"/>
                </a:solidFill>
              </a:rPr>
              <a:t>Palpate</a:t>
            </a:r>
            <a:r>
              <a:rPr lang="en-US">
                <a:solidFill>
                  <a:srgbClr val="186EC4"/>
                </a:solidFill>
              </a:rPr>
              <a:t>:</a:t>
            </a:r>
          </a:p>
          <a:p>
            <a:pPr lvl="1"/>
            <a:r>
              <a:rPr lang="en-US"/>
              <a:t>the </a:t>
            </a:r>
            <a:r>
              <a:rPr lang="en-US" b="1">
                <a:solidFill>
                  <a:srgbClr val="186EC4"/>
                </a:solidFill>
              </a:rPr>
              <a:t>anterior aspect of the ankle</a:t>
            </a:r>
            <a:r>
              <a:rPr lang="en-US"/>
              <a:t> using your thumbs</a:t>
            </a:r>
          </a:p>
          <a:p>
            <a:pPr lvl="1"/>
            <a:r>
              <a:rPr lang="en-US"/>
              <a:t>the </a:t>
            </a:r>
            <a:r>
              <a:rPr lang="en-US" b="1">
                <a:solidFill>
                  <a:srgbClr val="186EC4"/>
                </a:solidFill>
              </a:rPr>
              <a:t>Achilles tendon</a:t>
            </a:r>
            <a:r>
              <a:rPr lang="en-US"/>
              <a:t> for nodules or tenderness</a:t>
            </a:r>
          </a:p>
          <a:p>
            <a:pPr lvl="1"/>
            <a:r>
              <a:rPr lang="en-US"/>
              <a:t>the </a:t>
            </a:r>
            <a:r>
              <a:rPr lang="en-US" b="1">
                <a:solidFill>
                  <a:srgbClr val="186EC4"/>
                </a:solidFill>
              </a:rPr>
              <a:t>metatarsophalangeal joints</a:t>
            </a:r>
          </a:p>
          <a:p>
            <a:pPr lvl="1"/>
            <a:r>
              <a:rPr lang="en-US"/>
              <a:t>the </a:t>
            </a:r>
            <a:r>
              <a:rPr lang="en-US" b="1">
                <a:solidFill>
                  <a:srgbClr val="186EC4"/>
                </a:solidFill>
              </a:rPr>
              <a:t>heads of the 5 metatarsals</a:t>
            </a:r>
            <a:r>
              <a:rPr lang="en-US"/>
              <a:t> – compress between your thumb and index finger</a:t>
            </a:r>
          </a:p>
        </p:txBody>
      </p:sp>
    </p:spTree>
    <p:extLst>
      <p:ext uri="{BB962C8B-B14F-4D97-AF65-F5344CB8AC3E}">
        <p14:creationId xmlns:p14="http://schemas.microsoft.com/office/powerpoint/2010/main" val="1385527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normAutofit fontScale="90000"/>
          </a:bodyPr>
          <a:lstStyle/>
          <a:p>
            <a:r>
              <a:rPr lang="en-US"/>
              <a:t>ANKLE and FOOT: Examination — </a:t>
            </a:r>
            <a:br>
              <a:rPr lang="en-US"/>
            </a:br>
            <a:r>
              <a:rPr lang="en-US"/>
              <a:t>Range of Motion and Maneuvers</a:t>
            </a:r>
          </a:p>
        </p:txBody>
      </p:sp>
      <p:sp>
        <p:nvSpPr>
          <p:cNvPr id="219141" name="Rectangle 5"/>
          <p:cNvSpPr>
            <a:spLocks noGrp="1" noChangeArrowheads="1"/>
          </p:cNvSpPr>
          <p:nvPr>
            <p:ph type="body" idx="1"/>
          </p:nvPr>
        </p:nvSpPr>
        <p:spPr/>
        <p:txBody>
          <a:bodyPr/>
          <a:lstStyle/>
          <a:p>
            <a:r>
              <a:rPr lang="en-US"/>
              <a:t>Assess range of motion, including: </a:t>
            </a:r>
          </a:p>
          <a:p>
            <a:pPr lvl="1"/>
            <a:r>
              <a:rPr lang="en-US" b="1">
                <a:solidFill>
                  <a:schemeClr val="accent1"/>
                </a:solidFill>
              </a:rPr>
              <a:t>tibiotalar joint (ankle)</a:t>
            </a:r>
            <a:r>
              <a:rPr lang="en-US"/>
              <a:t> </a:t>
            </a:r>
            <a:br>
              <a:rPr lang="en-US"/>
            </a:br>
            <a:r>
              <a:rPr lang="en-US"/>
              <a:t>flexion and extension</a:t>
            </a:r>
          </a:p>
          <a:p>
            <a:pPr lvl="1"/>
            <a:r>
              <a:rPr lang="en-US" b="1">
                <a:solidFill>
                  <a:schemeClr val="accent1"/>
                </a:solidFill>
              </a:rPr>
              <a:t>subtalar (talocalcaneal) joint</a:t>
            </a:r>
            <a:r>
              <a:rPr lang="en-US"/>
              <a:t> </a:t>
            </a:r>
            <a:br>
              <a:rPr lang="en-US"/>
            </a:br>
            <a:r>
              <a:rPr lang="en-US"/>
              <a:t> grasp and invert and evert the heel</a:t>
            </a:r>
          </a:p>
          <a:p>
            <a:pPr lvl="1"/>
            <a:r>
              <a:rPr lang="en-US" b="1">
                <a:solidFill>
                  <a:schemeClr val="accent1"/>
                </a:solidFill>
              </a:rPr>
              <a:t>transverse tarsal joint</a:t>
            </a:r>
            <a:r>
              <a:rPr lang="en-US"/>
              <a:t> </a:t>
            </a:r>
            <a:br>
              <a:rPr lang="en-US"/>
            </a:br>
            <a:r>
              <a:rPr lang="en-US"/>
              <a:t>invert and evert the forefoot</a:t>
            </a:r>
          </a:p>
          <a:p>
            <a:pPr lvl="1"/>
            <a:r>
              <a:rPr lang="en-US" b="1">
                <a:solidFill>
                  <a:schemeClr val="accent1"/>
                </a:solidFill>
              </a:rPr>
              <a:t>metatarsalphalangeal joints</a:t>
            </a:r>
            <a:r>
              <a:rPr lang="en-US"/>
              <a:t> </a:t>
            </a:r>
            <a:br>
              <a:rPr lang="en-US"/>
            </a:br>
            <a:r>
              <a:rPr lang="en-US"/>
              <a:t>flex and extend the toes</a:t>
            </a:r>
          </a:p>
        </p:txBody>
      </p:sp>
    </p:spTree>
    <p:extLst>
      <p:ext uri="{BB962C8B-B14F-4D97-AF65-F5344CB8AC3E}">
        <p14:creationId xmlns:p14="http://schemas.microsoft.com/office/powerpoint/2010/main" val="908717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r>
              <a:rPr lang="en-US" sz="4000" smtClean="0"/>
              <a:t>Diagnostic procedures</a:t>
            </a:r>
            <a:br>
              <a:rPr lang="en-US" sz="4000" smtClean="0"/>
            </a:br>
            <a:r>
              <a:rPr lang="en-US" sz="4000" smtClean="0">
                <a:solidFill>
                  <a:srgbClr val="00B050"/>
                </a:solidFill>
              </a:rPr>
              <a:t>Bone Marrow Aspiration</a:t>
            </a:r>
          </a:p>
        </p:txBody>
      </p:sp>
      <p:sp>
        <p:nvSpPr>
          <p:cNvPr id="67587" name="Rectangle 3"/>
          <p:cNvSpPr>
            <a:spLocks noGrp="1" noChangeArrowheads="1"/>
          </p:cNvSpPr>
          <p:nvPr>
            <p:ph type="body" idx="1"/>
          </p:nvPr>
        </p:nvSpPr>
        <p:spPr/>
        <p:txBody>
          <a:bodyPr>
            <a:normAutofit lnSpcReduction="10000"/>
          </a:bodyPr>
          <a:lstStyle/>
          <a:p>
            <a:pPr eaLnBrk="1" hangingPunct="1">
              <a:lnSpc>
                <a:spcPct val="80000"/>
              </a:lnSpc>
            </a:pPr>
            <a:r>
              <a:rPr lang="en-US" sz="2400" smtClean="0"/>
              <a:t>Is frequently done for evaluation of possible hematological disorders</a:t>
            </a:r>
          </a:p>
          <a:p>
            <a:pPr eaLnBrk="1" hangingPunct="1">
              <a:lnSpc>
                <a:spcPct val="80000"/>
              </a:lnSpc>
            </a:pPr>
            <a:r>
              <a:rPr lang="en-US" sz="2400" smtClean="0"/>
              <a:t>Bone marrow is usually aspirated from sternum or iliac crest in adults</a:t>
            </a:r>
          </a:p>
          <a:p>
            <a:pPr eaLnBrk="1" hangingPunct="1">
              <a:lnSpc>
                <a:spcPct val="80000"/>
              </a:lnSpc>
            </a:pPr>
            <a:r>
              <a:rPr lang="en-US" sz="2400" smtClean="0"/>
              <a:t>Preparation for procedure require explanation of the procedure and giving some tranquilizers for anxious patients.</a:t>
            </a:r>
          </a:p>
          <a:p>
            <a:pPr eaLnBrk="1" hangingPunct="1">
              <a:lnSpc>
                <a:spcPct val="80000"/>
              </a:lnSpc>
            </a:pPr>
            <a:r>
              <a:rPr lang="en-US" sz="2400" smtClean="0"/>
              <a:t>The skin area is cleansed and then a small area is anesthetized with local anesthesia.</a:t>
            </a:r>
          </a:p>
          <a:p>
            <a:pPr eaLnBrk="1" hangingPunct="1">
              <a:lnSpc>
                <a:spcPct val="80000"/>
              </a:lnSpc>
            </a:pPr>
            <a:r>
              <a:rPr lang="en-US" sz="2400" smtClean="0"/>
              <a:t>Bone marrow needle is introduced with a twisting motion and marrow is aspirated.</a:t>
            </a:r>
          </a:p>
          <a:p>
            <a:pPr eaLnBrk="1" hangingPunct="1">
              <a:lnSpc>
                <a:spcPct val="80000"/>
              </a:lnSpc>
            </a:pPr>
            <a:r>
              <a:rPr lang="en-US" sz="2400" smtClean="0"/>
              <a:t>After finishing procedure, pressure is applied to site for several minutes.</a:t>
            </a:r>
          </a:p>
          <a:p>
            <a:pPr eaLnBrk="1" hangingPunct="1">
              <a:lnSpc>
                <a:spcPct val="80000"/>
              </a:lnSpc>
            </a:pPr>
            <a:r>
              <a:rPr lang="en-US" sz="2400" smtClean="0"/>
              <a:t>The site of aspiration is observed closely for 24 hours for signs of bleeding and infection. </a:t>
            </a:r>
          </a:p>
        </p:txBody>
      </p:sp>
    </p:spTree>
    <p:extLst>
      <p:ext uri="{BB962C8B-B14F-4D97-AF65-F5344CB8AC3E}">
        <p14:creationId xmlns:p14="http://schemas.microsoft.com/office/powerpoint/2010/main" val="2055274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solidFill>
                  <a:srgbClr val="00B050"/>
                </a:solidFill>
              </a:rPr>
              <a:t>Bone Densitometry</a:t>
            </a:r>
          </a:p>
        </p:txBody>
      </p:sp>
      <p:sp>
        <p:nvSpPr>
          <p:cNvPr id="68611" name="Rectangle 3"/>
          <p:cNvSpPr>
            <a:spLocks noGrp="1" noChangeArrowheads="1"/>
          </p:cNvSpPr>
          <p:nvPr>
            <p:ph type="body" idx="1"/>
          </p:nvPr>
        </p:nvSpPr>
        <p:spPr>
          <a:xfrm>
            <a:off x="381000" y="1295400"/>
            <a:ext cx="8229600" cy="4525963"/>
          </a:xfrm>
        </p:spPr>
        <p:txBody>
          <a:bodyPr>
            <a:normAutofit lnSpcReduction="10000"/>
          </a:bodyPr>
          <a:lstStyle/>
          <a:p>
            <a:pPr eaLnBrk="1" hangingPunct="1">
              <a:lnSpc>
                <a:spcPct val="90000"/>
              </a:lnSpc>
            </a:pPr>
            <a:r>
              <a:rPr lang="en-US" sz="2800" smtClean="0"/>
              <a:t>Is used to estimate bone density, through the use of x-ray or ultrasound</a:t>
            </a:r>
          </a:p>
          <a:p>
            <a:pPr eaLnBrk="1" hangingPunct="1">
              <a:lnSpc>
                <a:spcPct val="90000"/>
              </a:lnSpc>
            </a:pPr>
            <a:r>
              <a:rPr lang="en-US" sz="2800" smtClean="0"/>
              <a:t>Dual-photon absrptiometry and dual-energy x-rays determine bone mineral density at the wrist, hip, or spine </a:t>
            </a:r>
            <a:r>
              <a:rPr lang="en-US" sz="2800" smtClean="0">
                <a:solidFill>
                  <a:srgbClr val="00B050"/>
                </a:solidFill>
              </a:rPr>
              <a:t>to estimate the extent of osteoporosis.</a:t>
            </a:r>
          </a:p>
          <a:p>
            <a:pPr eaLnBrk="1" hangingPunct="1">
              <a:lnSpc>
                <a:spcPct val="90000"/>
              </a:lnSpc>
            </a:pPr>
            <a:r>
              <a:rPr lang="en-US" sz="2800" smtClean="0"/>
              <a:t>One peak is absorbed mainly by soft tissue and the other by bone </a:t>
            </a:r>
          </a:p>
          <a:p>
            <a:pPr eaLnBrk="1" hangingPunct="1">
              <a:lnSpc>
                <a:spcPct val="90000"/>
              </a:lnSpc>
            </a:pPr>
            <a:r>
              <a:rPr lang="en-US" sz="2800" smtClean="0"/>
              <a:t>Before the imaging study, the nurse should consider:</a:t>
            </a:r>
          </a:p>
          <a:p>
            <a:pPr eaLnBrk="1" hangingPunct="1">
              <a:lnSpc>
                <a:spcPct val="90000"/>
              </a:lnSpc>
            </a:pPr>
            <a:r>
              <a:rPr lang="en-US" sz="2800" smtClean="0"/>
              <a:t>If patient pregnant, claustrophobia, inability to tolerate position, deformity, metal implants, hair clips, hearing aid. </a:t>
            </a:r>
          </a:p>
          <a:p>
            <a:pPr eaLnBrk="1" hangingPunct="1">
              <a:lnSpc>
                <a:spcPct val="90000"/>
              </a:lnSpc>
              <a:buFontTx/>
              <a:buNone/>
            </a:pPr>
            <a:endParaRPr lang="en-US" sz="2800" smtClean="0"/>
          </a:p>
        </p:txBody>
      </p:sp>
    </p:spTree>
    <p:extLst>
      <p:ext uri="{BB962C8B-B14F-4D97-AF65-F5344CB8AC3E}">
        <p14:creationId xmlns:p14="http://schemas.microsoft.com/office/powerpoint/2010/main" val="2884483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5" descr="2Q==">
            <a:hlinkClick r:id="rId2"/>
          </p:cNvPr>
          <p:cNvSpPr>
            <a:spLocks noChangeAspect="1" noChangeArrowheads="1"/>
          </p:cNvSpPr>
          <p:nvPr/>
        </p:nvSpPr>
        <p:spPr bwMode="auto">
          <a:xfrm>
            <a:off x="155575" y="46038"/>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sp>
        <p:nvSpPr>
          <p:cNvPr id="69637" name="AutoShape 7" descr="2Q==">
            <a:hlinkClick r:id="rId2"/>
          </p:cNvPr>
          <p:cNvSpPr>
            <a:spLocks noChangeAspect="1" noChangeArrowheads="1"/>
          </p:cNvSpPr>
          <p:nvPr/>
        </p:nvSpPr>
        <p:spPr bwMode="auto">
          <a:xfrm>
            <a:off x="155575" y="46038"/>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sp>
        <p:nvSpPr>
          <p:cNvPr id="69638" name="AutoShape 9" descr="2Q==">
            <a:hlinkClick r:id="rId2"/>
          </p:cNvPr>
          <p:cNvSpPr>
            <a:spLocks noChangeAspect="1" noChangeArrowheads="1"/>
          </p:cNvSpPr>
          <p:nvPr/>
        </p:nvSpPr>
        <p:spPr bwMode="auto">
          <a:xfrm>
            <a:off x="155575" y="46038"/>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pic>
        <p:nvPicPr>
          <p:cNvPr id="69639" name="Picture 11" descr="DEXA-bone-density-sc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
            <a:ext cx="6324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9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sz="4000" b="1" smtClean="0">
                <a:solidFill>
                  <a:srgbClr val="00B050"/>
                </a:solidFill>
              </a:rPr>
              <a:t>Electromyography</a:t>
            </a:r>
            <a:br>
              <a:rPr lang="en-US" sz="4000" b="1" smtClean="0">
                <a:solidFill>
                  <a:srgbClr val="00B050"/>
                </a:solidFill>
              </a:rPr>
            </a:br>
            <a:endParaRPr lang="en-US" sz="4000" b="1" smtClean="0">
              <a:solidFill>
                <a:srgbClr val="00B050"/>
              </a:solidFill>
            </a:endParaRPr>
          </a:p>
        </p:txBody>
      </p:sp>
      <p:sp>
        <p:nvSpPr>
          <p:cNvPr id="70659" name="Rectangle 3"/>
          <p:cNvSpPr>
            <a:spLocks noGrp="1" noChangeArrowheads="1"/>
          </p:cNvSpPr>
          <p:nvPr>
            <p:ph type="body" idx="1"/>
          </p:nvPr>
        </p:nvSpPr>
        <p:spPr/>
        <p:txBody>
          <a:bodyPr/>
          <a:lstStyle/>
          <a:p>
            <a:pPr eaLnBrk="1" hangingPunct="1">
              <a:lnSpc>
                <a:spcPct val="90000"/>
              </a:lnSpc>
            </a:pPr>
            <a:r>
              <a:rPr lang="en-US" sz="2400" smtClean="0"/>
              <a:t>EMG is a test that checks the activity of the muscles and the nerves that control the muscles. </a:t>
            </a:r>
            <a:r>
              <a:rPr lang="en-US" sz="2400" smtClean="0">
                <a:solidFill>
                  <a:srgbClr val="00B050"/>
                </a:solidFill>
              </a:rPr>
              <a:t>(</a:t>
            </a:r>
            <a:r>
              <a:rPr lang="en-US" sz="2400" i="1" smtClean="0">
                <a:solidFill>
                  <a:srgbClr val="00B050"/>
                </a:solidFill>
              </a:rPr>
              <a:t>electrical activity of muscles)</a:t>
            </a:r>
          </a:p>
          <a:p>
            <a:pPr eaLnBrk="1" hangingPunct="1">
              <a:lnSpc>
                <a:spcPct val="90000"/>
              </a:lnSpc>
            </a:pPr>
            <a:r>
              <a:rPr lang="en-US" sz="2400" smtClean="0"/>
              <a:t>The health care provider will insert a very thin needle electrode through the skin into the muscle. The electrode on the needle picks up the electrical activity given off by muscles. This activity appears on a nearby monitor, and may be heard through a speaker.</a:t>
            </a:r>
          </a:p>
          <a:p>
            <a:pPr eaLnBrk="1" hangingPunct="1">
              <a:lnSpc>
                <a:spcPct val="90000"/>
              </a:lnSpc>
            </a:pPr>
            <a:r>
              <a:rPr lang="en-US" sz="2400" smtClean="0"/>
              <a:t>After placement of the electrodes, patient may be asked to contract the muscle. The electrical activity seen on the monitor provides information about his muscle's ability to respond when the nerves to muscles are stimulated.</a:t>
            </a:r>
          </a:p>
        </p:txBody>
      </p:sp>
    </p:spTree>
    <p:extLst>
      <p:ext uri="{BB962C8B-B14F-4D97-AF65-F5344CB8AC3E}">
        <p14:creationId xmlns:p14="http://schemas.microsoft.com/office/powerpoint/2010/main" val="2659015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p:txBody>
          <a:bodyPr/>
          <a:lstStyle/>
          <a:p>
            <a:pPr eaLnBrk="1" hangingPunct="1"/>
            <a:r>
              <a:rPr lang="en-US" smtClean="0"/>
              <a:t>EMG is most often used when people have symptoms of weakness, and examination shows impaired muscle strength.( e.g. CTS)</a:t>
            </a:r>
          </a:p>
          <a:p>
            <a:pPr eaLnBrk="1" hangingPunct="1"/>
            <a:r>
              <a:rPr lang="en-US" smtClean="0"/>
              <a:t>It can help to tell the difference between muscle weakness caused by injury of a nerve attached to a muscle and weakness due to neurological disorders. </a:t>
            </a:r>
          </a:p>
        </p:txBody>
      </p:sp>
    </p:spTree>
    <p:extLst>
      <p:ext uri="{BB962C8B-B14F-4D97-AF65-F5344CB8AC3E}">
        <p14:creationId xmlns:p14="http://schemas.microsoft.com/office/powerpoint/2010/main" val="3419292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5"/>
          <p:cNvSpPr>
            <a:spLocks noGrp="1" noChangeArrowheads="1"/>
          </p:cNvSpPr>
          <p:nvPr>
            <p:ph type="title"/>
          </p:nvPr>
        </p:nvSpPr>
        <p:spPr/>
        <p:txBody>
          <a:bodyPr>
            <a:normAutofit fontScale="90000"/>
          </a:bodyPr>
          <a:lstStyle/>
          <a:p>
            <a:r>
              <a:rPr lang="en-US"/>
              <a:t>Types of Joints: </a:t>
            </a:r>
            <a:br>
              <a:rPr lang="en-US"/>
            </a:br>
            <a:r>
              <a:rPr lang="en-US"/>
              <a:t>Synovial, Cartilaginous, and Fibrous</a:t>
            </a:r>
          </a:p>
        </p:txBody>
      </p:sp>
      <p:sp>
        <p:nvSpPr>
          <p:cNvPr id="184326" name="Rectangle 6"/>
          <p:cNvSpPr>
            <a:spLocks noGrp="1" noChangeArrowheads="1"/>
          </p:cNvSpPr>
          <p:nvPr>
            <p:ph type="body" idx="1"/>
          </p:nvPr>
        </p:nvSpPr>
        <p:spPr/>
        <p:txBody>
          <a:bodyPr>
            <a:normAutofit lnSpcReduction="10000"/>
          </a:bodyPr>
          <a:lstStyle/>
          <a:p>
            <a:pPr marL="419100" indent="-419100">
              <a:buFontTx/>
              <a:buNone/>
            </a:pPr>
            <a:r>
              <a:rPr lang="en-US" b="1"/>
              <a:t>Cartilaginous Joint</a:t>
            </a:r>
          </a:p>
          <a:p>
            <a:pPr marL="419100" indent="-419100"/>
            <a:r>
              <a:rPr lang="en-US"/>
              <a:t>Joint is </a:t>
            </a:r>
            <a:r>
              <a:rPr lang="en-US" b="1">
                <a:solidFill>
                  <a:srgbClr val="186EC4"/>
                </a:solidFill>
              </a:rPr>
              <a:t>slightly</a:t>
            </a:r>
            <a:r>
              <a:rPr lang="en-US"/>
              <a:t> movable</a:t>
            </a:r>
          </a:p>
          <a:p>
            <a:pPr marL="419100" indent="-419100"/>
            <a:r>
              <a:rPr lang="en-US"/>
              <a:t>Bones separated by </a:t>
            </a:r>
            <a:br>
              <a:rPr lang="en-US"/>
            </a:br>
            <a:r>
              <a:rPr lang="en-US"/>
              <a:t>fibrocartilaginous discs</a:t>
            </a:r>
          </a:p>
          <a:p>
            <a:pPr marL="419100" indent="-419100"/>
            <a:r>
              <a:rPr lang="en-US"/>
              <a:t>Discs contain nucleus </a:t>
            </a:r>
            <a:br>
              <a:rPr lang="en-US"/>
            </a:br>
            <a:r>
              <a:rPr lang="en-US"/>
              <a:t>pulposis that cushion </a:t>
            </a:r>
            <a:br>
              <a:rPr lang="en-US"/>
            </a:br>
            <a:r>
              <a:rPr lang="en-US"/>
              <a:t>bony movement</a:t>
            </a:r>
          </a:p>
          <a:p>
            <a:pPr marL="419100" indent="-419100"/>
            <a:r>
              <a:rPr lang="en-US"/>
              <a:t>Example: </a:t>
            </a:r>
            <a:r>
              <a:rPr lang="en-US" b="1">
                <a:solidFill>
                  <a:srgbClr val="186EC4"/>
                </a:solidFill>
              </a:rPr>
              <a:t>vertebral </a:t>
            </a:r>
            <a:br>
              <a:rPr lang="en-US" b="1">
                <a:solidFill>
                  <a:srgbClr val="186EC4"/>
                </a:solidFill>
              </a:rPr>
            </a:br>
            <a:r>
              <a:rPr lang="en-US" b="1">
                <a:solidFill>
                  <a:srgbClr val="186EC4"/>
                </a:solidFill>
              </a:rPr>
              <a:t>bodies of the spine</a:t>
            </a:r>
          </a:p>
        </p:txBody>
      </p:sp>
      <p:pic>
        <p:nvPicPr>
          <p:cNvPr id="184328" name="Picture 8" descr="UNF2876-015-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213" y="2628900"/>
            <a:ext cx="3581400" cy="333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370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1" name="Picture 7" descr="UNF2876-015-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19463"/>
            <a:ext cx="4308475" cy="1765300"/>
          </a:xfrm>
          <a:prstGeom prst="rect">
            <a:avLst/>
          </a:prstGeom>
          <a:noFill/>
          <a:extLst>
            <a:ext uri="{909E8E84-426E-40DD-AFC4-6F175D3DCCD1}">
              <a14:hiddenFill xmlns:a14="http://schemas.microsoft.com/office/drawing/2010/main">
                <a:solidFill>
                  <a:srgbClr val="FFFFFF"/>
                </a:solidFill>
              </a14:hiddenFill>
            </a:ext>
          </a:extLst>
        </p:spPr>
      </p:pic>
      <p:sp>
        <p:nvSpPr>
          <p:cNvPr id="185348" name="Rectangle 4"/>
          <p:cNvSpPr>
            <a:spLocks noGrp="1" noChangeArrowheads="1"/>
          </p:cNvSpPr>
          <p:nvPr>
            <p:ph type="title"/>
          </p:nvPr>
        </p:nvSpPr>
        <p:spPr/>
        <p:txBody>
          <a:bodyPr>
            <a:normAutofit fontScale="90000"/>
          </a:bodyPr>
          <a:lstStyle/>
          <a:p>
            <a:r>
              <a:rPr lang="en-US"/>
              <a:t>Types of Joints: Synovial, Cartilaginous, and Fibrous</a:t>
            </a:r>
          </a:p>
        </p:txBody>
      </p:sp>
      <p:sp>
        <p:nvSpPr>
          <p:cNvPr id="185349" name="Rectangle 5"/>
          <p:cNvSpPr>
            <a:spLocks noGrp="1" noChangeArrowheads="1"/>
          </p:cNvSpPr>
          <p:nvPr>
            <p:ph type="body" idx="1"/>
          </p:nvPr>
        </p:nvSpPr>
        <p:spPr/>
        <p:txBody>
          <a:bodyPr/>
          <a:lstStyle/>
          <a:p>
            <a:pPr>
              <a:buFontTx/>
              <a:buNone/>
            </a:pPr>
            <a:r>
              <a:rPr lang="en-US" b="1"/>
              <a:t>Fibrous Joint</a:t>
            </a:r>
          </a:p>
          <a:p>
            <a:r>
              <a:rPr lang="en-US"/>
              <a:t>Joints have no </a:t>
            </a:r>
            <a:br>
              <a:rPr lang="en-US"/>
            </a:br>
            <a:r>
              <a:rPr lang="en-US"/>
              <a:t>appreciable movement</a:t>
            </a:r>
          </a:p>
          <a:p>
            <a:r>
              <a:rPr lang="en-US"/>
              <a:t>Bones separated by </a:t>
            </a:r>
            <a:br>
              <a:rPr lang="en-US"/>
            </a:br>
            <a:r>
              <a:rPr lang="en-US"/>
              <a:t>fibrous tissue or cartilege</a:t>
            </a:r>
          </a:p>
          <a:p>
            <a:r>
              <a:rPr lang="en-US"/>
              <a:t>Example: </a:t>
            </a:r>
            <a:r>
              <a:rPr lang="en-US" b="1">
                <a:solidFill>
                  <a:srgbClr val="186EC4"/>
                </a:solidFill>
              </a:rPr>
              <a:t>sutures of</a:t>
            </a:r>
            <a:br>
              <a:rPr lang="en-US" b="1">
                <a:solidFill>
                  <a:srgbClr val="186EC4"/>
                </a:solidFill>
              </a:rPr>
            </a:br>
            <a:r>
              <a:rPr lang="en-US" b="1">
                <a:solidFill>
                  <a:srgbClr val="186EC4"/>
                </a:solidFill>
              </a:rPr>
              <a:t>the skull</a:t>
            </a:r>
          </a:p>
        </p:txBody>
      </p:sp>
    </p:spTree>
    <p:extLst>
      <p:ext uri="{BB962C8B-B14F-4D97-AF65-F5344CB8AC3E}">
        <p14:creationId xmlns:p14="http://schemas.microsoft.com/office/powerpoint/2010/main" val="3356110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fontScale="90000"/>
          </a:bodyPr>
          <a:lstStyle/>
          <a:p>
            <a:r>
              <a:rPr lang="en-US"/>
              <a:t>Types of Synovial Joints: note that</a:t>
            </a:r>
            <a:br>
              <a:rPr lang="en-US"/>
            </a:br>
            <a:r>
              <a:rPr lang="en-US"/>
              <a:t>anatomy determines range of movement</a:t>
            </a:r>
          </a:p>
        </p:txBody>
      </p:sp>
      <p:pic>
        <p:nvPicPr>
          <p:cNvPr id="186374" name="Picture 6" descr="UNF2876-015-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725" y="5337175"/>
            <a:ext cx="654050" cy="1177925"/>
          </a:xfrm>
          <a:prstGeom prst="rect">
            <a:avLst/>
          </a:prstGeom>
          <a:noFill/>
          <a:extLst>
            <a:ext uri="{909E8E84-426E-40DD-AFC4-6F175D3DCCD1}">
              <a14:hiddenFill xmlns:a14="http://schemas.microsoft.com/office/drawing/2010/main">
                <a:solidFill>
                  <a:srgbClr val="FFFFFF"/>
                </a:solidFill>
              </a14:hiddenFill>
            </a:ext>
          </a:extLst>
        </p:spPr>
      </p:pic>
      <p:pic>
        <p:nvPicPr>
          <p:cNvPr id="186375" name="Picture 7" descr="UNF2876-015-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0" y="3298825"/>
            <a:ext cx="788988" cy="957263"/>
          </a:xfrm>
          <a:prstGeom prst="rect">
            <a:avLst/>
          </a:prstGeom>
          <a:noFill/>
          <a:extLst>
            <a:ext uri="{909E8E84-426E-40DD-AFC4-6F175D3DCCD1}">
              <a14:hiddenFill xmlns:a14="http://schemas.microsoft.com/office/drawing/2010/main">
                <a:solidFill>
                  <a:srgbClr val="FFFFFF"/>
                </a:solidFill>
              </a14:hiddenFill>
            </a:ext>
          </a:extLst>
        </p:spPr>
      </p:pic>
      <p:pic>
        <p:nvPicPr>
          <p:cNvPr id="186376" name="Picture 8" descr="UNF2876-015-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25" y="4468813"/>
            <a:ext cx="1049338" cy="8175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6590" name="Group 222"/>
          <p:cNvGraphicFramePr>
            <a:graphicFrameLocks noGrp="1"/>
          </p:cNvGraphicFramePr>
          <p:nvPr/>
        </p:nvGraphicFramePr>
        <p:xfrm>
          <a:off x="1900238" y="2255838"/>
          <a:ext cx="6810375" cy="4151315"/>
        </p:xfrm>
        <a:graphic>
          <a:graphicData uri="http://schemas.openxmlformats.org/drawingml/2006/table">
            <a:tbl>
              <a:tblPr/>
              <a:tblGrid>
                <a:gridCol w="1279525"/>
                <a:gridCol w="1349375"/>
                <a:gridCol w="2197100"/>
                <a:gridCol w="1984375"/>
              </a:tblGrid>
              <a:tr h="465138">
                <a:tc gridSpan="4">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800" b="1" i="0" u="none" strike="noStrike" cap="none" normalizeH="0" baseline="0" smtClean="0">
                          <a:ln>
                            <a:noFill/>
                          </a:ln>
                          <a:solidFill>
                            <a:schemeClr val="bg1"/>
                          </a:solidFill>
                          <a:effectLst/>
                          <a:latin typeface="Verdana" pitchFamily="34" charset="0"/>
                        </a:rPr>
                        <a:t>Synovial Joints</a:t>
                      </a:r>
                    </a:p>
                  </a:txBody>
                  <a:tcPr anchor="ct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28575"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18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1" i="0" u="none" strike="noStrike" cap="none" normalizeH="0" baseline="0" smtClean="0">
                          <a:ln>
                            <a:noFill/>
                          </a:ln>
                          <a:solidFill>
                            <a:schemeClr val="accent1"/>
                          </a:solidFill>
                          <a:effectLst/>
                          <a:latin typeface="Verdana" pitchFamily="34" charset="0"/>
                        </a:rPr>
                        <a:t>Type of Joint</a:t>
                      </a:r>
                    </a:p>
                  </a:txBody>
                  <a:tcPr anchor="b" horzOverflow="overflow">
                    <a:lnL w="28575"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1" i="0" u="none" strike="noStrike" cap="none" normalizeH="0" baseline="0" smtClean="0">
                          <a:ln>
                            <a:noFill/>
                          </a:ln>
                          <a:solidFill>
                            <a:schemeClr val="accent1"/>
                          </a:solidFill>
                          <a:effectLst/>
                          <a:latin typeface="Verdana" pitchFamily="34" charset="0"/>
                        </a:rPr>
                        <a:t>Articular </a:t>
                      </a:r>
                      <a:br>
                        <a:rPr kumimoji="0" lang="en-US" sz="1400" b="1" i="0" u="none" strike="noStrike" cap="none" normalizeH="0" baseline="0" smtClean="0">
                          <a:ln>
                            <a:noFill/>
                          </a:ln>
                          <a:solidFill>
                            <a:schemeClr val="accent1"/>
                          </a:solidFill>
                          <a:effectLst/>
                          <a:latin typeface="Verdana" pitchFamily="34" charset="0"/>
                        </a:rPr>
                      </a:br>
                      <a:r>
                        <a:rPr kumimoji="0" lang="en-US" sz="1400" b="1" i="0" u="none" strike="noStrike" cap="none" normalizeH="0" baseline="0" smtClean="0">
                          <a:ln>
                            <a:noFill/>
                          </a:ln>
                          <a:solidFill>
                            <a:schemeClr val="accent1"/>
                          </a:solidFill>
                          <a:effectLst/>
                          <a:latin typeface="Verdana" pitchFamily="34" charset="0"/>
                        </a:rPr>
                        <a:t>Shape</a:t>
                      </a:r>
                    </a:p>
                  </a:txBody>
                  <a:tcPr anchor="b"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1" i="0" u="none" strike="noStrike" cap="none" normalizeH="0" baseline="0" smtClean="0">
                          <a:ln>
                            <a:noFill/>
                          </a:ln>
                          <a:solidFill>
                            <a:schemeClr val="accent1"/>
                          </a:solidFill>
                          <a:effectLst/>
                          <a:latin typeface="Verdana" pitchFamily="34" charset="0"/>
                        </a:rPr>
                        <a:t>Movement </a:t>
                      </a:r>
                    </a:p>
                  </a:txBody>
                  <a:tcPr anchor="b"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1" i="0" u="none" strike="noStrike" cap="none" normalizeH="0" baseline="0" smtClean="0">
                          <a:ln>
                            <a:noFill/>
                          </a:ln>
                          <a:solidFill>
                            <a:schemeClr val="accent1"/>
                          </a:solidFill>
                          <a:effectLst/>
                          <a:latin typeface="Verdana" pitchFamily="34" charset="0"/>
                        </a:rPr>
                        <a:t>Example</a:t>
                      </a:r>
                    </a:p>
                  </a:txBody>
                  <a:tcPr anchor="b" horzOverflow="overflow">
                    <a:lnL w="12700"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128746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Spheroidal </a:t>
                      </a:r>
                      <a:br>
                        <a:rPr kumimoji="0" lang="en-US" sz="1400" b="0" i="0" u="none" strike="noStrike" cap="none" normalizeH="0" baseline="0" smtClean="0">
                          <a:ln>
                            <a:noFill/>
                          </a:ln>
                          <a:solidFill>
                            <a:schemeClr val="tx1"/>
                          </a:solidFill>
                          <a:effectLst/>
                          <a:latin typeface="Verdana" pitchFamily="34" charset="0"/>
                        </a:rPr>
                      </a:br>
                      <a:r>
                        <a:rPr kumimoji="0" lang="en-US" sz="1400" b="0" i="0" u="none" strike="noStrike" cap="none" normalizeH="0" baseline="0" smtClean="0">
                          <a:ln>
                            <a:noFill/>
                          </a:ln>
                          <a:solidFill>
                            <a:schemeClr val="tx1"/>
                          </a:solidFill>
                          <a:effectLst/>
                          <a:latin typeface="Verdana" pitchFamily="34" charset="0"/>
                        </a:rPr>
                        <a:t>(ball &amp; socket)</a:t>
                      </a:r>
                    </a:p>
                  </a:txBody>
                  <a:tcPr horzOverflow="overflow">
                    <a:lnL w="28575"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Convex </a:t>
                      </a:r>
                      <a:br>
                        <a:rPr kumimoji="0" lang="en-US" sz="1400" b="0" i="0" u="none" strike="noStrike" cap="none" normalizeH="0" baseline="0" smtClean="0">
                          <a:ln>
                            <a:noFill/>
                          </a:ln>
                          <a:solidFill>
                            <a:schemeClr val="tx1"/>
                          </a:solidFill>
                          <a:effectLst/>
                          <a:latin typeface="Verdana" pitchFamily="34" charset="0"/>
                        </a:rPr>
                      </a:br>
                      <a:r>
                        <a:rPr kumimoji="0" lang="en-US" sz="1400" b="0" i="0" u="none" strike="noStrike" cap="none" normalizeH="0" baseline="0" smtClean="0">
                          <a:ln>
                            <a:noFill/>
                          </a:ln>
                          <a:solidFill>
                            <a:schemeClr val="tx1"/>
                          </a:solidFill>
                          <a:effectLst/>
                          <a:latin typeface="Verdana" pitchFamily="34" charset="0"/>
                        </a:rPr>
                        <a:t>surface in</a:t>
                      </a:r>
                      <a:br>
                        <a:rPr kumimoji="0" lang="en-US" sz="1400" b="0" i="0" u="none" strike="noStrike" cap="none" normalizeH="0" baseline="0" smtClean="0">
                          <a:ln>
                            <a:noFill/>
                          </a:ln>
                          <a:solidFill>
                            <a:schemeClr val="tx1"/>
                          </a:solidFill>
                          <a:effectLst/>
                          <a:latin typeface="Verdana" pitchFamily="34" charset="0"/>
                        </a:rPr>
                      </a:br>
                      <a:r>
                        <a:rPr kumimoji="0" lang="en-US" sz="1400" b="0" i="0" u="none" strike="noStrike" cap="none" normalizeH="0" baseline="0" smtClean="0">
                          <a:ln>
                            <a:noFill/>
                          </a:ln>
                          <a:solidFill>
                            <a:schemeClr val="tx1"/>
                          </a:solidFill>
                          <a:effectLst/>
                          <a:latin typeface="Verdana" pitchFamily="34" charset="0"/>
                        </a:rPr>
                        <a:t>concave cavity</a:t>
                      </a:r>
                    </a:p>
                  </a:txBody>
                  <a:tcPr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Wide-ranging flexion, extension, abduction, adduction, rotation, circumduction</a:t>
                      </a:r>
                    </a:p>
                  </a:txBody>
                  <a:tcPr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Shoulder, hip</a:t>
                      </a:r>
                    </a:p>
                  </a:txBody>
                  <a:tcPr horzOverflow="overflow">
                    <a:lnL w="12700"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106838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Hinge</a:t>
                      </a:r>
                    </a:p>
                  </a:txBody>
                  <a:tcPr horzOverflow="overflow">
                    <a:lnL w="28575"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Flat, planar</a:t>
                      </a:r>
                    </a:p>
                  </a:txBody>
                  <a:tcPr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Motion in one plane; flexion, extension</a:t>
                      </a:r>
                    </a:p>
                  </a:txBody>
                  <a:tcPr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Interphalangeal joints of hand and foot; elbow</a:t>
                      </a:r>
                    </a:p>
                  </a:txBody>
                  <a:tcPr horzOverflow="overflow">
                    <a:lnL w="12700"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Condylar</a:t>
                      </a:r>
                    </a:p>
                  </a:txBody>
                  <a:tcPr horzOverflow="overflow">
                    <a:lnL w="28575"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28575"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Convex or concave</a:t>
                      </a:r>
                    </a:p>
                  </a:txBody>
                  <a:tcPr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28575"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Movement of two articulating surfaces </a:t>
                      </a:r>
                      <a:br>
                        <a:rPr kumimoji="0" lang="en-US" sz="1400" b="0" i="0" u="none" strike="noStrike" cap="none" normalizeH="0" baseline="0" smtClean="0">
                          <a:ln>
                            <a:noFill/>
                          </a:ln>
                          <a:solidFill>
                            <a:schemeClr val="tx1"/>
                          </a:solidFill>
                          <a:effectLst/>
                          <a:latin typeface="Verdana" pitchFamily="34" charset="0"/>
                        </a:rPr>
                      </a:br>
                      <a:r>
                        <a:rPr kumimoji="0" lang="en-US" sz="1400" b="0" i="0" u="none" strike="noStrike" cap="none" normalizeH="0" baseline="0" smtClean="0">
                          <a:ln>
                            <a:noFill/>
                          </a:ln>
                          <a:solidFill>
                            <a:schemeClr val="tx1"/>
                          </a:solidFill>
                          <a:effectLst/>
                          <a:latin typeface="Verdana" pitchFamily="34" charset="0"/>
                        </a:rPr>
                        <a:t>not dissociable</a:t>
                      </a:r>
                    </a:p>
                  </a:txBody>
                  <a:tcPr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28575"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Knee; temporomandibular joint</a:t>
                      </a:r>
                    </a:p>
                  </a:txBody>
                  <a:tcPr horzOverflow="overflow">
                    <a:lnL w="12700"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28575" cap="flat" cmpd="sng" algn="ctr">
                      <a:solidFill>
                        <a:schemeClr val="accent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680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fontScale="90000"/>
          </a:bodyPr>
          <a:lstStyle/>
          <a:p>
            <a:r>
              <a:rPr lang="en-US"/>
              <a:t>Musculoskeletal System: </a:t>
            </a:r>
            <a:br>
              <a:rPr lang="en-US"/>
            </a:br>
            <a:r>
              <a:rPr lang="en-US"/>
              <a:t>The Health History</a:t>
            </a:r>
          </a:p>
        </p:txBody>
      </p:sp>
      <p:graphicFrame>
        <p:nvGraphicFramePr>
          <p:cNvPr id="187439" name="Group 47"/>
          <p:cNvGraphicFramePr>
            <a:graphicFrameLocks noGrp="1"/>
          </p:cNvGraphicFramePr>
          <p:nvPr/>
        </p:nvGraphicFramePr>
        <p:xfrm>
          <a:off x="1146175" y="2311400"/>
          <a:ext cx="6969125" cy="3756345"/>
        </p:xfrm>
        <a:graphic>
          <a:graphicData uri="http://schemas.openxmlformats.org/drawingml/2006/table">
            <a:tbl>
              <a:tblPr/>
              <a:tblGrid>
                <a:gridCol w="6969125"/>
              </a:tblGrid>
              <a:tr h="52228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2000" b="1" i="0" u="none" strike="noStrike" cap="none" normalizeH="0" baseline="0" smtClean="0">
                          <a:ln>
                            <a:noFill/>
                          </a:ln>
                          <a:solidFill>
                            <a:schemeClr val="bg1"/>
                          </a:solidFill>
                          <a:effectLst/>
                          <a:latin typeface="Verdana" pitchFamily="34" charset="0"/>
                        </a:rPr>
                        <a:t>Common or Concerning Symptoms</a:t>
                      </a:r>
                    </a:p>
                  </a:txBody>
                  <a:tcPr anchor="b" horzOverflow="overflow">
                    <a:lnL w="28575"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28575"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solidFill>
                      <a:srgbClr val="186EC4"/>
                    </a:solidFill>
                  </a:tcPr>
                </a:tc>
              </a:tr>
              <a:tr h="52228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2000" b="0" i="0" u="none" strike="noStrike" cap="none" normalizeH="0" baseline="0" smtClean="0">
                          <a:ln>
                            <a:noFill/>
                          </a:ln>
                          <a:solidFill>
                            <a:schemeClr val="tx1"/>
                          </a:solidFill>
                          <a:effectLst/>
                          <a:latin typeface="Verdana" pitchFamily="34" charset="0"/>
                        </a:rPr>
                        <a:t>Low back pain</a:t>
                      </a:r>
                    </a:p>
                  </a:txBody>
                  <a:tcPr anchor="ctr" horzOverflow="overflow">
                    <a:lnL w="28575"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2000" b="0" i="0" u="none" strike="noStrike" cap="none" normalizeH="0" baseline="0" smtClean="0">
                          <a:ln>
                            <a:noFill/>
                          </a:ln>
                          <a:solidFill>
                            <a:schemeClr val="tx1"/>
                          </a:solidFill>
                          <a:effectLst/>
                          <a:latin typeface="Verdana" pitchFamily="34" charset="0"/>
                        </a:rPr>
                        <a:t>Neck pain</a:t>
                      </a:r>
                    </a:p>
                  </a:txBody>
                  <a:tcPr anchor="ctr" horzOverflow="overflow">
                    <a:lnL w="28575"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2000" b="0" i="0" u="none" strike="noStrike" cap="none" normalizeH="0" baseline="0" smtClean="0">
                          <a:ln>
                            <a:noFill/>
                          </a:ln>
                          <a:solidFill>
                            <a:schemeClr val="tx1"/>
                          </a:solidFill>
                          <a:effectLst/>
                          <a:latin typeface="Verdana" pitchFamily="34" charset="0"/>
                        </a:rPr>
                        <a:t>Monoarticular or polyarticular joint pain</a:t>
                      </a:r>
                    </a:p>
                  </a:txBody>
                  <a:tcPr anchor="ctr" horzOverflow="overflow">
                    <a:lnL w="28575"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2000" b="0" i="0" u="none" strike="noStrike" cap="none" normalizeH="0" baseline="0" smtClean="0">
                          <a:ln>
                            <a:noFill/>
                          </a:ln>
                          <a:solidFill>
                            <a:schemeClr val="tx1"/>
                          </a:solidFill>
                          <a:effectLst/>
                          <a:latin typeface="Verdana" pitchFamily="34" charset="0"/>
                        </a:rPr>
                        <a:t>Inflammatory or infectious joint pain</a:t>
                      </a:r>
                    </a:p>
                  </a:txBody>
                  <a:tcPr anchor="ctr" horzOverflow="overflow">
                    <a:lnL w="28575"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2000" b="0" i="0" u="none" strike="noStrike" cap="none" normalizeH="0" baseline="0" smtClean="0">
                          <a:ln>
                            <a:noFill/>
                          </a:ln>
                          <a:solidFill>
                            <a:schemeClr val="tx1"/>
                          </a:solidFill>
                          <a:effectLst/>
                          <a:latin typeface="Verdana" pitchFamily="34" charset="0"/>
                        </a:rPr>
                        <a:t>Joint pain with systemic features such as fever, chills, rash, anorexia, weight loss, weakness</a:t>
                      </a:r>
                    </a:p>
                  </a:txBody>
                  <a:tcPr anchor="ctr" horzOverflow="overflow">
                    <a:lnL w="28575"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2000" b="0" i="0" u="none" strike="noStrike" cap="none" normalizeH="0" baseline="0" smtClean="0">
                          <a:ln>
                            <a:noFill/>
                          </a:ln>
                          <a:solidFill>
                            <a:schemeClr val="tx1"/>
                          </a:solidFill>
                          <a:effectLst/>
                          <a:latin typeface="Verdana" pitchFamily="34" charset="0"/>
                        </a:rPr>
                        <a:t>Joint pain with symptoms from other organ systems</a:t>
                      </a:r>
                    </a:p>
                  </a:txBody>
                  <a:tcPr anchor="ctr" horzOverflow="overflow">
                    <a:lnL w="28575"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28575" cap="flat" cmpd="sng" algn="ctr">
                      <a:solidFill>
                        <a:srgbClr val="186EC4"/>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95303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a:xfrm>
            <a:off x="457200" y="0"/>
            <a:ext cx="8229600" cy="990600"/>
          </a:xfrm>
        </p:spPr>
        <p:txBody>
          <a:bodyPr>
            <a:normAutofit fontScale="90000"/>
          </a:bodyPr>
          <a:lstStyle/>
          <a:p>
            <a:r>
              <a:rPr lang="en-US" dirty="0"/>
              <a:t>Musculoskeletal System:</a:t>
            </a:r>
            <a:br>
              <a:rPr lang="en-US" dirty="0"/>
            </a:br>
            <a:r>
              <a:rPr lang="en-US" dirty="0"/>
              <a:t>Tips for Evaluating Joint Pain</a:t>
            </a:r>
          </a:p>
        </p:txBody>
      </p:sp>
      <p:sp>
        <p:nvSpPr>
          <p:cNvPr id="188421" name="Rectangle 5"/>
          <p:cNvSpPr>
            <a:spLocks noGrp="1" noChangeArrowheads="1"/>
          </p:cNvSpPr>
          <p:nvPr>
            <p:ph type="body" idx="1"/>
          </p:nvPr>
        </p:nvSpPr>
        <p:spPr>
          <a:xfrm>
            <a:off x="457200" y="1447800"/>
            <a:ext cx="8229600" cy="4678363"/>
          </a:xfrm>
        </p:spPr>
        <p:txBody>
          <a:bodyPr>
            <a:normAutofit fontScale="92500"/>
          </a:bodyPr>
          <a:lstStyle/>
          <a:p>
            <a:r>
              <a:rPr lang="en-US" dirty="0"/>
              <a:t>Ask the patient to </a:t>
            </a:r>
            <a:r>
              <a:rPr lang="en-US" b="1" dirty="0">
                <a:solidFill>
                  <a:srgbClr val="186EC4"/>
                </a:solidFill>
              </a:rPr>
              <a:t>“point to the pain”</a:t>
            </a:r>
            <a:r>
              <a:rPr lang="en-US" dirty="0"/>
              <a:t> </a:t>
            </a:r>
          </a:p>
          <a:p>
            <a:pPr lvl="1"/>
            <a:r>
              <a:rPr lang="en-US" dirty="0"/>
              <a:t>This saves considerable time since patient descriptions of the location of the pain may be vague</a:t>
            </a:r>
          </a:p>
          <a:p>
            <a:r>
              <a:rPr lang="en-US" dirty="0"/>
              <a:t>Clarify and record the </a:t>
            </a:r>
            <a:r>
              <a:rPr lang="en-US" b="1" dirty="0">
                <a:solidFill>
                  <a:srgbClr val="186EC4"/>
                </a:solidFill>
              </a:rPr>
              <a:t>mechanism of injury</a:t>
            </a:r>
            <a:r>
              <a:rPr lang="en-US" dirty="0"/>
              <a:t>, particularly if the joint pain is caused by trauma</a:t>
            </a:r>
          </a:p>
          <a:p>
            <a:r>
              <a:rPr lang="en-US" dirty="0"/>
              <a:t>Determine whether the pain is:</a:t>
            </a:r>
          </a:p>
          <a:p>
            <a:pPr lvl="1"/>
            <a:r>
              <a:rPr lang="en-US" b="1" dirty="0">
                <a:solidFill>
                  <a:srgbClr val="186EC4"/>
                </a:solidFill>
              </a:rPr>
              <a:t>localized or diffuse </a:t>
            </a:r>
          </a:p>
          <a:p>
            <a:pPr lvl="1"/>
            <a:r>
              <a:rPr lang="en-US" b="1" dirty="0">
                <a:solidFill>
                  <a:srgbClr val="186EC4"/>
                </a:solidFill>
              </a:rPr>
              <a:t>acute or chronic </a:t>
            </a:r>
          </a:p>
          <a:p>
            <a:pPr lvl="1"/>
            <a:r>
              <a:rPr lang="en-US" b="1" dirty="0">
                <a:solidFill>
                  <a:srgbClr val="186EC4"/>
                </a:solidFill>
              </a:rPr>
              <a:t>inflammatory or </a:t>
            </a:r>
            <a:r>
              <a:rPr lang="en-US" b="1" dirty="0" err="1">
                <a:solidFill>
                  <a:srgbClr val="186EC4"/>
                </a:solidFill>
              </a:rPr>
              <a:t>noninflammatory</a:t>
            </a:r>
            <a:endParaRPr lang="en-US" b="1" dirty="0">
              <a:solidFill>
                <a:srgbClr val="186EC4"/>
              </a:solidFill>
            </a:endParaRPr>
          </a:p>
        </p:txBody>
      </p:sp>
    </p:spTree>
    <p:extLst>
      <p:ext uri="{BB962C8B-B14F-4D97-AF65-F5344CB8AC3E}">
        <p14:creationId xmlns:p14="http://schemas.microsoft.com/office/powerpoint/2010/main" val="4294664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Rectangle 5"/>
          <p:cNvSpPr>
            <a:spLocks noGrp="1" noChangeArrowheads="1"/>
          </p:cNvSpPr>
          <p:nvPr>
            <p:ph type="title"/>
          </p:nvPr>
        </p:nvSpPr>
        <p:spPr/>
        <p:txBody>
          <a:bodyPr>
            <a:normAutofit fontScale="90000"/>
          </a:bodyPr>
          <a:lstStyle/>
          <a:p>
            <a:r>
              <a:rPr lang="en-US"/>
              <a:t>Techniques Of Examination:</a:t>
            </a:r>
            <a:br>
              <a:rPr lang="en-US"/>
            </a:br>
            <a:r>
              <a:rPr lang="en-US"/>
              <a:t>Overview for Each of the Major Joints*</a:t>
            </a:r>
          </a:p>
        </p:txBody>
      </p:sp>
      <p:sp>
        <p:nvSpPr>
          <p:cNvPr id="189446" name="Rectangle 6"/>
          <p:cNvSpPr>
            <a:spLocks noGrp="1" noChangeArrowheads="1"/>
          </p:cNvSpPr>
          <p:nvPr>
            <p:ph type="body" idx="1"/>
          </p:nvPr>
        </p:nvSpPr>
        <p:spPr>
          <a:xfrm>
            <a:off x="330200" y="2346325"/>
            <a:ext cx="8613775" cy="3979863"/>
          </a:xfrm>
        </p:spPr>
        <p:txBody>
          <a:bodyPr>
            <a:normAutofit fontScale="92500" lnSpcReduction="10000"/>
          </a:bodyPr>
          <a:lstStyle/>
          <a:p>
            <a:pPr>
              <a:lnSpc>
                <a:spcPct val="80000"/>
              </a:lnSpc>
            </a:pPr>
            <a:r>
              <a:rPr lang="en-US"/>
              <a:t>Inspect for joint </a:t>
            </a:r>
            <a:r>
              <a:rPr lang="en-US" b="1">
                <a:solidFill>
                  <a:srgbClr val="186EC4"/>
                </a:solidFill>
              </a:rPr>
              <a:t>symmetry, alignment, or any bony deformities</a:t>
            </a:r>
          </a:p>
          <a:p>
            <a:pPr>
              <a:lnSpc>
                <a:spcPct val="80000"/>
              </a:lnSpc>
            </a:pPr>
            <a:r>
              <a:rPr lang="en-US"/>
              <a:t>Inspect and palpate surrounding tissues for: any </a:t>
            </a:r>
            <a:r>
              <a:rPr lang="en-US" b="1">
                <a:solidFill>
                  <a:srgbClr val="186EC4"/>
                </a:solidFill>
              </a:rPr>
              <a:t>skin changes, nodules, muscle atrophy, or crepitus</a:t>
            </a:r>
          </a:p>
          <a:p>
            <a:pPr>
              <a:lnSpc>
                <a:spcPct val="80000"/>
              </a:lnSpc>
            </a:pPr>
            <a:r>
              <a:rPr lang="en-US"/>
              <a:t>Assess any </a:t>
            </a:r>
            <a:r>
              <a:rPr lang="en-US" b="1">
                <a:solidFill>
                  <a:srgbClr val="186EC4"/>
                </a:solidFill>
              </a:rPr>
              <a:t>degenerative or inflammatory changes,</a:t>
            </a:r>
            <a:r>
              <a:rPr lang="en-US"/>
              <a:t> especially </a:t>
            </a:r>
            <a:r>
              <a:rPr lang="en-US" b="1">
                <a:solidFill>
                  <a:srgbClr val="186EC4"/>
                </a:solidFill>
              </a:rPr>
              <a:t>swelling, warmth, tenderness, or redness</a:t>
            </a:r>
            <a:r>
              <a:rPr lang="en-US"/>
              <a:t> </a:t>
            </a:r>
          </a:p>
          <a:p>
            <a:pPr>
              <a:lnSpc>
                <a:spcPct val="80000"/>
              </a:lnSpc>
            </a:pPr>
            <a:r>
              <a:rPr lang="en-US"/>
              <a:t>Perform </a:t>
            </a:r>
            <a:r>
              <a:rPr lang="en-US" b="1">
                <a:solidFill>
                  <a:srgbClr val="186EC4"/>
                </a:solidFill>
              </a:rPr>
              <a:t>range of motion;</a:t>
            </a:r>
            <a:r>
              <a:rPr lang="en-US"/>
              <a:t> use joint-specific </a:t>
            </a:r>
            <a:r>
              <a:rPr lang="en-US" b="1">
                <a:solidFill>
                  <a:srgbClr val="186EC4"/>
                </a:solidFill>
              </a:rPr>
              <a:t>maneuvers</a:t>
            </a:r>
            <a:r>
              <a:rPr lang="en-US"/>
              <a:t> to test:</a:t>
            </a:r>
          </a:p>
          <a:p>
            <a:pPr lvl="1">
              <a:lnSpc>
                <a:spcPct val="80000"/>
              </a:lnSpc>
            </a:pPr>
            <a:r>
              <a:rPr lang="en-US"/>
              <a:t>joint function and stability</a:t>
            </a:r>
          </a:p>
          <a:p>
            <a:pPr lvl="1">
              <a:lnSpc>
                <a:spcPct val="80000"/>
              </a:lnSpc>
            </a:pPr>
            <a:r>
              <a:rPr lang="en-US"/>
              <a:t>integrity of ligaments, tendons, and bursae</a:t>
            </a:r>
          </a:p>
        </p:txBody>
      </p:sp>
      <p:sp>
        <p:nvSpPr>
          <p:cNvPr id="189444" name="Rectangle 4"/>
          <p:cNvSpPr>
            <a:spLocks noChangeArrowheads="1"/>
          </p:cNvSpPr>
          <p:nvPr/>
        </p:nvSpPr>
        <p:spPr bwMode="auto">
          <a:xfrm>
            <a:off x="377825" y="6280150"/>
            <a:ext cx="8008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solidFill>
                  <a:schemeClr val="accent1"/>
                </a:solidFill>
                <a:latin typeface="Verdana" pitchFamily="34" charset="0"/>
              </a:rPr>
              <a:t>* Includes shoulder, wrist and hands, spine, hips, knees, and ankles. For examination of the temporomandibular, elbow, and foot joints, review Bates’ 9th edition textbook, Chapter 15, </a:t>
            </a:r>
            <a:r>
              <a:rPr lang="en-US" sz="1000" i="1">
                <a:solidFill>
                  <a:schemeClr val="accent1"/>
                </a:solidFill>
                <a:latin typeface="Verdana" pitchFamily="34" charset="0"/>
              </a:rPr>
              <a:t>The Musculoskeletal System</a:t>
            </a:r>
            <a:r>
              <a:rPr lang="en-US" sz="1000">
                <a:solidFill>
                  <a:schemeClr val="accent1"/>
                </a:solidFill>
                <a:latin typeface="Verdana" pitchFamily="34" charset="0"/>
              </a:rPr>
              <a:t>.</a:t>
            </a:r>
          </a:p>
        </p:txBody>
      </p:sp>
    </p:spTree>
    <p:extLst>
      <p:ext uri="{BB962C8B-B14F-4D97-AF65-F5344CB8AC3E}">
        <p14:creationId xmlns:p14="http://schemas.microsoft.com/office/powerpoint/2010/main" val="661066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1719</Words>
  <Application>Microsoft Office PowerPoint</Application>
  <PresentationFormat>On-screen Show (4:3)</PresentationFormat>
  <Paragraphs>215</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Chapter 15: Musculoskeletal System</vt:lpstr>
      <vt:lpstr>Structure and Function of Joints: Important Terms</vt:lpstr>
      <vt:lpstr>Types of Joints:  Synovial, Cartilaginous, and Fibrous</vt:lpstr>
      <vt:lpstr>Types of Joints:  Synovial, Cartilaginous, and Fibrous</vt:lpstr>
      <vt:lpstr>Types of Joints: Synovial, Cartilaginous, and Fibrous</vt:lpstr>
      <vt:lpstr>Types of Synovial Joints: note that anatomy determines range of movement</vt:lpstr>
      <vt:lpstr>Musculoskeletal System:  The Health History</vt:lpstr>
      <vt:lpstr>Musculoskeletal System: Tips for Evaluating Joint Pain</vt:lpstr>
      <vt:lpstr>Techniques Of Examination: Overview for Each of the Major Joints*</vt:lpstr>
      <vt:lpstr>Shoulder:  Anatomy Of Bones And Muscles</vt:lpstr>
      <vt:lpstr>Shoulder: Identify Surface Landmarks</vt:lpstr>
      <vt:lpstr>Shoulder: Examination</vt:lpstr>
      <vt:lpstr>Wrist and Hand: Review the Anatomy</vt:lpstr>
      <vt:lpstr>WRIST and HAND: Examination</vt:lpstr>
      <vt:lpstr>Wrist and Hand: Examination</vt:lpstr>
      <vt:lpstr>Wrist and Hand: Carpal tunnel syndrome</vt:lpstr>
      <vt:lpstr>Spine: Anatomy of Representative Cervical and Lumbar Vertebrae</vt:lpstr>
      <vt:lpstr>Spine: Muscle Groups</vt:lpstr>
      <vt:lpstr>Spine: Examination — Inspection</vt:lpstr>
      <vt:lpstr>Spine: Examination — Palpation</vt:lpstr>
      <vt:lpstr>Spine: Examination — Range of Motion</vt:lpstr>
      <vt:lpstr>Hip: Review Bony Anatomy and Bursae </vt:lpstr>
      <vt:lpstr>Hip: Examination — Inspection and Palpation</vt:lpstr>
      <vt:lpstr>Hip: Examination – Range of Motion</vt:lpstr>
      <vt:lpstr>Knee: Review the Anatomy</vt:lpstr>
      <vt:lpstr>Knee: Examination — Inspection and Palpation</vt:lpstr>
      <vt:lpstr>Knee: Examination — Palpation, cont’d</vt:lpstr>
      <vt:lpstr>Knee: Examination — Range of Motion  and Maneuvers</vt:lpstr>
      <vt:lpstr>Ankle and Foot: Review the Anatomy</vt:lpstr>
      <vt:lpstr>Ankle and Foot: Examination — Inspection and Palpation</vt:lpstr>
      <vt:lpstr>ANKLE and FOOT: Examination —  Range of Motion and Maneuvers</vt:lpstr>
      <vt:lpstr>Diagnostic procedures Bone Marrow Aspiration</vt:lpstr>
      <vt:lpstr>Bone Densitometry</vt:lpstr>
      <vt:lpstr>PowerPoint Presentation</vt:lpstr>
      <vt:lpstr>Electromyography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Musculoskeletal System</dc:title>
  <dc:creator>Hp</dc:creator>
  <cp:lastModifiedBy>Hp</cp:lastModifiedBy>
  <cp:revision>1</cp:revision>
  <dcterms:created xsi:type="dcterms:W3CDTF">2006-08-16T00:00:00Z</dcterms:created>
  <dcterms:modified xsi:type="dcterms:W3CDTF">2013-07-19T15:30:09Z</dcterms:modified>
</cp:coreProperties>
</file>