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9" r:id="rId3"/>
    <p:sldId id="309" r:id="rId4"/>
    <p:sldId id="310"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7" r:id="rId19"/>
    <p:sldId id="278" r:id="rId20"/>
    <p:sldId id="279" r:id="rId21"/>
    <p:sldId id="280" r:id="rId22"/>
    <p:sldId id="311" r:id="rId23"/>
    <p:sldId id="283" r:id="rId24"/>
    <p:sldId id="312" r:id="rId25"/>
    <p:sldId id="284" r:id="rId26"/>
    <p:sldId id="285" r:id="rId27"/>
    <p:sldId id="286" r:id="rId28"/>
    <p:sldId id="287" r:id="rId29"/>
    <p:sldId id="288" r:id="rId30"/>
    <p:sldId id="289" r:id="rId31"/>
    <p:sldId id="290" r:id="rId32"/>
    <p:sldId id="291" r:id="rId33"/>
    <p:sldId id="292" r:id="rId34"/>
    <p:sldId id="295" r:id="rId35"/>
    <p:sldId id="296" r:id="rId36"/>
    <p:sldId id="297" r:id="rId37"/>
    <p:sldId id="298" r:id="rId38"/>
    <p:sldId id="299" r:id="rId39"/>
    <p:sldId id="300" r:id="rId40"/>
    <p:sldId id="313" r:id="rId41"/>
    <p:sldId id="301" r:id="rId42"/>
    <p:sldId id="302" r:id="rId43"/>
    <p:sldId id="303" r:id="rId44"/>
    <p:sldId id="304" r:id="rId45"/>
    <p:sldId id="305" r:id="rId46"/>
    <p:sldId id="306" r:id="rId47"/>
    <p:sldId id="307" r:id="rId48"/>
    <p:sldId id="30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72A1A-1783-42D7-9A27-377B5E9D09BF}" type="datetimeFigureOut">
              <a:rPr lang="en-US" smtClean="0"/>
              <a:t>3/25/2012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3072B-8720-4BAE-B346-371554F416B5}" type="slidenum">
              <a:rPr lang="en-US" smtClean="0"/>
              <a:t>‹#›</a:t>
            </a:fld>
            <a:endParaRPr lang="en-US"/>
          </a:p>
        </p:txBody>
      </p:sp>
    </p:spTree>
    <p:extLst>
      <p:ext uri="{BB962C8B-B14F-4D97-AF65-F5344CB8AC3E}">
        <p14:creationId xmlns:p14="http://schemas.microsoft.com/office/powerpoint/2010/main" val="286454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27E6D1A5-D300-4C5E-ADD5-B2324C6802F4}" type="slidenum">
              <a:rPr lang="en-US" sz="1200" smtClean="0">
                <a:latin typeface="Times New Roman" charset="0"/>
              </a:rPr>
              <a:pPr/>
              <a:t>1</a:t>
            </a:fld>
            <a:endParaRPr lang="en-US" sz="1200" smtClean="0">
              <a:latin typeface="Times New Roman" charset="0"/>
            </a:endParaRPr>
          </a:p>
        </p:txBody>
      </p:sp>
      <p:sp>
        <p:nvSpPr>
          <p:cNvPr id="58371" name="Rectangle 2"/>
          <p:cNvSpPr>
            <a:spLocks noGrp="1" noRot="1" noChangeAspect="1" noChangeArrowheads="1" noTextEdit="1"/>
          </p:cNvSpPr>
          <p:nvPr>
            <p:ph type="sldImg"/>
          </p:nvPr>
        </p:nvSpPr>
        <p:spPr>
          <a:ln cap="flat"/>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1406525" y="1600200"/>
            <a:ext cx="6315075" cy="3276600"/>
          </a:xfrm>
          <a:effectLst>
            <a:outerShdw dist="17961" dir="2700000" algn="ctr" rotWithShape="0">
              <a:schemeClr val="bg2"/>
            </a:outerShdw>
          </a:effectLst>
        </p:spPr>
        <p:txBody>
          <a:bodyPr/>
          <a:lstStyle/>
          <a:p>
            <a:pPr eaLnBrk="1" hangingPunct="1"/>
            <a:r>
              <a:rPr lang="en-US" dirty="0" smtClean="0"/>
              <a:t>Chapter 67 </a:t>
            </a:r>
            <a:br>
              <a:rPr lang="en-US" dirty="0" smtClean="0"/>
            </a:br>
            <a:r>
              <a:rPr lang="en-US" dirty="0" smtClean="0"/>
              <a:t/>
            </a:r>
            <a:br>
              <a:rPr lang="en-US" dirty="0" smtClean="0"/>
            </a:br>
            <a:r>
              <a:rPr lang="en-US" dirty="0" smtClean="0"/>
              <a:t>Musculoskeletal Care Modalities</a:t>
            </a:r>
          </a:p>
        </p:txBody>
      </p:sp>
      <p:sp>
        <p:nvSpPr>
          <p:cNvPr id="3075" name="Rectangle 24"/>
          <p:cNvSpPr>
            <a:spLocks noGrp="1" noChangeArrowheads="1"/>
          </p:cNvSpPr>
          <p:nvPr>
            <p:ph type="subTitle" idx="1"/>
          </p:nvPr>
        </p:nvSpPr>
        <p:spPr>
          <a:xfrm>
            <a:off x="1371600" y="5259388"/>
            <a:ext cx="6400800" cy="501650"/>
          </a:xfrm>
        </p:spPr>
        <p:txBody>
          <a:bodyPr/>
          <a:lstStyle/>
          <a:p>
            <a:pPr eaLnBrk="1" hangingPunct="1">
              <a:lnSpc>
                <a:spcPct val="70000"/>
              </a:lnSpc>
            </a:pPr>
            <a:endParaRPr lang="en-US" sz="1200" smtClean="0"/>
          </a:p>
          <a:p>
            <a:pPr eaLnBrk="1" hangingPunct="1">
              <a:lnSpc>
                <a:spcPct val="70000"/>
              </a:lnSpc>
            </a:pPr>
            <a:endParaRPr lang="en-US" sz="1200" smtClean="0"/>
          </a:p>
        </p:txBody>
      </p:sp>
    </p:spTree>
    <p:extLst>
      <p:ext uri="{BB962C8B-B14F-4D97-AF65-F5344CB8AC3E}">
        <p14:creationId xmlns:p14="http://schemas.microsoft.com/office/powerpoint/2010/main" val="12239969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0213" y="381000"/>
            <a:ext cx="8524875" cy="1143000"/>
          </a:xfrm>
        </p:spPr>
        <p:txBody>
          <a:bodyPr>
            <a:normAutofit fontScale="90000"/>
          </a:bodyPr>
          <a:lstStyle/>
          <a:p>
            <a:pPr eaLnBrk="1" hangingPunct="1"/>
            <a:r>
              <a:rPr lang="en-US" dirty="0" smtClean="0"/>
              <a:t>Nursing Process: The Care of the Patient with a Brace, Splint, or Cast—Diagnoses</a:t>
            </a:r>
          </a:p>
        </p:txBody>
      </p:sp>
      <p:sp>
        <p:nvSpPr>
          <p:cNvPr id="14339" name="Rectangle 3"/>
          <p:cNvSpPr>
            <a:spLocks noGrp="1" noChangeArrowheads="1"/>
          </p:cNvSpPr>
          <p:nvPr>
            <p:ph type="body" idx="1"/>
          </p:nvPr>
        </p:nvSpPr>
        <p:spPr/>
        <p:txBody>
          <a:bodyPr/>
          <a:lstStyle/>
          <a:p>
            <a:pPr eaLnBrk="1" hangingPunct="1"/>
            <a:r>
              <a:rPr lang="en-US" dirty="0" smtClean="0"/>
              <a:t>Deficient knowledge</a:t>
            </a:r>
          </a:p>
          <a:p>
            <a:pPr eaLnBrk="1" hangingPunct="1"/>
            <a:r>
              <a:rPr lang="en-US" dirty="0" smtClean="0"/>
              <a:t>Acute pain</a:t>
            </a:r>
          </a:p>
          <a:p>
            <a:pPr eaLnBrk="1" hangingPunct="1"/>
            <a:r>
              <a:rPr lang="en-US" dirty="0" smtClean="0"/>
              <a:t>Impaired physical mobility</a:t>
            </a:r>
          </a:p>
          <a:p>
            <a:pPr eaLnBrk="1" hangingPunct="1"/>
            <a:r>
              <a:rPr lang="en-US" dirty="0" smtClean="0"/>
              <a:t>Self-care deficit</a:t>
            </a:r>
          </a:p>
          <a:p>
            <a:pPr eaLnBrk="1" hangingPunct="1"/>
            <a:r>
              <a:rPr lang="en-US" dirty="0" smtClean="0"/>
              <a:t>Impaired skin integrity</a:t>
            </a:r>
          </a:p>
          <a:p>
            <a:pPr eaLnBrk="1" hangingPunct="1"/>
            <a:r>
              <a:rPr lang="en-US" dirty="0" smtClean="0"/>
              <a:t>Risk for peripheral neurovascular dysfunction</a:t>
            </a:r>
          </a:p>
        </p:txBody>
      </p:sp>
    </p:spTree>
    <p:extLst>
      <p:ext uri="{BB962C8B-B14F-4D97-AF65-F5344CB8AC3E}">
        <p14:creationId xmlns:p14="http://schemas.microsoft.com/office/powerpoint/2010/main" val="2337489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0213" y="457200"/>
            <a:ext cx="8524875" cy="1143000"/>
          </a:xfrm>
        </p:spPr>
        <p:txBody>
          <a:bodyPr>
            <a:normAutofit fontScale="90000"/>
          </a:bodyPr>
          <a:lstStyle/>
          <a:p>
            <a:pPr eaLnBrk="1" hangingPunct="1"/>
            <a:r>
              <a:rPr lang="en-US" dirty="0" smtClean="0"/>
              <a:t>Collaborative Problems/Potential Complications</a:t>
            </a:r>
          </a:p>
        </p:txBody>
      </p:sp>
      <p:sp>
        <p:nvSpPr>
          <p:cNvPr id="15363" name="Rectangle 3"/>
          <p:cNvSpPr>
            <a:spLocks noGrp="1" noChangeArrowheads="1"/>
          </p:cNvSpPr>
          <p:nvPr>
            <p:ph type="body" idx="1"/>
          </p:nvPr>
        </p:nvSpPr>
        <p:spPr/>
        <p:txBody>
          <a:bodyPr/>
          <a:lstStyle/>
          <a:p>
            <a:pPr eaLnBrk="1" hangingPunct="1"/>
            <a:r>
              <a:rPr lang="en-US" smtClean="0"/>
              <a:t>Compartment syndrome</a:t>
            </a:r>
          </a:p>
          <a:p>
            <a:pPr eaLnBrk="1" hangingPunct="1"/>
            <a:r>
              <a:rPr lang="en-US" smtClean="0"/>
              <a:t>Pressure ulcer</a:t>
            </a:r>
          </a:p>
          <a:p>
            <a:pPr eaLnBrk="1" hangingPunct="1"/>
            <a:r>
              <a:rPr lang="en-US" smtClean="0"/>
              <a:t>Disuse syndrome</a:t>
            </a:r>
          </a:p>
          <a:p>
            <a:pPr eaLnBrk="1" hangingPunct="1"/>
            <a:r>
              <a:rPr lang="en-US" smtClean="0"/>
              <a:t>Delayed union or nonunion of fracture(s)</a:t>
            </a:r>
          </a:p>
        </p:txBody>
      </p:sp>
    </p:spTree>
    <p:extLst>
      <p:ext uri="{BB962C8B-B14F-4D97-AF65-F5344CB8AC3E}">
        <p14:creationId xmlns:p14="http://schemas.microsoft.com/office/powerpoint/2010/main" val="507937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0213" y="533401"/>
            <a:ext cx="8524875" cy="1371599"/>
          </a:xfrm>
        </p:spPr>
        <p:txBody>
          <a:bodyPr>
            <a:normAutofit fontScale="90000"/>
          </a:bodyPr>
          <a:lstStyle/>
          <a:p>
            <a:pPr eaLnBrk="1" hangingPunct="1"/>
            <a:r>
              <a:rPr lang="en-US" dirty="0" smtClean="0"/>
              <a:t>Cross-Section of Normal Muscle Compartments and Cross-Section with Compartment Syndrome</a:t>
            </a:r>
          </a:p>
        </p:txBody>
      </p:sp>
      <p:pic>
        <p:nvPicPr>
          <p:cNvPr id="16387" name="Picture 4" descr="E:\Suvarna\Connection\CD\Smeltzer IRDVD\Input\Images from VT\Image\jpg\jpg chap 37 to 72\figure_6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609850"/>
            <a:ext cx="85344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542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0213" y="381000"/>
            <a:ext cx="8524875" cy="1066800"/>
          </a:xfrm>
        </p:spPr>
        <p:txBody>
          <a:bodyPr>
            <a:normAutofit fontScale="90000"/>
          </a:bodyPr>
          <a:lstStyle/>
          <a:p>
            <a:pPr eaLnBrk="1" hangingPunct="1"/>
            <a:r>
              <a:rPr lang="en-US" dirty="0" smtClean="0"/>
              <a:t>Nursing Process: The Care of the Patient with a Brace, Splint, or Cast—Planning</a:t>
            </a:r>
          </a:p>
        </p:txBody>
      </p:sp>
      <p:sp>
        <p:nvSpPr>
          <p:cNvPr id="17411" name="Rectangle 3"/>
          <p:cNvSpPr>
            <a:spLocks noGrp="1" noChangeArrowheads="1"/>
          </p:cNvSpPr>
          <p:nvPr>
            <p:ph type="body" idx="1"/>
          </p:nvPr>
        </p:nvSpPr>
        <p:spPr/>
        <p:txBody>
          <a:bodyPr/>
          <a:lstStyle/>
          <a:p>
            <a:pPr eaLnBrk="1" hangingPunct="1"/>
            <a:r>
              <a:rPr lang="en-US" smtClean="0"/>
              <a:t>Major goals include knowledge of the treatment regimen, relief of pain, improved physical mobility, achievement of maximum level of self-care, healing of any trauma-associated lacerations and abrasions, maintenance of adequate neurovascular function, and absence of complications.</a:t>
            </a:r>
          </a:p>
        </p:txBody>
      </p:sp>
    </p:spTree>
    <p:extLst>
      <p:ext uri="{BB962C8B-B14F-4D97-AF65-F5344CB8AC3E}">
        <p14:creationId xmlns:p14="http://schemas.microsoft.com/office/powerpoint/2010/main" val="3706302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0213" y="1433513"/>
            <a:ext cx="8524875" cy="384175"/>
          </a:xfrm>
        </p:spPr>
        <p:txBody>
          <a:bodyPr>
            <a:normAutofit fontScale="90000"/>
          </a:bodyPr>
          <a:lstStyle/>
          <a:p>
            <a:pPr eaLnBrk="1" hangingPunct="1"/>
            <a:r>
              <a:rPr lang="en-US" smtClean="0"/>
              <a:t>Interventions</a:t>
            </a:r>
          </a:p>
        </p:txBody>
      </p:sp>
      <p:sp>
        <p:nvSpPr>
          <p:cNvPr id="18435" name="Rectangle 3"/>
          <p:cNvSpPr>
            <a:spLocks noGrp="1" noChangeArrowheads="1"/>
          </p:cNvSpPr>
          <p:nvPr>
            <p:ph type="body" idx="1"/>
          </p:nvPr>
        </p:nvSpPr>
        <p:spPr>
          <a:xfrm>
            <a:off x="330200" y="1979613"/>
            <a:ext cx="8613775" cy="4646612"/>
          </a:xfrm>
        </p:spPr>
        <p:txBody>
          <a:bodyPr/>
          <a:lstStyle/>
          <a:p>
            <a:pPr eaLnBrk="1" hangingPunct="1">
              <a:lnSpc>
                <a:spcPct val="80000"/>
              </a:lnSpc>
            </a:pPr>
            <a:r>
              <a:rPr lang="en-US" sz="2100" dirty="0" smtClean="0"/>
              <a:t>Relieving pain</a:t>
            </a:r>
          </a:p>
          <a:p>
            <a:pPr lvl="1" eaLnBrk="1" hangingPunct="1">
              <a:lnSpc>
                <a:spcPct val="80000"/>
              </a:lnSpc>
            </a:pPr>
            <a:r>
              <a:rPr lang="en-US" sz="2100" dirty="0" smtClean="0"/>
              <a:t>Elevation to reduce edema</a:t>
            </a:r>
          </a:p>
          <a:p>
            <a:pPr lvl="1" eaLnBrk="1" hangingPunct="1">
              <a:lnSpc>
                <a:spcPct val="80000"/>
              </a:lnSpc>
            </a:pPr>
            <a:r>
              <a:rPr lang="en-US" sz="2100" dirty="0" smtClean="0"/>
              <a:t>Intermittent application of ice or cold</a:t>
            </a:r>
          </a:p>
          <a:p>
            <a:pPr lvl="1" eaLnBrk="1" hangingPunct="1">
              <a:lnSpc>
                <a:spcPct val="80000"/>
              </a:lnSpc>
            </a:pPr>
            <a:r>
              <a:rPr lang="en-US" sz="2100" dirty="0" smtClean="0"/>
              <a:t>Positioning changes</a:t>
            </a:r>
          </a:p>
          <a:p>
            <a:pPr lvl="1" eaLnBrk="1" hangingPunct="1">
              <a:lnSpc>
                <a:spcPct val="80000"/>
              </a:lnSpc>
            </a:pPr>
            <a:r>
              <a:rPr lang="en-US" sz="2100" dirty="0" smtClean="0"/>
              <a:t>Administration of analgesics</a:t>
            </a:r>
          </a:p>
          <a:p>
            <a:pPr eaLnBrk="1" hangingPunct="1">
              <a:lnSpc>
                <a:spcPct val="80000"/>
              </a:lnSpc>
            </a:pPr>
            <a:r>
              <a:rPr lang="en-US" sz="2100" dirty="0" smtClean="0"/>
              <a:t>Note: Unrelieved pain may indicate compartment syndrome; discomfort due to pressure may require change of cast  </a:t>
            </a:r>
          </a:p>
          <a:p>
            <a:pPr>
              <a:lnSpc>
                <a:spcPct val="80000"/>
              </a:lnSpc>
            </a:pPr>
            <a:r>
              <a:rPr lang="en-US" sz="2100" dirty="0" smtClean="0"/>
              <a:t>Muscle-setting exercises</a:t>
            </a:r>
            <a:r>
              <a:rPr lang="en-US" sz="2000" dirty="0"/>
              <a:t> see Chart 67-3</a:t>
            </a:r>
            <a:r>
              <a:rPr lang="en-US" sz="2000" b="1" dirty="0"/>
              <a:t> </a:t>
            </a:r>
            <a:r>
              <a:rPr lang="en-US" sz="2100" dirty="0" smtClean="0"/>
              <a:t/>
            </a:r>
            <a:br>
              <a:rPr lang="en-US" sz="2100" dirty="0" smtClean="0"/>
            </a:br>
            <a:endParaRPr lang="en-US" sz="2100" b="1" dirty="0" smtClean="0"/>
          </a:p>
          <a:p>
            <a:pPr>
              <a:lnSpc>
                <a:spcPct val="80000"/>
              </a:lnSpc>
            </a:pPr>
            <a:r>
              <a:rPr lang="en-US" sz="2100" dirty="0" smtClean="0"/>
              <a:t>Patient teaching </a:t>
            </a:r>
            <a:r>
              <a:rPr lang="en-US" sz="2000" dirty="0" smtClean="0"/>
              <a:t>see </a:t>
            </a:r>
            <a:r>
              <a:rPr lang="en-US" sz="2000" dirty="0"/>
              <a:t>Chart </a:t>
            </a:r>
            <a:r>
              <a:rPr lang="en-US" sz="2000" dirty="0" smtClean="0"/>
              <a:t>67-4</a:t>
            </a:r>
            <a:r>
              <a:rPr lang="en-US" sz="2100" dirty="0" smtClean="0"/>
              <a:t/>
            </a:r>
            <a:br>
              <a:rPr lang="en-US" sz="2100" dirty="0" smtClean="0"/>
            </a:br>
            <a:endParaRPr lang="en-US" sz="2100" b="1" dirty="0" smtClean="0"/>
          </a:p>
        </p:txBody>
      </p:sp>
    </p:spTree>
    <p:extLst>
      <p:ext uri="{BB962C8B-B14F-4D97-AF65-F5344CB8AC3E}">
        <p14:creationId xmlns:p14="http://schemas.microsoft.com/office/powerpoint/2010/main" val="96180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0213" y="1128713"/>
            <a:ext cx="8524875" cy="384175"/>
          </a:xfrm>
        </p:spPr>
        <p:txBody>
          <a:bodyPr>
            <a:normAutofit fontScale="90000"/>
          </a:bodyPr>
          <a:lstStyle/>
          <a:p>
            <a:pPr eaLnBrk="1" hangingPunct="1"/>
            <a:r>
              <a:rPr lang="en-US" smtClean="0"/>
              <a:t>Interventions</a:t>
            </a:r>
          </a:p>
        </p:txBody>
      </p:sp>
      <p:sp>
        <p:nvSpPr>
          <p:cNvPr id="19459" name="Rectangle 3"/>
          <p:cNvSpPr>
            <a:spLocks noGrp="1" noChangeArrowheads="1"/>
          </p:cNvSpPr>
          <p:nvPr>
            <p:ph type="body" idx="1"/>
          </p:nvPr>
        </p:nvSpPr>
        <p:spPr>
          <a:xfrm>
            <a:off x="330200" y="1573213"/>
            <a:ext cx="8613775" cy="5538787"/>
          </a:xfrm>
        </p:spPr>
        <p:txBody>
          <a:bodyPr/>
          <a:lstStyle/>
          <a:p>
            <a:pPr eaLnBrk="1" hangingPunct="1">
              <a:lnSpc>
                <a:spcPct val="80000"/>
              </a:lnSpc>
            </a:pPr>
            <a:r>
              <a:rPr lang="en-US" sz="2100" dirty="0" smtClean="0"/>
              <a:t>Healing skin wounds and maintaining skin integrity</a:t>
            </a:r>
          </a:p>
          <a:p>
            <a:pPr lvl="1" eaLnBrk="1" hangingPunct="1">
              <a:lnSpc>
                <a:spcPct val="80000"/>
              </a:lnSpc>
            </a:pPr>
            <a:r>
              <a:rPr lang="en-US" sz="2100" dirty="0" smtClean="0"/>
              <a:t>Treat wounds to skin before the </a:t>
            </a:r>
            <a:r>
              <a:rPr lang="en-US" sz="2000" dirty="0" smtClean="0"/>
              <a:t>brace, splint, or cast</a:t>
            </a:r>
            <a:r>
              <a:rPr lang="en-US" sz="2100" dirty="0" smtClean="0"/>
              <a:t> is applied</a:t>
            </a:r>
          </a:p>
          <a:p>
            <a:pPr lvl="1" eaLnBrk="1" hangingPunct="1">
              <a:lnSpc>
                <a:spcPct val="80000"/>
              </a:lnSpc>
            </a:pPr>
            <a:r>
              <a:rPr lang="en-US" sz="2100" dirty="0" smtClean="0"/>
              <a:t>Observe for signs and symptoms of pressure or infection</a:t>
            </a:r>
          </a:p>
          <a:p>
            <a:pPr eaLnBrk="1" hangingPunct="1">
              <a:lnSpc>
                <a:spcPct val="80000"/>
              </a:lnSpc>
            </a:pPr>
            <a:r>
              <a:rPr lang="en-US" sz="2100" dirty="0" smtClean="0"/>
              <a:t>Note: Patient may require tetanus booster</a:t>
            </a:r>
          </a:p>
          <a:p>
            <a:pPr eaLnBrk="1" hangingPunct="1">
              <a:lnSpc>
                <a:spcPct val="80000"/>
              </a:lnSpc>
            </a:pPr>
            <a:r>
              <a:rPr lang="en-US" sz="2100" dirty="0" smtClean="0"/>
              <a:t>Maintaining adequate neurovascular status</a:t>
            </a:r>
            <a:endParaRPr lang="en-US" sz="2100" b="1" dirty="0" smtClean="0"/>
          </a:p>
          <a:p>
            <a:pPr lvl="1" eaLnBrk="1" hangingPunct="1">
              <a:lnSpc>
                <a:spcPct val="80000"/>
              </a:lnSpc>
            </a:pPr>
            <a:r>
              <a:rPr lang="en-US" sz="2100" dirty="0" smtClean="0"/>
              <a:t>Assess circulation, sensation, and movement</a:t>
            </a:r>
          </a:p>
          <a:p>
            <a:pPr lvl="1" eaLnBrk="1" hangingPunct="1">
              <a:lnSpc>
                <a:spcPct val="80000"/>
              </a:lnSpc>
            </a:pPr>
            <a:r>
              <a:rPr lang="en-US" sz="2100" dirty="0" smtClean="0"/>
              <a:t>Five “P’s”</a:t>
            </a:r>
          </a:p>
          <a:p>
            <a:pPr lvl="1" eaLnBrk="1" hangingPunct="1">
              <a:lnSpc>
                <a:spcPct val="80000"/>
              </a:lnSpc>
            </a:pPr>
            <a:r>
              <a:rPr lang="en-US" sz="2100" dirty="0" smtClean="0"/>
              <a:t>Notify physician of signs of compromise at once</a:t>
            </a:r>
          </a:p>
          <a:p>
            <a:pPr lvl="1" eaLnBrk="1" hangingPunct="1">
              <a:lnSpc>
                <a:spcPct val="80000"/>
              </a:lnSpc>
            </a:pPr>
            <a:r>
              <a:rPr lang="en-US" sz="2100" dirty="0" smtClean="0"/>
              <a:t>Elevate extremity no higher than the heart</a:t>
            </a:r>
          </a:p>
          <a:p>
            <a:pPr lvl="1" eaLnBrk="1" hangingPunct="1">
              <a:lnSpc>
                <a:spcPct val="80000"/>
              </a:lnSpc>
            </a:pPr>
            <a:r>
              <a:rPr lang="en-US" sz="2100" dirty="0" smtClean="0"/>
              <a:t>Encourage movement of fingers or toes every hour</a:t>
            </a:r>
          </a:p>
        </p:txBody>
      </p:sp>
    </p:spTree>
    <p:extLst>
      <p:ext uri="{BB962C8B-B14F-4D97-AF65-F5344CB8AC3E}">
        <p14:creationId xmlns:p14="http://schemas.microsoft.com/office/powerpoint/2010/main" val="310196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0213" y="457201"/>
            <a:ext cx="8524875" cy="914399"/>
          </a:xfrm>
        </p:spPr>
        <p:txBody>
          <a:bodyPr>
            <a:normAutofit/>
          </a:bodyPr>
          <a:lstStyle/>
          <a:p>
            <a:pPr eaLnBrk="1" hangingPunct="1"/>
            <a:r>
              <a:rPr lang="en-US" dirty="0" smtClean="0"/>
              <a:t>External Fixation Devices</a:t>
            </a:r>
          </a:p>
        </p:txBody>
      </p:sp>
      <p:sp>
        <p:nvSpPr>
          <p:cNvPr id="20483" name="Rectangle 3"/>
          <p:cNvSpPr>
            <a:spLocks noGrp="1" noChangeArrowheads="1"/>
          </p:cNvSpPr>
          <p:nvPr>
            <p:ph type="body" idx="1"/>
          </p:nvPr>
        </p:nvSpPr>
        <p:spPr>
          <a:xfrm>
            <a:off x="457200" y="1600201"/>
            <a:ext cx="8229600" cy="5257800"/>
          </a:xfrm>
        </p:spPr>
        <p:txBody>
          <a:bodyPr>
            <a:normAutofit fontScale="92500" lnSpcReduction="10000"/>
          </a:bodyPr>
          <a:lstStyle/>
          <a:p>
            <a:pPr eaLnBrk="1" hangingPunct="1">
              <a:lnSpc>
                <a:spcPct val="80000"/>
              </a:lnSpc>
            </a:pPr>
            <a:r>
              <a:rPr lang="en-US" dirty="0" smtClean="0"/>
              <a:t>Used to manage open fractures with soft tissue damage</a:t>
            </a:r>
          </a:p>
          <a:p>
            <a:pPr eaLnBrk="1" hangingPunct="1">
              <a:lnSpc>
                <a:spcPct val="80000"/>
              </a:lnSpc>
            </a:pPr>
            <a:r>
              <a:rPr lang="en-US" dirty="0" smtClean="0"/>
              <a:t>Provide support for complicated or comminuted fractures</a:t>
            </a:r>
          </a:p>
          <a:p>
            <a:pPr eaLnBrk="1" hangingPunct="1">
              <a:lnSpc>
                <a:spcPct val="80000"/>
              </a:lnSpc>
            </a:pPr>
            <a:r>
              <a:rPr lang="en-US" dirty="0" smtClean="0"/>
              <a:t>Patient requires reassurance due to appearance of device</a:t>
            </a:r>
          </a:p>
          <a:p>
            <a:pPr eaLnBrk="1" hangingPunct="1">
              <a:lnSpc>
                <a:spcPct val="80000"/>
              </a:lnSpc>
            </a:pPr>
            <a:r>
              <a:rPr lang="en-US" dirty="0" smtClean="0"/>
              <a:t>Discomfort is usually minimal and early mobility may be anticipated with these devices.</a:t>
            </a:r>
          </a:p>
          <a:p>
            <a:pPr eaLnBrk="1" hangingPunct="1">
              <a:lnSpc>
                <a:spcPct val="80000"/>
              </a:lnSpc>
            </a:pPr>
            <a:r>
              <a:rPr lang="en-US" dirty="0" smtClean="0"/>
              <a:t>Elevate to reduce edema</a:t>
            </a:r>
          </a:p>
          <a:p>
            <a:pPr eaLnBrk="1" hangingPunct="1">
              <a:lnSpc>
                <a:spcPct val="80000"/>
              </a:lnSpc>
            </a:pPr>
            <a:r>
              <a:rPr lang="en-US" dirty="0" smtClean="0"/>
              <a:t>Monitor for signs and symptoms of complications including infection</a:t>
            </a:r>
          </a:p>
          <a:p>
            <a:pPr eaLnBrk="1" hangingPunct="1">
              <a:lnSpc>
                <a:spcPct val="80000"/>
              </a:lnSpc>
            </a:pPr>
            <a:r>
              <a:rPr lang="en-US" dirty="0" smtClean="0"/>
              <a:t>Pin care </a:t>
            </a:r>
          </a:p>
          <a:p>
            <a:pPr eaLnBrk="1" hangingPunct="1">
              <a:lnSpc>
                <a:spcPct val="80000"/>
              </a:lnSpc>
            </a:pPr>
            <a:r>
              <a:rPr lang="en-US" dirty="0" smtClean="0"/>
              <a:t>Patient teaching</a:t>
            </a:r>
          </a:p>
        </p:txBody>
      </p:sp>
    </p:spTree>
    <p:extLst>
      <p:ext uri="{BB962C8B-B14F-4D97-AF65-F5344CB8AC3E}">
        <p14:creationId xmlns:p14="http://schemas.microsoft.com/office/powerpoint/2010/main" val="163113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0213" y="1247775"/>
            <a:ext cx="8524875" cy="384175"/>
          </a:xfrm>
        </p:spPr>
        <p:txBody>
          <a:bodyPr>
            <a:normAutofit fontScale="90000"/>
          </a:bodyPr>
          <a:lstStyle/>
          <a:p>
            <a:pPr eaLnBrk="1" hangingPunct="1"/>
            <a:r>
              <a:rPr lang="en-US" smtClean="0"/>
              <a:t>External Fixation Device</a:t>
            </a:r>
          </a:p>
        </p:txBody>
      </p:sp>
      <p:pic>
        <p:nvPicPr>
          <p:cNvPr id="21507" name="Picture 4" descr="E:\Suvarna\Connection\CD\Smeltzer IRDVD\Input\Images from VT\Image\jpg\jpg chap 37 to 72\figure_6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2475" y="1752600"/>
            <a:ext cx="25558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0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30213" y="381001"/>
            <a:ext cx="8524875" cy="914399"/>
          </a:xfrm>
        </p:spPr>
        <p:txBody>
          <a:bodyPr>
            <a:normAutofit/>
          </a:bodyPr>
          <a:lstStyle/>
          <a:p>
            <a:pPr eaLnBrk="1" hangingPunct="1"/>
            <a:r>
              <a:rPr lang="en-US" dirty="0" smtClean="0"/>
              <a:t>Traction</a:t>
            </a:r>
          </a:p>
        </p:txBody>
      </p:sp>
      <p:sp>
        <p:nvSpPr>
          <p:cNvPr id="24579" name="Rectangle 3"/>
          <p:cNvSpPr>
            <a:spLocks noGrp="1" noChangeArrowheads="1"/>
          </p:cNvSpPr>
          <p:nvPr>
            <p:ph type="body" idx="1"/>
          </p:nvPr>
        </p:nvSpPr>
        <p:spPr>
          <a:xfrm>
            <a:off x="457200" y="1524000"/>
            <a:ext cx="8229600" cy="4602163"/>
          </a:xfrm>
        </p:spPr>
        <p:txBody>
          <a:bodyPr>
            <a:normAutofit lnSpcReduction="10000"/>
          </a:bodyPr>
          <a:lstStyle/>
          <a:p>
            <a:pPr eaLnBrk="1" hangingPunct="1"/>
            <a:r>
              <a:rPr lang="en-US" dirty="0" smtClean="0"/>
              <a:t>The application of pulling force to a part of the body</a:t>
            </a:r>
          </a:p>
          <a:p>
            <a:pPr eaLnBrk="1" hangingPunct="1"/>
            <a:r>
              <a:rPr lang="en-US" dirty="0" smtClean="0"/>
              <a:t>Purposes:</a:t>
            </a:r>
          </a:p>
          <a:p>
            <a:pPr lvl="1" eaLnBrk="1" hangingPunct="1"/>
            <a:r>
              <a:rPr lang="en-US" dirty="0" smtClean="0"/>
              <a:t>Reduce muscle spasms</a:t>
            </a:r>
          </a:p>
          <a:p>
            <a:pPr lvl="1" eaLnBrk="1" hangingPunct="1"/>
            <a:r>
              <a:rPr lang="en-US" dirty="0" smtClean="0"/>
              <a:t>Reduce, align, and immobilize fractures</a:t>
            </a:r>
          </a:p>
          <a:p>
            <a:pPr lvl="1" eaLnBrk="1" hangingPunct="1"/>
            <a:r>
              <a:rPr lang="en-US" dirty="0" smtClean="0"/>
              <a:t>Reduce deformity </a:t>
            </a:r>
          </a:p>
          <a:p>
            <a:pPr lvl="1" eaLnBrk="1" hangingPunct="1"/>
            <a:r>
              <a:rPr lang="en-US" dirty="0" smtClean="0"/>
              <a:t>Increase space between opposing forces</a:t>
            </a:r>
          </a:p>
          <a:p>
            <a:pPr eaLnBrk="1" hangingPunct="1"/>
            <a:r>
              <a:rPr lang="en-US" dirty="0" smtClean="0"/>
              <a:t>Used as a short-term intervention until other modalities are possible</a:t>
            </a:r>
          </a:p>
        </p:txBody>
      </p:sp>
    </p:spTree>
    <p:extLst>
      <p:ext uri="{BB962C8B-B14F-4D97-AF65-F5344CB8AC3E}">
        <p14:creationId xmlns:p14="http://schemas.microsoft.com/office/powerpoint/2010/main" val="3862227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9562" y="609600"/>
            <a:ext cx="8524875" cy="2286001"/>
          </a:xfrm>
        </p:spPr>
        <p:txBody>
          <a:bodyPr>
            <a:noAutofit/>
          </a:bodyPr>
          <a:lstStyle/>
          <a:p>
            <a:pPr eaLnBrk="1" hangingPunct="1"/>
            <a:r>
              <a:rPr lang="en-US" sz="3200" dirty="0" smtClean="0"/>
              <a:t>All traction needs to be applied in two directions. The lines of pull are “vectors of force.” The result of the pulling force is between the two lines of the vectors of force.</a:t>
            </a:r>
            <a:br>
              <a:rPr lang="en-US" sz="3200" dirty="0" smtClean="0"/>
            </a:br>
            <a:endParaRPr lang="en-US" sz="3200" dirty="0" smtClean="0"/>
          </a:p>
        </p:txBody>
      </p:sp>
      <p:pic>
        <p:nvPicPr>
          <p:cNvPr id="25603" name="Picture 4" descr="E:\Suvarna\Connection\CD\Smeltzer IRDVD\Input\Images from VT\Image\jpg\jpg chap 37 to 72\figure_6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49613"/>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335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0213" y="228601"/>
            <a:ext cx="8524875" cy="838199"/>
          </a:xfrm>
        </p:spPr>
        <p:txBody>
          <a:bodyPr>
            <a:normAutofit/>
          </a:bodyPr>
          <a:lstStyle/>
          <a:p>
            <a:pPr eaLnBrk="1" hangingPunct="1"/>
            <a:r>
              <a:rPr lang="en-US" dirty="0" smtClean="0"/>
              <a:t>Cast</a:t>
            </a:r>
          </a:p>
        </p:txBody>
      </p:sp>
      <p:sp>
        <p:nvSpPr>
          <p:cNvPr id="6147" name="Rectangle 3"/>
          <p:cNvSpPr>
            <a:spLocks noGrp="1" noChangeArrowheads="1"/>
          </p:cNvSpPr>
          <p:nvPr>
            <p:ph type="body" idx="1"/>
          </p:nvPr>
        </p:nvSpPr>
        <p:spPr>
          <a:xfrm>
            <a:off x="457200" y="1143000"/>
            <a:ext cx="8229600" cy="4983163"/>
          </a:xfrm>
        </p:spPr>
        <p:txBody>
          <a:bodyPr>
            <a:normAutofit/>
          </a:bodyPr>
          <a:lstStyle/>
          <a:p>
            <a:pPr eaLnBrk="1" hangingPunct="1"/>
            <a:r>
              <a:rPr lang="en-US" smtClean="0"/>
              <a:t>A rigid, external immobilizing device </a:t>
            </a:r>
          </a:p>
          <a:p>
            <a:pPr eaLnBrk="1" hangingPunct="1"/>
            <a:r>
              <a:rPr lang="en-US" smtClean="0"/>
              <a:t>Uses</a:t>
            </a:r>
          </a:p>
          <a:p>
            <a:pPr lvl="1" eaLnBrk="1" hangingPunct="1"/>
            <a:r>
              <a:rPr lang="en-US" smtClean="0"/>
              <a:t>Immobilize a reduced fracture</a:t>
            </a:r>
          </a:p>
          <a:p>
            <a:pPr lvl="1" eaLnBrk="1" hangingPunct="1"/>
            <a:r>
              <a:rPr lang="en-US" smtClean="0"/>
              <a:t>Correct a deformity</a:t>
            </a:r>
          </a:p>
          <a:p>
            <a:pPr lvl="1" eaLnBrk="1" hangingPunct="1"/>
            <a:r>
              <a:rPr lang="en-US" smtClean="0"/>
              <a:t>Apply uniform pressure to soft tissues</a:t>
            </a:r>
          </a:p>
          <a:p>
            <a:pPr lvl="1" eaLnBrk="1" hangingPunct="1"/>
            <a:r>
              <a:rPr lang="en-US" smtClean="0"/>
              <a:t>Support to stabilize a joint</a:t>
            </a:r>
          </a:p>
          <a:p>
            <a:pPr eaLnBrk="1" hangingPunct="1"/>
            <a:r>
              <a:rPr lang="en-US" smtClean="0"/>
              <a:t>Materials—nonplaster (fiberglass), plaster</a:t>
            </a:r>
          </a:p>
        </p:txBody>
      </p:sp>
    </p:spTree>
    <p:extLst>
      <p:ext uri="{BB962C8B-B14F-4D97-AF65-F5344CB8AC3E}">
        <p14:creationId xmlns:p14="http://schemas.microsoft.com/office/powerpoint/2010/main" val="713056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0213" y="1177925"/>
            <a:ext cx="8524875" cy="384175"/>
          </a:xfrm>
        </p:spPr>
        <p:txBody>
          <a:bodyPr>
            <a:normAutofit fontScale="90000"/>
          </a:bodyPr>
          <a:lstStyle/>
          <a:p>
            <a:pPr eaLnBrk="1" hangingPunct="1"/>
            <a:r>
              <a:rPr lang="en-US" smtClean="0"/>
              <a:t>Principles of Effective Traction</a:t>
            </a:r>
          </a:p>
        </p:txBody>
      </p:sp>
      <p:sp>
        <p:nvSpPr>
          <p:cNvPr id="26627" name="Rectangle 3"/>
          <p:cNvSpPr>
            <a:spLocks noGrp="1" noChangeArrowheads="1"/>
          </p:cNvSpPr>
          <p:nvPr>
            <p:ph type="body" idx="1"/>
          </p:nvPr>
        </p:nvSpPr>
        <p:spPr>
          <a:xfrm>
            <a:off x="330200" y="1662113"/>
            <a:ext cx="8613775" cy="4244975"/>
          </a:xfrm>
        </p:spPr>
        <p:txBody>
          <a:bodyPr/>
          <a:lstStyle/>
          <a:p>
            <a:pPr eaLnBrk="1" hangingPunct="1"/>
            <a:r>
              <a:rPr lang="en-US" sz="2000" smtClean="0"/>
              <a:t>Whenever traction of applied a counterforce must be applied.  Frequently the patient’s body weight and positioning in bed supply the counterforce.</a:t>
            </a:r>
          </a:p>
          <a:p>
            <a:pPr eaLnBrk="1" hangingPunct="1"/>
            <a:r>
              <a:rPr lang="en-US" sz="2000" smtClean="0"/>
              <a:t>Traction must be continuous to reduce and immobilize fractures.</a:t>
            </a:r>
          </a:p>
          <a:p>
            <a:pPr eaLnBrk="1" hangingPunct="1"/>
            <a:r>
              <a:rPr lang="en-US" sz="2000" smtClean="0"/>
              <a:t>Skeletal traction is never interrupted.</a:t>
            </a:r>
          </a:p>
          <a:p>
            <a:pPr eaLnBrk="1" hangingPunct="1"/>
            <a:r>
              <a:rPr lang="en-US" sz="2000" smtClean="0"/>
              <a:t>Weights are not removed unless intermittent traction is prescribed.</a:t>
            </a:r>
          </a:p>
          <a:p>
            <a:pPr eaLnBrk="1" hangingPunct="1"/>
            <a:r>
              <a:rPr lang="en-US" sz="2000" smtClean="0"/>
              <a:t>Any factor that reduces pull must be eliminated.</a:t>
            </a:r>
          </a:p>
          <a:p>
            <a:pPr eaLnBrk="1" hangingPunct="1"/>
            <a:r>
              <a:rPr lang="en-US" sz="2000" smtClean="0"/>
              <a:t>Ropes must be unobstructed and weights must hang freely.</a:t>
            </a:r>
          </a:p>
          <a:p>
            <a:pPr eaLnBrk="1" hangingPunct="1"/>
            <a:r>
              <a:rPr lang="en-US" sz="2000" smtClean="0"/>
              <a:t>Knots or the footplate must not touch the foot of the bed. </a:t>
            </a:r>
          </a:p>
        </p:txBody>
      </p:sp>
    </p:spTree>
    <p:extLst>
      <p:ext uri="{BB962C8B-B14F-4D97-AF65-F5344CB8AC3E}">
        <p14:creationId xmlns:p14="http://schemas.microsoft.com/office/powerpoint/2010/main" val="2952921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30213" y="533401"/>
            <a:ext cx="8524875" cy="838199"/>
          </a:xfrm>
        </p:spPr>
        <p:txBody>
          <a:bodyPr>
            <a:normAutofit/>
          </a:bodyPr>
          <a:lstStyle/>
          <a:p>
            <a:pPr eaLnBrk="1" hangingPunct="1"/>
            <a:r>
              <a:rPr lang="en-US" dirty="0" smtClean="0"/>
              <a:t>Types of Traction</a:t>
            </a:r>
          </a:p>
        </p:txBody>
      </p:sp>
      <p:sp>
        <p:nvSpPr>
          <p:cNvPr id="27651" name="Rectangle 3"/>
          <p:cNvSpPr>
            <a:spLocks noGrp="1" noChangeArrowheads="1"/>
          </p:cNvSpPr>
          <p:nvPr>
            <p:ph type="body" idx="1"/>
          </p:nvPr>
        </p:nvSpPr>
        <p:spPr>
          <a:xfrm>
            <a:off x="457200" y="1524000"/>
            <a:ext cx="8229600" cy="4602163"/>
          </a:xfrm>
        </p:spPr>
        <p:txBody>
          <a:bodyPr/>
          <a:lstStyle/>
          <a:p>
            <a:pPr eaLnBrk="1" hangingPunct="1"/>
            <a:r>
              <a:rPr lang="en-US" dirty="0" smtClean="0"/>
              <a:t>Skin traction</a:t>
            </a:r>
          </a:p>
          <a:p>
            <a:pPr lvl="1" eaLnBrk="1" hangingPunct="1"/>
            <a:r>
              <a:rPr lang="en-US" dirty="0" smtClean="0"/>
              <a:t>Buck’s extension traction</a:t>
            </a:r>
          </a:p>
          <a:p>
            <a:pPr lvl="1" eaLnBrk="1" hangingPunct="1"/>
            <a:r>
              <a:rPr lang="en-US" dirty="0" smtClean="0"/>
              <a:t>Cervical head halter</a:t>
            </a:r>
          </a:p>
          <a:p>
            <a:pPr lvl="1" eaLnBrk="1" hangingPunct="1"/>
            <a:r>
              <a:rPr lang="en-US" dirty="0" smtClean="0"/>
              <a:t>Pelvic traction</a:t>
            </a:r>
          </a:p>
          <a:p>
            <a:pPr eaLnBrk="1" hangingPunct="1"/>
            <a:r>
              <a:rPr lang="en-US" dirty="0" smtClean="0"/>
              <a:t>Skeletal traction</a:t>
            </a:r>
          </a:p>
          <a:p>
            <a:pPr eaLnBrk="1" hangingPunct="1"/>
            <a:endParaRPr lang="en-US" dirty="0" smtClean="0"/>
          </a:p>
        </p:txBody>
      </p:sp>
    </p:spTree>
    <p:extLst>
      <p:ext uri="{BB962C8B-B14F-4D97-AF65-F5344CB8AC3E}">
        <p14:creationId xmlns:p14="http://schemas.microsoft.com/office/powerpoint/2010/main" val="2644399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4675" y="304800"/>
            <a:ext cx="8001000" cy="904875"/>
          </a:xfrm>
        </p:spPr>
        <p:txBody>
          <a:bodyPr/>
          <a:lstStyle/>
          <a:p>
            <a:pPr rtl="0"/>
            <a:r>
              <a:rPr lang="en-US" sz="3200" b="1">
                <a:solidFill>
                  <a:schemeClr val="accent2"/>
                </a:solidFill>
              </a:rPr>
              <a:t>Types of tractions:</a:t>
            </a:r>
          </a:p>
        </p:txBody>
      </p:sp>
      <p:sp>
        <p:nvSpPr>
          <p:cNvPr id="8195" name="Rectangle 3"/>
          <p:cNvSpPr>
            <a:spLocks noGrp="1" noChangeArrowheads="1"/>
          </p:cNvSpPr>
          <p:nvPr>
            <p:ph type="body" idx="1"/>
          </p:nvPr>
        </p:nvSpPr>
        <p:spPr>
          <a:xfrm>
            <a:off x="457200" y="1700213"/>
            <a:ext cx="8229600" cy="4425950"/>
          </a:xfrm>
        </p:spPr>
        <p:txBody>
          <a:bodyPr/>
          <a:lstStyle/>
          <a:p>
            <a:pPr marL="812800" indent="-812800" algn="l" rtl="0">
              <a:lnSpc>
                <a:spcPct val="90000"/>
              </a:lnSpc>
              <a:buFont typeface="Wingdings" pitchFamily="2" charset="2"/>
              <a:buNone/>
            </a:pPr>
            <a:r>
              <a:rPr lang="en-US" sz="2100"/>
              <a:t>I.  </a:t>
            </a:r>
            <a:r>
              <a:rPr lang="en-US" sz="2800" b="1">
                <a:solidFill>
                  <a:schemeClr val="accent2"/>
                </a:solidFill>
              </a:rPr>
              <a:t>Skin traction:</a:t>
            </a:r>
            <a:r>
              <a:rPr lang="en-US" sz="2100"/>
              <a:t> is used to control muscle spasm and to immobilize an area before surgery. No more than 2-3.5 kg of traction should be used, pelvic traction 4.5 to 9 kg depending on the patient weight</a:t>
            </a:r>
          </a:p>
          <a:p>
            <a:pPr marL="812800" indent="-812800" algn="l" rtl="0">
              <a:lnSpc>
                <a:spcPct val="90000"/>
              </a:lnSpc>
              <a:buFont typeface="Wingdings" pitchFamily="2" charset="2"/>
              <a:buNone/>
            </a:pPr>
            <a:endParaRPr lang="en-US" sz="2100"/>
          </a:p>
          <a:p>
            <a:pPr marL="812800" indent="-812800" algn="l" rtl="0">
              <a:lnSpc>
                <a:spcPct val="90000"/>
              </a:lnSpc>
            </a:pPr>
            <a:r>
              <a:rPr lang="en-US" sz="2100"/>
              <a:t> </a:t>
            </a:r>
            <a:r>
              <a:rPr lang="en-US" sz="2400" b="1"/>
              <a:t>Complications:</a:t>
            </a:r>
          </a:p>
          <a:p>
            <a:pPr marL="812800" indent="-812800" algn="l" rtl="0">
              <a:lnSpc>
                <a:spcPct val="90000"/>
              </a:lnSpc>
            </a:pPr>
            <a:r>
              <a:rPr lang="en-US" sz="2100"/>
              <a:t>Skin breakdown, nerve pressure (drop foot), and circulatory impairment ( DVT)</a:t>
            </a:r>
          </a:p>
          <a:p>
            <a:pPr marL="812800" indent="-812800" algn="l" rtl="0">
              <a:lnSpc>
                <a:spcPct val="90000"/>
              </a:lnSpc>
            </a:pPr>
            <a:r>
              <a:rPr lang="en-US" sz="2400" b="1">
                <a:solidFill>
                  <a:schemeClr val="accent2"/>
                </a:solidFill>
              </a:rPr>
              <a:t>Nursing interventions:</a:t>
            </a:r>
          </a:p>
          <a:p>
            <a:pPr marL="812800" indent="-812800" algn="l" rtl="0">
              <a:lnSpc>
                <a:spcPct val="90000"/>
              </a:lnSpc>
              <a:buFontTx/>
              <a:buAutoNum type="arabicPeriod"/>
            </a:pPr>
            <a:r>
              <a:rPr lang="en-US" sz="2100"/>
              <a:t>Ensuring effective traction</a:t>
            </a:r>
          </a:p>
          <a:p>
            <a:pPr marL="812800" indent="-812800" algn="l" rtl="0">
              <a:lnSpc>
                <a:spcPct val="90000"/>
              </a:lnSpc>
              <a:buFontTx/>
              <a:buAutoNum type="arabicPeriod"/>
            </a:pPr>
            <a:r>
              <a:rPr lang="en-US" sz="2100"/>
              <a:t>Monitor and managing potential complications</a:t>
            </a:r>
          </a:p>
          <a:p>
            <a:pPr marL="812800" indent="-812800" algn="l" rtl="0">
              <a:lnSpc>
                <a:spcPct val="90000"/>
              </a:lnSpc>
              <a:buFontTx/>
              <a:buNone/>
            </a:pPr>
            <a:endParaRPr lang="en-US" sz="2100"/>
          </a:p>
        </p:txBody>
      </p:sp>
    </p:spTree>
    <p:extLst>
      <p:ext uri="{BB962C8B-B14F-4D97-AF65-F5344CB8AC3E}">
        <p14:creationId xmlns:p14="http://schemas.microsoft.com/office/powerpoint/2010/main" val="276459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0213" y="1336675"/>
            <a:ext cx="8524875" cy="384175"/>
          </a:xfrm>
        </p:spPr>
        <p:txBody>
          <a:bodyPr>
            <a:normAutofit fontScale="90000"/>
          </a:bodyPr>
          <a:lstStyle/>
          <a:p>
            <a:pPr eaLnBrk="1" hangingPunct="1"/>
            <a:r>
              <a:rPr lang="en-US" smtClean="0"/>
              <a:t>Buck’s Extension Traction</a:t>
            </a:r>
          </a:p>
        </p:txBody>
      </p:sp>
      <p:pic>
        <p:nvPicPr>
          <p:cNvPr id="30723" name="Picture 4" descr="E:\Suvarna\Connection\CD\Smeltzer IRDVD\Input\Images from VT\Image\jpg\jpg chap 37 to 72\figure_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2005013"/>
            <a:ext cx="5278437"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796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600" b="1">
                <a:solidFill>
                  <a:schemeClr val="accent2"/>
                </a:solidFill>
              </a:rPr>
              <a:t>Types of tractions (cont</a:t>
            </a:r>
            <a:r>
              <a:rPr lang="en-US" sz="3600" b="1">
                <a:solidFill>
                  <a:schemeClr val="accent2"/>
                </a:solidFill>
                <a:latin typeface="Arial"/>
              </a:rPr>
              <a:t>…</a:t>
            </a:r>
            <a:r>
              <a:rPr lang="en-US" sz="3600" b="1">
                <a:solidFill>
                  <a:schemeClr val="accent2"/>
                </a:solidFill>
              </a:rPr>
              <a:t>):</a:t>
            </a:r>
          </a:p>
        </p:txBody>
      </p:sp>
      <p:sp>
        <p:nvSpPr>
          <p:cNvPr id="46083" name="Rectangle 3"/>
          <p:cNvSpPr>
            <a:spLocks noGrp="1" noChangeArrowheads="1"/>
          </p:cNvSpPr>
          <p:nvPr>
            <p:ph type="body" idx="1"/>
          </p:nvPr>
        </p:nvSpPr>
        <p:spPr/>
        <p:txBody>
          <a:bodyPr/>
          <a:lstStyle/>
          <a:p>
            <a:pPr algn="l" rtl="0">
              <a:buFontTx/>
              <a:buNone/>
            </a:pPr>
            <a:r>
              <a:rPr lang="en-US" sz="2600" dirty="0"/>
              <a:t>II. </a:t>
            </a:r>
            <a:r>
              <a:rPr lang="en-US" sz="2800" b="1" dirty="0">
                <a:solidFill>
                  <a:schemeClr val="accent2"/>
                </a:solidFill>
              </a:rPr>
              <a:t>Skeletal traction:</a:t>
            </a:r>
            <a:r>
              <a:rPr lang="en-US" sz="2600" dirty="0"/>
              <a:t> applied directly to the bone by using metal pin or wires. Most frequently used to treat fracture of long bones and the cervical spine. Is a surgical procedure. Skeletal traction uses 7-12 kg, as the muscle relax the traction weight is reduced to prevent fracture dislocation and to promote healing</a:t>
            </a:r>
          </a:p>
          <a:p>
            <a:pPr algn="l" rtl="0"/>
            <a:r>
              <a:rPr lang="en-US" sz="2600" dirty="0"/>
              <a:t>After removing the traction cast or splint are then used to support the healing bone.</a:t>
            </a:r>
          </a:p>
        </p:txBody>
      </p:sp>
    </p:spTree>
    <p:extLst>
      <p:ext uri="{BB962C8B-B14F-4D97-AF65-F5344CB8AC3E}">
        <p14:creationId xmlns:p14="http://schemas.microsoft.com/office/powerpoint/2010/main" val="177483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Balanced Skeletal Traction with Thomas Leg Splint</a:t>
            </a:r>
          </a:p>
        </p:txBody>
      </p:sp>
      <p:pic>
        <p:nvPicPr>
          <p:cNvPr id="31747" name="Picture 4" descr="E:\Suvarna\Connection\CD\Smeltzer IRDVD\Input\Images from VT\Image\jpg\jpg chap 37 to 72\figure_6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92350"/>
            <a:ext cx="67056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537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0213" y="533400"/>
            <a:ext cx="8524875" cy="990600"/>
          </a:xfrm>
        </p:spPr>
        <p:txBody>
          <a:bodyPr>
            <a:noAutofit/>
          </a:bodyPr>
          <a:lstStyle/>
          <a:p>
            <a:pPr eaLnBrk="1" hangingPunct="1"/>
            <a:r>
              <a:rPr lang="en-US" sz="3600" dirty="0" smtClean="0"/>
              <a:t>Preventive Nursing Care Needs of the Patient in Traction</a:t>
            </a:r>
          </a:p>
        </p:txBody>
      </p:sp>
      <p:sp>
        <p:nvSpPr>
          <p:cNvPr id="32771" name="Rectangle 3"/>
          <p:cNvSpPr>
            <a:spLocks noGrp="1" noChangeArrowheads="1"/>
          </p:cNvSpPr>
          <p:nvPr>
            <p:ph type="body" idx="1"/>
          </p:nvPr>
        </p:nvSpPr>
        <p:spPr/>
        <p:txBody>
          <a:bodyPr>
            <a:normAutofit lnSpcReduction="10000"/>
          </a:bodyPr>
          <a:lstStyle/>
          <a:p>
            <a:pPr eaLnBrk="1" hangingPunct="1">
              <a:lnSpc>
                <a:spcPct val="80000"/>
              </a:lnSpc>
            </a:pPr>
            <a:r>
              <a:rPr lang="en-US" smtClean="0"/>
              <a:t>Proper application and maintenance of traction </a:t>
            </a:r>
          </a:p>
          <a:p>
            <a:pPr eaLnBrk="1" hangingPunct="1">
              <a:lnSpc>
                <a:spcPct val="80000"/>
              </a:lnSpc>
            </a:pPr>
            <a:r>
              <a:rPr lang="en-US" smtClean="0"/>
              <a:t>Monitor for complications of skin breakdown, nerve pressure, and circulatory impairment</a:t>
            </a:r>
          </a:p>
          <a:p>
            <a:pPr lvl="1" eaLnBrk="1" hangingPunct="1">
              <a:lnSpc>
                <a:spcPct val="80000"/>
              </a:lnSpc>
            </a:pPr>
            <a:r>
              <a:rPr lang="en-US" smtClean="0"/>
              <a:t>Inspect skin at least three times a day</a:t>
            </a:r>
          </a:p>
          <a:p>
            <a:pPr lvl="1" eaLnBrk="1" hangingPunct="1">
              <a:lnSpc>
                <a:spcPct val="80000"/>
              </a:lnSpc>
            </a:pPr>
            <a:r>
              <a:rPr lang="en-US" smtClean="0"/>
              <a:t>Palpate traction tapes to assess for tenderness</a:t>
            </a:r>
          </a:p>
          <a:p>
            <a:pPr lvl="1" eaLnBrk="1" hangingPunct="1">
              <a:lnSpc>
                <a:spcPct val="80000"/>
              </a:lnSpc>
            </a:pPr>
            <a:r>
              <a:rPr lang="en-US" smtClean="0"/>
              <a:t>Assess sensation and movement</a:t>
            </a:r>
          </a:p>
          <a:p>
            <a:pPr lvl="1" eaLnBrk="1" hangingPunct="1">
              <a:lnSpc>
                <a:spcPct val="80000"/>
              </a:lnSpc>
            </a:pPr>
            <a:r>
              <a:rPr lang="en-US" smtClean="0"/>
              <a:t>Assess pulses color capillary refill, and temperature of  fingers or toes</a:t>
            </a:r>
          </a:p>
          <a:p>
            <a:pPr lvl="1" eaLnBrk="1" hangingPunct="1">
              <a:lnSpc>
                <a:spcPct val="80000"/>
              </a:lnSpc>
            </a:pPr>
            <a:r>
              <a:rPr lang="en-US" smtClean="0"/>
              <a:t>Assess for indicators of DVT</a:t>
            </a:r>
          </a:p>
          <a:p>
            <a:pPr lvl="1" eaLnBrk="1" hangingPunct="1">
              <a:lnSpc>
                <a:spcPct val="80000"/>
              </a:lnSpc>
            </a:pPr>
            <a:r>
              <a:rPr lang="en-US" smtClean="0"/>
              <a:t>Assess for indicators of infection</a:t>
            </a:r>
          </a:p>
        </p:txBody>
      </p:sp>
    </p:spTree>
    <p:extLst>
      <p:ext uri="{BB962C8B-B14F-4D97-AF65-F5344CB8AC3E}">
        <p14:creationId xmlns:p14="http://schemas.microsoft.com/office/powerpoint/2010/main" val="210734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0213" y="1125538"/>
            <a:ext cx="8524875" cy="384175"/>
          </a:xfrm>
        </p:spPr>
        <p:txBody>
          <a:bodyPr>
            <a:normAutofit fontScale="90000"/>
          </a:bodyPr>
          <a:lstStyle/>
          <a:p>
            <a:pPr eaLnBrk="1" hangingPunct="1"/>
            <a:r>
              <a:rPr lang="en-US" smtClean="0"/>
              <a:t>Preventative Interventions</a:t>
            </a:r>
          </a:p>
        </p:txBody>
      </p:sp>
      <p:sp>
        <p:nvSpPr>
          <p:cNvPr id="33795" name="Rectangle 3"/>
          <p:cNvSpPr>
            <a:spLocks noGrp="1" noChangeArrowheads="1"/>
          </p:cNvSpPr>
          <p:nvPr>
            <p:ph type="body" idx="1"/>
          </p:nvPr>
        </p:nvSpPr>
        <p:spPr>
          <a:xfrm>
            <a:off x="330200" y="1655763"/>
            <a:ext cx="8613775" cy="4970462"/>
          </a:xfrm>
        </p:spPr>
        <p:txBody>
          <a:bodyPr>
            <a:normAutofit fontScale="92500" lnSpcReduction="20000"/>
          </a:bodyPr>
          <a:lstStyle/>
          <a:p>
            <a:pPr eaLnBrk="1" hangingPunct="1">
              <a:lnSpc>
                <a:spcPct val="80000"/>
              </a:lnSpc>
            </a:pPr>
            <a:r>
              <a:rPr lang="en-US" smtClean="0"/>
              <a:t>Promptly report any alteration in sensation or circulation</a:t>
            </a:r>
          </a:p>
          <a:p>
            <a:pPr eaLnBrk="1" hangingPunct="1">
              <a:lnSpc>
                <a:spcPct val="80000"/>
              </a:lnSpc>
            </a:pPr>
            <a:r>
              <a:rPr lang="en-US" smtClean="0"/>
              <a:t>Frequent back care and skin care</a:t>
            </a:r>
          </a:p>
          <a:p>
            <a:pPr eaLnBrk="1" hangingPunct="1">
              <a:lnSpc>
                <a:spcPct val="80000"/>
              </a:lnSpc>
            </a:pPr>
            <a:r>
              <a:rPr lang="en-US" smtClean="0"/>
              <a:t>Regular shifting of position</a:t>
            </a:r>
          </a:p>
          <a:p>
            <a:pPr eaLnBrk="1" hangingPunct="1">
              <a:lnSpc>
                <a:spcPct val="80000"/>
              </a:lnSpc>
            </a:pPr>
            <a:r>
              <a:rPr lang="en-US" smtClean="0"/>
              <a:t>Special mattresses or other pressure reduction devices </a:t>
            </a:r>
          </a:p>
          <a:p>
            <a:pPr eaLnBrk="1" hangingPunct="1">
              <a:lnSpc>
                <a:spcPct val="80000"/>
              </a:lnSpc>
            </a:pPr>
            <a:r>
              <a:rPr lang="en-US" smtClean="0"/>
              <a:t>Perform active foot exercises and leg exercises every hour</a:t>
            </a:r>
          </a:p>
          <a:p>
            <a:pPr eaLnBrk="1" hangingPunct="1">
              <a:lnSpc>
                <a:spcPct val="80000"/>
              </a:lnSpc>
            </a:pPr>
            <a:r>
              <a:rPr lang="en-US" smtClean="0"/>
              <a:t>Elastic hose, pneumatic compression hose, or anticoagulant therapy may be prescribed</a:t>
            </a:r>
          </a:p>
          <a:p>
            <a:pPr eaLnBrk="1" hangingPunct="1">
              <a:lnSpc>
                <a:spcPct val="80000"/>
              </a:lnSpc>
            </a:pPr>
            <a:r>
              <a:rPr lang="en-US" smtClean="0"/>
              <a:t>Trapeze to help with movement for patients in skeletal traction</a:t>
            </a:r>
          </a:p>
          <a:p>
            <a:pPr eaLnBrk="1" hangingPunct="1">
              <a:lnSpc>
                <a:spcPct val="80000"/>
              </a:lnSpc>
            </a:pPr>
            <a:r>
              <a:rPr lang="en-US" smtClean="0"/>
              <a:t>Pin care</a:t>
            </a:r>
          </a:p>
          <a:p>
            <a:pPr eaLnBrk="1" hangingPunct="1">
              <a:lnSpc>
                <a:spcPct val="80000"/>
              </a:lnSpc>
            </a:pPr>
            <a:r>
              <a:rPr lang="en-US" smtClean="0"/>
              <a:t>Exercises to maintain muscle tone and strength </a:t>
            </a:r>
          </a:p>
        </p:txBody>
      </p:sp>
    </p:spTree>
    <p:extLst>
      <p:ext uri="{BB962C8B-B14F-4D97-AF65-F5344CB8AC3E}">
        <p14:creationId xmlns:p14="http://schemas.microsoft.com/office/powerpoint/2010/main" val="3876942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30213" y="533400"/>
            <a:ext cx="8524875" cy="1066800"/>
          </a:xfrm>
        </p:spPr>
        <p:txBody>
          <a:bodyPr>
            <a:noAutofit/>
          </a:bodyPr>
          <a:lstStyle/>
          <a:p>
            <a:pPr eaLnBrk="1" hangingPunct="1"/>
            <a:r>
              <a:rPr lang="en-US" sz="3600" dirty="0" smtClean="0"/>
              <a:t>Nursing Process: The Care of the Patient in Traction—Assessment</a:t>
            </a:r>
          </a:p>
        </p:txBody>
      </p:sp>
      <p:sp>
        <p:nvSpPr>
          <p:cNvPr id="34819" name="Rectangle 3"/>
          <p:cNvSpPr>
            <a:spLocks noGrp="1" noChangeArrowheads="1"/>
          </p:cNvSpPr>
          <p:nvPr>
            <p:ph type="body" idx="1"/>
          </p:nvPr>
        </p:nvSpPr>
        <p:spPr/>
        <p:txBody>
          <a:bodyPr>
            <a:normAutofit lnSpcReduction="10000"/>
          </a:bodyPr>
          <a:lstStyle/>
          <a:p>
            <a:pPr eaLnBrk="1" hangingPunct="1">
              <a:lnSpc>
                <a:spcPct val="80000"/>
              </a:lnSpc>
            </a:pPr>
            <a:r>
              <a:rPr lang="en-US" smtClean="0"/>
              <a:t>Assessment of neurovascular status and for complications</a:t>
            </a:r>
          </a:p>
          <a:p>
            <a:pPr eaLnBrk="1" hangingPunct="1">
              <a:lnSpc>
                <a:spcPct val="80000"/>
              </a:lnSpc>
            </a:pPr>
            <a:r>
              <a:rPr lang="en-US" smtClean="0"/>
              <a:t>Assessment for mobility-related complications of pneumonia, atelectasis, constipation, nutritional problems, urinary stasis, or UTI</a:t>
            </a:r>
          </a:p>
          <a:p>
            <a:pPr eaLnBrk="1" hangingPunct="1">
              <a:lnSpc>
                <a:spcPct val="80000"/>
              </a:lnSpc>
            </a:pPr>
            <a:r>
              <a:rPr lang="en-US" smtClean="0"/>
              <a:t>Pain and discomfort</a:t>
            </a:r>
          </a:p>
          <a:p>
            <a:pPr eaLnBrk="1" hangingPunct="1">
              <a:lnSpc>
                <a:spcPct val="80000"/>
              </a:lnSpc>
            </a:pPr>
            <a:r>
              <a:rPr lang="en-US" smtClean="0"/>
              <a:t>Emotional and behavioral responses  </a:t>
            </a:r>
          </a:p>
          <a:p>
            <a:pPr eaLnBrk="1" hangingPunct="1">
              <a:lnSpc>
                <a:spcPct val="80000"/>
              </a:lnSpc>
            </a:pPr>
            <a:r>
              <a:rPr lang="en-US" smtClean="0"/>
              <a:t>Coping</a:t>
            </a:r>
          </a:p>
          <a:p>
            <a:pPr eaLnBrk="1" hangingPunct="1">
              <a:lnSpc>
                <a:spcPct val="80000"/>
              </a:lnSpc>
            </a:pPr>
            <a:r>
              <a:rPr lang="en-US" smtClean="0"/>
              <a:t>Thought processes</a:t>
            </a:r>
          </a:p>
          <a:p>
            <a:pPr eaLnBrk="1" hangingPunct="1">
              <a:lnSpc>
                <a:spcPct val="80000"/>
              </a:lnSpc>
            </a:pPr>
            <a:r>
              <a:rPr lang="en-US" smtClean="0"/>
              <a:t>Knowledge</a:t>
            </a:r>
          </a:p>
          <a:p>
            <a:pPr eaLnBrk="1" hangingPunct="1">
              <a:lnSpc>
                <a:spcPct val="80000"/>
              </a:lnSpc>
            </a:pPr>
            <a:endParaRPr lang="en-US" smtClean="0"/>
          </a:p>
        </p:txBody>
      </p:sp>
    </p:spTree>
    <p:extLst>
      <p:ext uri="{BB962C8B-B14F-4D97-AF65-F5344CB8AC3E}">
        <p14:creationId xmlns:p14="http://schemas.microsoft.com/office/powerpoint/2010/main" val="3763616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30213" y="457200"/>
            <a:ext cx="8524875" cy="1295400"/>
          </a:xfrm>
        </p:spPr>
        <p:txBody>
          <a:bodyPr>
            <a:noAutofit/>
          </a:bodyPr>
          <a:lstStyle/>
          <a:p>
            <a:pPr eaLnBrk="1" hangingPunct="1"/>
            <a:r>
              <a:rPr lang="en-US" sz="3600" dirty="0" smtClean="0"/>
              <a:t>Nursing Process: The Care of the Patient in Traction—Diagnoses</a:t>
            </a:r>
          </a:p>
        </p:txBody>
      </p:sp>
      <p:sp>
        <p:nvSpPr>
          <p:cNvPr id="35843" name="Rectangle 3"/>
          <p:cNvSpPr>
            <a:spLocks noGrp="1" noChangeArrowheads="1"/>
          </p:cNvSpPr>
          <p:nvPr>
            <p:ph type="body" idx="1"/>
          </p:nvPr>
        </p:nvSpPr>
        <p:spPr/>
        <p:txBody>
          <a:bodyPr/>
          <a:lstStyle/>
          <a:p>
            <a:pPr eaLnBrk="1" hangingPunct="1"/>
            <a:r>
              <a:rPr lang="en-US" smtClean="0"/>
              <a:t>Deficient knowledge</a:t>
            </a:r>
          </a:p>
          <a:p>
            <a:pPr eaLnBrk="1" hangingPunct="1"/>
            <a:r>
              <a:rPr lang="en-US" smtClean="0"/>
              <a:t>Anxiety</a:t>
            </a:r>
          </a:p>
          <a:p>
            <a:pPr eaLnBrk="1" hangingPunct="1"/>
            <a:r>
              <a:rPr lang="en-US" smtClean="0"/>
              <a:t>Acute pain</a:t>
            </a:r>
          </a:p>
          <a:p>
            <a:pPr eaLnBrk="1" hangingPunct="1"/>
            <a:r>
              <a:rPr lang="en-US" smtClean="0"/>
              <a:t>Self-care deficit</a:t>
            </a:r>
          </a:p>
          <a:p>
            <a:pPr eaLnBrk="1" hangingPunct="1"/>
            <a:r>
              <a:rPr lang="en-US" smtClean="0"/>
              <a:t>Impaired physical mobility</a:t>
            </a:r>
          </a:p>
        </p:txBody>
      </p:sp>
    </p:spTree>
    <p:extLst>
      <p:ext uri="{BB962C8B-B14F-4D97-AF65-F5344CB8AC3E}">
        <p14:creationId xmlns:p14="http://schemas.microsoft.com/office/powerpoint/2010/main" val="87641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519113"/>
            <a:ext cx="7640638" cy="677862"/>
          </a:xfrm>
        </p:spPr>
        <p:txBody>
          <a:bodyPr>
            <a:normAutofit fontScale="90000"/>
          </a:bodyPr>
          <a:lstStyle/>
          <a:p>
            <a:r>
              <a:rPr lang="en-US" sz="3400"/>
              <a:t/>
            </a:r>
            <a:br>
              <a:rPr lang="en-US" sz="3400"/>
            </a:br>
            <a:r>
              <a:rPr lang="en-US" sz="3400" b="1">
                <a:solidFill>
                  <a:schemeClr val="accent2"/>
                </a:solidFill>
              </a:rPr>
              <a:t>Types of Casts:</a:t>
            </a:r>
          </a:p>
        </p:txBody>
      </p:sp>
      <p:sp>
        <p:nvSpPr>
          <p:cNvPr id="23555" name="Rectangle 3"/>
          <p:cNvSpPr>
            <a:spLocks noGrp="1" noChangeArrowheads="1"/>
          </p:cNvSpPr>
          <p:nvPr>
            <p:ph type="body" idx="1"/>
          </p:nvPr>
        </p:nvSpPr>
        <p:spPr>
          <a:xfrm>
            <a:off x="457200" y="1773238"/>
            <a:ext cx="8229600" cy="4679950"/>
          </a:xfrm>
        </p:spPr>
        <p:txBody>
          <a:bodyPr/>
          <a:lstStyle/>
          <a:p>
            <a:pPr algn="l" rtl="0">
              <a:buFontTx/>
              <a:buAutoNum type="arabicPeriod"/>
            </a:pPr>
            <a:r>
              <a:rPr lang="en-US" sz="2500"/>
              <a:t>Short arm cast           2.Long arm cast</a:t>
            </a:r>
          </a:p>
          <a:p>
            <a:pPr algn="l" rtl="0">
              <a:buFontTx/>
              <a:buAutoNum type="arabicPeriod"/>
            </a:pPr>
            <a:r>
              <a:rPr lang="en-US" sz="2500"/>
              <a:t>Short leg cast            3.Long leg cast</a:t>
            </a:r>
          </a:p>
          <a:p>
            <a:pPr algn="l" rtl="0">
              <a:buFontTx/>
              <a:buAutoNum type="arabicPeriod"/>
            </a:pPr>
            <a:r>
              <a:rPr lang="en-US" sz="2500"/>
              <a:t>Walking cast ( long or short) reinforced for strength</a:t>
            </a:r>
          </a:p>
          <a:p>
            <a:pPr algn="l" rtl="0">
              <a:buFontTx/>
              <a:buAutoNum type="arabicPeriod"/>
            </a:pPr>
            <a:r>
              <a:rPr lang="en-US" sz="2500"/>
              <a:t>Body cast: encircle the trunk</a:t>
            </a:r>
          </a:p>
          <a:p>
            <a:pPr algn="l" rtl="0">
              <a:buFontTx/>
              <a:buAutoNum type="arabicPeriod"/>
            </a:pPr>
            <a:r>
              <a:rPr lang="en-US" sz="2500"/>
              <a:t>Shoulder spica cast: a body jacket that enclosed the trunk and the shoulder and elbow</a:t>
            </a:r>
          </a:p>
          <a:p>
            <a:pPr algn="l" rtl="0">
              <a:buFontTx/>
              <a:buAutoNum type="arabicPeriod"/>
            </a:pPr>
            <a:r>
              <a:rPr lang="en-US" sz="2500"/>
              <a:t>Hip spica cast: enclose the trunk and lower extremity ( double hip spica cast ( includes both legs</a:t>
            </a:r>
          </a:p>
          <a:p>
            <a:endParaRPr lang="en-US" sz="2500"/>
          </a:p>
        </p:txBody>
      </p:sp>
    </p:spTree>
    <p:extLst>
      <p:ext uri="{BB962C8B-B14F-4D97-AF65-F5344CB8AC3E}">
        <p14:creationId xmlns:p14="http://schemas.microsoft.com/office/powerpoint/2010/main" val="62365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30213" y="457200"/>
            <a:ext cx="8524875" cy="1143000"/>
          </a:xfrm>
        </p:spPr>
        <p:txBody>
          <a:bodyPr>
            <a:noAutofit/>
          </a:bodyPr>
          <a:lstStyle/>
          <a:p>
            <a:pPr eaLnBrk="1" hangingPunct="1"/>
            <a:r>
              <a:rPr lang="en-US" sz="3600" dirty="0" smtClean="0"/>
              <a:t>Collaborative Problems/Potential Complications</a:t>
            </a:r>
          </a:p>
        </p:txBody>
      </p:sp>
      <p:sp>
        <p:nvSpPr>
          <p:cNvPr id="36867" name="Rectangle 3"/>
          <p:cNvSpPr>
            <a:spLocks noGrp="1" noChangeArrowheads="1"/>
          </p:cNvSpPr>
          <p:nvPr>
            <p:ph type="body" idx="1"/>
          </p:nvPr>
        </p:nvSpPr>
        <p:spPr/>
        <p:txBody>
          <a:bodyPr/>
          <a:lstStyle/>
          <a:p>
            <a:pPr eaLnBrk="1" hangingPunct="1"/>
            <a:r>
              <a:rPr lang="en-US" smtClean="0"/>
              <a:t>Pressure ulcer</a:t>
            </a:r>
          </a:p>
          <a:p>
            <a:pPr eaLnBrk="1" hangingPunct="1"/>
            <a:r>
              <a:rPr lang="en-US" smtClean="0"/>
              <a:t>Atelectasis</a:t>
            </a:r>
          </a:p>
          <a:p>
            <a:pPr eaLnBrk="1" hangingPunct="1"/>
            <a:r>
              <a:rPr lang="en-US" smtClean="0"/>
              <a:t>Pneumonia</a:t>
            </a:r>
          </a:p>
          <a:p>
            <a:pPr eaLnBrk="1" hangingPunct="1"/>
            <a:r>
              <a:rPr lang="en-US" smtClean="0"/>
              <a:t>Constipation</a:t>
            </a:r>
          </a:p>
          <a:p>
            <a:pPr eaLnBrk="1" hangingPunct="1"/>
            <a:r>
              <a:rPr lang="en-US" smtClean="0"/>
              <a:t>Anorexia</a:t>
            </a:r>
          </a:p>
          <a:p>
            <a:pPr eaLnBrk="1" hangingPunct="1"/>
            <a:r>
              <a:rPr lang="en-US" smtClean="0"/>
              <a:t>Urinary stasis and infection</a:t>
            </a:r>
          </a:p>
          <a:p>
            <a:pPr eaLnBrk="1" hangingPunct="1"/>
            <a:r>
              <a:rPr lang="en-US" smtClean="0"/>
              <a:t>DVT</a:t>
            </a:r>
          </a:p>
        </p:txBody>
      </p:sp>
    </p:spTree>
    <p:extLst>
      <p:ext uri="{BB962C8B-B14F-4D97-AF65-F5344CB8AC3E}">
        <p14:creationId xmlns:p14="http://schemas.microsoft.com/office/powerpoint/2010/main" val="3255506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30213" y="457200"/>
            <a:ext cx="8524875" cy="1143000"/>
          </a:xfrm>
        </p:spPr>
        <p:txBody>
          <a:bodyPr>
            <a:noAutofit/>
          </a:bodyPr>
          <a:lstStyle/>
          <a:p>
            <a:pPr eaLnBrk="1" hangingPunct="1"/>
            <a:r>
              <a:rPr lang="en-US" sz="3600" dirty="0" smtClean="0"/>
              <a:t>Nursing Process: The Care of the Patient in Traction—Planning</a:t>
            </a:r>
          </a:p>
        </p:txBody>
      </p:sp>
      <p:sp>
        <p:nvSpPr>
          <p:cNvPr id="37891" name="Rectangle 3"/>
          <p:cNvSpPr>
            <a:spLocks noGrp="1" noChangeArrowheads="1"/>
          </p:cNvSpPr>
          <p:nvPr>
            <p:ph type="body" idx="1"/>
          </p:nvPr>
        </p:nvSpPr>
        <p:spPr/>
        <p:txBody>
          <a:bodyPr/>
          <a:lstStyle/>
          <a:p>
            <a:pPr eaLnBrk="1" hangingPunct="1"/>
            <a:r>
              <a:rPr lang="en-US" smtClean="0"/>
              <a:t>Major goals include understanding of the treatment regimen, reduced anxiety, maximum comfort, maximum level of self-care within the therapeutic limits of the traction, and absence of complications.</a:t>
            </a:r>
          </a:p>
        </p:txBody>
      </p:sp>
    </p:spTree>
    <p:extLst>
      <p:ext uri="{BB962C8B-B14F-4D97-AF65-F5344CB8AC3E}">
        <p14:creationId xmlns:p14="http://schemas.microsoft.com/office/powerpoint/2010/main" val="1905018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30213" y="457201"/>
            <a:ext cx="8524875" cy="990599"/>
          </a:xfrm>
        </p:spPr>
        <p:txBody>
          <a:bodyPr>
            <a:normAutofit/>
          </a:bodyPr>
          <a:lstStyle/>
          <a:p>
            <a:pPr eaLnBrk="1" hangingPunct="1"/>
            <a:r>
              <a:rPr lang="en-US" dirty="0" smtClean="0"/>
              <a:t>Interventions</a:t>
            </a:r>
          </a:p>
        </p:txBody>
      </p:sp>
      <p:sp>
        <p:nvSpPr>
          <p:cNvPr id="38915" name="Rectangle 3"/>
          <p:cNvSpPr>
            <a:spLocks noGrp="1" noChangeArrowheads="1"/>
          </p:cNvSpPr>
          <p:nvPr>
            <p:ph type="body" idx="1"/>
          </p:nvPr>
        </p:nvSpPr>
        <p:spPr>
          <a:xfrm>
            <a:off x="457200" y="1600200"/>
            <a:ext cx="8229600" cy="4525963"/>
          </a:xfrm>
        </p:spPr>
        <p:txBody>
          <a:bodyPr>
            <a:normAutofit/>
          </a:bodyPr>
          <a:lstStyle/>
          <a:p>
            <a:pPr eaLnBrk="1" hangingPunct="1">
              <a:lnSpc>
                <a:spcPct val="80000"/>
              </a:lnSpc>
            </a:pPr>
            <a:r>
              <a:rPr lang="en-US" dirty="0" smtClean="0"/>
              <a:t>Interventions to prevent skin breakdown, nerve pressure, and circulatory impairment </a:t>
            </a:r>
          </a:p>
          <a:p>
            <a:pPr eaLnBrk="1" hangingPunct="1">
              <a:lnSpc>
                <a:spcPct val="80000"/>
              </a:lnSpc>
            </a:pPr>
            <a:r>
              <a:rPr lang="en-US" dirty="0" smtClean="0"/>
              <a:t>Measures to reduce anxiety</a:t>
            </a:r>
          </a:p>
          <a:p>
            <a:pPr lvl="1" eaLnBrk="1" hangingPunct="1">
              <a:lnSpc>
                <a:spcPct val="80000"/>
              </a:lnSpc>
            </a:pPr>
            <a:r>
              <a:rPr lang="en-US" dirty="0" smtClean="0"/>
              <a:t>Providing and reinforcing information</a:t>
            </a:r>
          </a:p>
          <a:p>
            <a:pPr lvl="1" eaLnBrk="1" hangingPunct="1">
              <a:lnSpc>
                <a:spcPct val="80000"/>
              </a:lnSpc>
            </a:pPr>
            <a:r>
              <a:rPr lang="en-US" dirty="0" smtClean="0"/>
              <a:t>Encourage patient participation in decision- making and in care</a:t>
            </a:r>
          </a:p>
          <a:p>
            <a:pPr lvl="1" eaLnBrk="1" hangingPunct="1">
              <a:lnSpc>
                <a:spcPct val="80000"/>
              </a:lnSpc>
            </a:pPr>
            <a:r>
              <a:rPr lang="en-US" dirty="0" smtClean="0"/>
              <a:t>Frequent visits (family and of caregivers/nurse) to reduce isolation</a:t>
            </a:r>
          </a:p>
          <a:p>
            <a:pPr lvl="1" eaLnBrk="1" hangingPunct="1">
              <a:lnSpc>
                <a:spcPct val="80000"/>
              </a:lnSpc>
            </a:pPr>
            <a:r>
              <a:rPr lang="en-US" dirty="0" err="1" smtClean="0"/>
              <a:t>Diversional</a:t>
            </a:r>
            <a:r>
              <a:rPr lang="en-US" dirty="0" smtClean="0"/>
              <a:t> activities</a:t>
            </a:r>
          </a:p>
          <a:p>
            <a:pPr eaLnBrk="1" hangingPunct="1">
              <a:lnSpc>
                <a:spcPct val="80000"/>
              </a:lnSpc>
            </a:pPr>
            <a:r>
              <a:rPr lang="en-US" dirty="0" smtClean="0"/>
              <a:t>Use of assistive devices</a:t>
            </a:r>
          </a:p>
        </p:txBody>
      </p:sp>
    </p:spTree>
    <p:extLst>
      <p:ext uri="{BB962C8B-B14F-4D97-AF65-F5344CB8AC3E}">
        <p14:creationId xmlns:p14="http://schemas.microsoft.com/office/powerpoint/2010/main" val="4266322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30213" y="533401"/>
            <a:ext cx="8524875" cy="838199"/>
          </a:xfrm>
        </p:spPr>
        <p:txBody>
          <a:bodyPr>
            <a:normAutofit/>
          </a:bodyPr>
          <a:lstStyle/>
          <a:p>
            <a:pPr eaLnBrk="1" hangingPunct="1"/>
            <a:r>
              <a:rPr lang="en-US" dirty="0" smtClean="0"/>
              <a:t>Interventions</a:t>
            </a:r>
          </a:p>
        </p:txBody>
      </p:sp>
      <p:sp>
        <p:nvSpPr>
          <p:cNvPr id="39939" name="Rectangle 3"/>
          <p:cNvSpPr>
            <a:spLocks noGrp="1" noChangeArrowheads="1"/>
          </p:cNvSpPr>
          <p:nvPr>
            <p:ph type="body" idx="1"/>
          </p:nvPr>
        </p:nvSpPr>
        <p:spPr>
          <a:xfrm>
            <a:off x="457200" y="1371600"/>
            <a:ext cx="8229600" cy="4754563"/>
          </a:xfrm>
        </p:spPr>
        <p:txBody>
          <a:bodyPr>
            <a:normAutofit/>
          </a:bodyPr>
          <a:lstStyle/>
          <a:p>
            <a:pPr eaLnBrk="1" hangingPunct="1"/>
            <a:r>
              <a:rPr lang="en-US" dirty="0" smtClean="0"/>
              <a:t>Consultation with/referral for physical therapy</a:t>
            </a:r>
          </a:p>
          <a:p>
            <a:pPr eaLnBrk="1" hangingPunct="1"/>
            <a:r>
              <a:rPr lang="en-US" dirty="0" smtClean="0"/>
              <a:t>Prevention of atelectasis and pneumonia</a:t>
            </a:r>
          </a:p>
          <a:p>
            <a:pPr lvl="1" eaLnBrk="1" hangingPunct="1"/>
            <a:r>
              <a:rPr lang="en-US" dirty="0" smtClean="0"/>
              <a:t>Auscultate lungs every 4–8 hours</a:t>
            </a:r>
          </a:p>
          <a:p>
            <a:pPr lvl="1" eaLnBrk="1" hangingPunct="1"/>
            <a:r>
              <a:rPr lang="en-US" dirty="0" smtClean="0"/>
              <a:t>Coughing and deep breathing exercises</a:t>
            </a:r>
          </a:p>
          <a:p>
            <a:pPr eaLnBrk="1" hangingPunct="1"/>
            <a:r>
              <a:rPr lang="en-US" dirty="0" smtClean="0"/>
              <a:t>High-fiber diet</a:t>
            </a:r>
          </a:p>
          <a:p>
            <a:pPr eaLnBrk="1" hangingPunct="1"/>
            <a:r>
              <a:rPr lang="en-US" dirty="0" smtClean="0"/>
              <a:t>Encourage fluids</a:t>
            </a:r>
          </a:p>
          <a:p>
            <a:pPr eaLnBrk="1" hangingPunct="1"/>
            <a:r>
              <a:rPr lang="en-US" dirty="0" smtClean="0"/>
              <a:t>Identify and include food preferences, encourage proper diet</a:t>
            </a:r>
          </a:p>
          <a:p>
            <a:pPr eaLnBrk="1" hangingPunct="1"/>
            <a:endParaRPr lang="en-US" dirty="0" smtClean="0"/>
          </a:p>
        </p:txBody>
      </p:sp>
    </p:spTree>
    <p:extLst>
      <p:ext uri="{BB962C8B-B14F-4D97-AF65-F5344CB8AC3E}">
        <p14:creationId xmlns:p14="http://schemas.microsoft.com/office/powerpoint/2010/main" val="377606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30213" y="609601"/>
            <a:ext cx="8524875" cy="609599"/>
          </a:xfrm>
        </p:spPr>
        <p:txBody>
          <a:bodyPr>
            <a:normAutofit fontScale="90000"/>
          </a:bodyPr>
          <a:lstStyle/>
          <a:p>
            <a:pPr eaLnBrk="1" hangingPunct="1"/>
            <a:r>
              <a:rPr lang="en-US" dirty="0" smtClean="0"/>
              <a:t>Joint Replacements </a:t>
            </a:r>
          </a:p>
        </p:txBody>
      </p:sp>
      <p:sp>
        <p:nvSpPr>
          <p:cNvPr id="43011" name="Rectangle 3"/>
          <p:cNvSpPr>
            <a:spLocks noGrp="1" noChangeArrowheads="1"/>
          </p:cNvSpPr>
          <p:nvPr>
            <p:ph type="body" sz="half" idx="1"/>
          </p:nvPr>
        </p:nvSpPr>
        <p:spPr/>
        <p:txBody>
          <a:bodyPr/>
          <a:lstStyle/>
          <a:p>
            <a:pPr eaLnBrk="1" hangingPunct="1"/>
            <a:r>
              <a:rPr lang="en-US" sz="2000" dirty="0" smtClean="0"/>
              <a:t>Used to treat severe joint pain and disability and for repair and management of joint fractures or joint necrosis.</a:t>
            </a:r>
          </a:p>
          <a:p>
            <a:pPr eaLnBrk="1" hangingPunct="1"/>
            <a:r>
              <a:rPr lang="en-US" sz="2000" dirty="0" smtClean="0"/>
              <a:t>Frequently replaced joints include the hip, knee, and fingers.</a:t>
            </a:r>
          </a:p>
          <a:p>
            <a:pPr eaLnBrk="1" hangingPunct="1"/>
            <a:r>
              <a:rPr lang="en-US" sz="2000" dirty="0" smtClean="0"/>
              <a:t>Joints including the shoulder, elbow, wrist, and ankle may also be replaced.</a:t>
            </a:r>
          </a:p>
          <a:p>
            <a:pPr eaLnBrk="1" hangingPunct="1"/>
            <a:endParaRPr lang="en-US" sz="2000" dirty="0" smtClean="0"/>
          </a:p>
          <a:p>
            <a:pPr eaLnBrk="1" hangingPunct="1"/>
            <a:endParaRPr lang="en-US" sz="2000" dirty="0" smtClean="0"/>
          </a:p>
        </p:txBody>
      </p:sp>
      <p:pic>
        <p:nvPicPr>
          <p:cNvPr id="43012" name="Picture 5" descr="E:\Suvarna\Connection\CD\Smeltzer IRDVD\Input\Images from VT\Image\jpg\jpg chap 37 to 72\figure_6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5300" y="1514475"/>
            <a:ext cx="24606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176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30213" y="304801"/>
            <a:ext cx="8524875" cy="1066800"/>
          </a:xfrm>
        </p:spPr>
        <p:txBody>
          <a:bodyPr>
            <a:normAutofit fontScale="90000"/>
          </a:bodyPr>
          <a:lstStyle/>
          <a:p>
            <a:pPr eaLnBrk="1" hangingPunct="1"/>
            <a:r>
              <a:rPr lang="en-US" dirty="0" smtClean="0"/>
              <a:t>Needs of Patients with Hip or Knee Replacement Surgery</a:t>
            </a:r>
          </a:p>
        </p:txBody>
      </p:sp>
      <p:sp>
        <p:nvSpPr>
          <p:cNvPr id="44035" name="Rectangle 3"/>
          <p:cNvSpPr>
            <a:spLocks noGrp="1" noChangeArrowheads="1"/>
          </p:cNvSpPr>
          <p:nvPr>
            <p:ph type="body" idx="1"/>
          </p:nvPr>
        </p:nvSpPr>
        <p:spPr>
          <a:xfrm>
            <a:off x="330200" y="1998663"/>
            <a:ext cx="8613775" cy="4452937"/>
          </a:xfrm>
        </p:spPr>
        <p:txBody>
          <a:bodyPr/>
          <a:lstStyle/>
          <a:p>
            <a:pPr eaLnBrk="1" hangingPunct="1">
              <a:lnSpc>
                <a:spcPct val="80000"/>
              </a:lnSpc>
            </a:pPr>
            <a:endParaRPr lang="en-US" sz="1800" smtClean="0"/>
          </a:p>
          <a:p>
            <a:pPr eaLnBrk="1" hangingPunct="1">
              <a:lnSpc>
                <a:spcPct val="80000"/>
              </a:lnSpc>
            </a:pPr>
            <a:r>
              <a:rPr lang="en-US" sz="1800" smtClean="0"/>
              <a:t>Mobility and ambulation</a:t>
            </a:r>
          </a:p>
          <a:p>
            <a:pPr lvl="1" eaLnBrk="1" hangingPunct="1">
              <a:lnSpc>
                <a:spcPct val="80000"/>
              </a:lnSpc>
            </a:pPr>
            <a:r>
              <a:rPr lang="en-US" sz="1800" smtClean="0"/>
              <a:t>Patients usually begin ambulation within a day after surgery using walker or crutches.</a:t>
            </a:r>
          </a:p>
          <a:p>
            <a:pPr lvl="1" eaLnBrk="1" hangingPunct="1">
              <a:lnSpc>
                <a:spcPct val="80000"/>
              </a:lnSpc>
            </a:pPr>
            <a:r>
              <a:rPr lang="en-US" sz="1800" smtClean="0"/>
              <a:t>Weight-bearing as prescribed by the physician</a:t>
            </a:r>
          </a:p>
          <a:p>
            <a:pPr eaLnBrk="1" hangingPunct="1">
              <a:lnSpc>
                <a:spcPct val="80000"/>
              </a:lnSpc>
            </a:pPr>
            <a:r>
              <a:rPr lang="en-US" sz="1800" smtClean="0"/>
              <a:t>Drain use postoperatively</a:t>
            </a:r>
          </a:p>
          <a:p>
            <a:pPr lvl="1" eaLnBrk="1" hangingPunct="1">
              <a:lnSpc>
                <a:spcPct val="80000"/>
              </a:lnSpc>
            </a:pPr>
            <a:r>
              <a:rPr lang="en-US" sz="1800" smtClean="0"/>
              <a:t>Assess for bleeding and fluid accumulation</a:t>
            </a:r>
          </a:p>
          <a:p>
            <a:pPr eaLnBrk="1" hangingPunct="1">
              <a:lnSpc>
                <a:spcPct val="80000"/>
              </a:lnSpc>
            </a:pPr>
            <a:r>
              <a:rPr lang="en-US" sz="1800" smtClean="0"/>
              <a:t>Prevention of infection </a:t>
            </a:r>
          </a:p>
          <a:p>
            <a:pPr lvl="1" eaLnBrk="1" hangingPunct="1">
              <a:lnSpc>
                <a:spcPct val="80000"/>
              </a:lnSpc>
            </a:pPr>
            <a:r>
              <a:rPr lang="en-US" sz="1800" smtClean="0"/>
              <a:t>Infection may occur in the immediate postoperative period (within 3 months), as a delayed infection (4–24 months), or due to spread from another site (more than 2 years)</a:t>
            </a:r>
          </a:p>
          <a:p>
            <a:pPr eaLnBrk="1" hangingPunct="1">
              <a:lnSpc>
                <a:spcPct val="80000"/>
              </a:lnSpc>
            </a:pPr>
            <a:r>
              <a:rPr lang="en-US" sz="1800" smtClean="0"/>
              <a:t>Prevention of DVT</a:t>
            </a:r>
          </a:p>
          <a:p>
            <a:pPr eaLnBrk="1" hangingPunct="1">
              <a:lnSpc>
                <a:spcPct val="80000"/>
              </a:lnSpc>
            </a:pPr>
            <a:r>
              <a:rPr lang="en-US" sz="1800" smtClean="0"/>
              <a:t>Patient teaching and rehabilitation</a:t>
            </a:r>
          </a:p>
        </p:txBody>
      </p:sp>
    </p:spTree>
    <p:extLst>
      <p:ext uri="{BB962C8B-B14F-4D97-AF65-F5344CB8AC3E}">
        <p14:creationId xmlns:p14="http://schemas.microsoft.com/office/powerpoint/2010/main" val="126849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30213" y="533401"/>
            <a:ext cx="8524875" cy="761999"/>
          </a:xfrm>
        </p:spPr>
        <p:txBody>
          <a:bodyPr>
            <a:normAutofit fontScale="90000"/>
          </a:bodyPr>
          <a:lstStyle/>
          <a:p>
            <a:pPr eaLnBrk="1" hangingPunct="1"/>
            <a:r>
              <a:rPr lang="en-US" dirty="0" smtClean="0"/>
              <a:t>Hip Prosthesis</a:t>
            </a:r>
          </a:p>
        </p:txBody>
      </p:sp>
      <p:sp>
        <p:nvSpPr>
          <p:cNvPr id="45059" name="Rectangle 3"/>
          <p:cNvSpPr>
            <a:spLocks noGrp="1" noChangeArrowheads="1"/>
          </p:cNvSpPr>
          <p:nvPr>
            <p:ph type="body" idx="1"/>
          </p:nvPr>
        </p:nvSpPr>
        <p:spPr/>
        <p:txBody>
          <a:bodyPr>
            <a:normAutofit lnSpcReduction="10000"/>
          </a:bodyPr>
          <a:lstStyle/>
          <a:p>
            <a:pPr eaLnBrk="1" hangingPunct="1"/>
            <a:r>
              <a:rPr lang="en-US" dirty="0" smtClean="0"/>
              <a:t>Positioning of the leg in abduction to prevent dislocation of the prostheses</a:t>
            </a:r>
          </a:p>
          <a:p>
            <a:pPr eaLnBrk="1" hangingPunct="1"/>
            <a:r>
              <a:rPr lang="en-US" dirty="0" smtClean="0"/>
              <a:t>Do not flex hip more than 90° </a:t>
            </a:r>
          </a:p>
          <a:p>
            <a:pPr eaLnBrk="1" hangingPunct="1"/>
            <a:r>
              <a:rPr lang="en-US" dirty="0" smtClean="0"/>
              <a:t>Avoid internal rotation</a:t>
            </a:r>
          </a:p>
          <a:p>
            <a:r>
              <a:rPr lang="en-US" dirty="0" smtClean="0"/>
              <a:t>Protective </a:t>
            </a:r>
            <a:r>
              <a:rPr lang="en-US" dirty="0"/>
              <a:t>positioning include maintaining abduction, avoiding internal and external rotation, hyperextension, and a cute flexion</a:t>
            </a:r>
            <a:endParaRPr lang="en-US" dirty="0" smtClean="0"/>
          </a:p>
          <a:p>
            <a:pPr marL="0" indent="0" eaLnBrk="1" hangingPunct="1">
              <a:buNone/>
            </a:pPr>
            <a:r>
              <a:rPr lang="en-US" dirty="0" smtClean="0"/>
              <a:t/>
            </a:r>
            <a:br>
              <a:rPr lang="en-US" dirty="0" smtClean="0"/>
            </a:br>
            <a:endParaRPr lang="en-US" b="1"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54299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30213" y="304800"/>
            <a:ext cx="8524875" cy="1695450"/>
          </a:xfrm>
        </p:spPr>
        <p:txBody>
          <a:bodyPr>
            <a:normAutofit fontScale="90000"/>
          </a:bodyPr>
          <a:lstStyle/>
          <a:p>
            <a:pPr eaLnBrk="1" hangingPunct="1"/>
            <a:r>
              <a:rPr lang="en-US" dirty="0" smtClean="0"/>
              <a:t>Use of an Abduction Pillow to Prevent Hip Dislocation After Total Hip Replacement</a:t>
            </a:r>
          </a:p>
        </p:txBody>
      </p:sp>
      <p:pic>
        <p:nvPicPr>
          <p:cNvPr id="46083" name="Picture 4" descr="E:\Suvarna\Connection\CD\Smeltzer IRDVD\Input\Images from VT\Image\jpg\jpg chap 37 to 72\figure_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2408238"/>
            <a:ext cx="74707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57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30213" y="762001"/>
            <a:ext cx="8524875" cy="914399"/>
          </a:xfrm>
        </p:spPr>
        <p:txBody>
          <a:bodyPr>
            <a:normAutofit/>
          </a:bodyPr>
          <a:lstStyle/>
          <a:p>
            <a:pPr eaLnBrk="1" hangingPunct="1"/>
            <a:r>
              <a:rPr lang="en-US" dirty="0" smtClean="0"/>
              <a:t>Knee Prostheses</a:t>
            </a:r>
          </a:p>
        </p:txBody>
      </p:sp>
      <p:sp>
        <p:nvSpPr>
          <p:cNvPr id="47107" name="Rectangle 3"/>
          <p:cNvSpPr>
            <a:spLocks noGrp="1" noChangeArrowheads="1"/>
          </p:cNvSpPr>
          <p:nvPr>
            <p:ph type="body" idx="1"/>
          </p:nvPr>
        </p:nvSpPr>
        <p:spPr>
          <a:xfrm>
            <a:off x="457200" y="2133600"/>
            <a:ext cx="8229600" cy="3992563"/>
          </a:xfrm>
        </p:spPr>
        <p:txBody>
          <a:bodyPr/>
          <a:lstStyle/>
          <a:p>
            <a:pPr eaLnBrk="1" hangingPunct="1"/>
            <a:r>
              <a:rPr lang="en-US" dirty="0" smtClean="0"/>
              <a:t>Encourage active flexion exercises</a:t>
            </a:r>
          </a:p>
          <a:p>
            <a:pPr eaLnBrk="1" hangingPunct="1"/>
            <a:r>
              <a:rPr lang="en-US" dirty="0" smtClean="0"/>
              <a:t>Use of continuous passive motion (CPM) device</a:t>
            </a:r>
          </a:p>
          <a:p>
            <a:pPr eaLnBrk="1" hangingPunct="1"/>
            <a:endParaRPr lang="en-US" dirty="0" smtClean="0"/>
          </a:p>
        </p:txBody>
      </p:sp>
    </p:spTree>
    <p:extLst>
      <p:ext uri="{BB962C8B-B14F-4D97-AF65-F5344CB8AC3E}">
        <p14:creationId xmlns:p14="http://schemas.microsoft.com/office/powerpoint/2010/main" val="3229485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0213" y="457201"/>
            <a:ext cx="8524875" cy="990599"/>
          </a:xfrm>
        </p:spPr>
        <p:txBody>
          <a:bodyPr>
            <a:normAutofit/>
          </a:bodyPr>
          <a:lstStyle/>
          <a:p>
            <a:pPr eaLnBrk="1" hangingPunct="1"/>
            <a:r>
              <a:rPr lang="en-US" dirty="0" smtClean="0"/>
              <a:t>CPM Device</a:t>
            </a:r>
          </a:p>
        </p:txBody>
      </p:sp>
      <p:sp>
        <p:nvSpPr>
          <p:cNvPr id="48131" name="Rectangle 3"/>
          <p:cNvSpPr>
            <a:spLocks noGrp="1" noChangeArrowheads="1"/>
          </p:cNvSpPr>
          <p:nvPr>
            <p:ph type="body" idx="1"/>
          </p:nvPr>
        </p:nvSpPr>
        <p:spPr/>
        <p:txBody>
          <a:bodyPr/>
          <a:lstStyle/>
          <a:p>
            <a:pPr eaLnBrk="1" hangingPunct="1"/>
            <a:r>
              <a:rPr lang="en-US" dirty="0" smtClean="0"/>
              <a:t>Refer to fig. 67-9</a:t>
            </a:r>
          </a:p>
        </p:txBody>
      </p:sp>
    </p:spTree>
    <p:extLst>
      <p:ext uri="{BB962C8B-B14F-4D97-AF65-F5344CB8AC3E}">
        <p14:creationId xmlns:p14="http://schemas.microsoft.com/office/powerpoint/2010/main" val="4049815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z="3700" b="1">
                <a:solidFill>
                  <a:schemeClr val="accent2"/>
                </a:solidFill>
              </a:rPr>
              <a:t>Casting Materials:</a:t>
            </a:r>
          </a:p>
        </p:txBody>
      </p:sp>
      <p:sp>
        <p:nvSpPr>
          <p:cNvPr id="143363" name="Rectangle 3"/>
          <p:cNvSpPr>
            <a:spLocks noGrp="1" noChangeArrowheads="1"/>
          </p:cNvSpPr>
          <p:nvPr>
            <p:ph type="body" idx="1"/>
          </p:nvPr>
        </p:nvSpPr>
        <p:spPr/>
        <p:txBody>
          <a:bodyPr/>
          <a:lstStyle/>
          <a:p>
            <a:pPr marL="571500" indent="-571500" algn="l" rtl="0">
              <a:buFontTx/>
              <a:buNone/>
            </a:pPr>
            <a:endParaRPr lang="en-US" sz="2900"/>
          </a:p>
          <a:p>
            <a:pPr marL="571500" indent="-571500" algn="l" rtl="0">
              <a:buFontTx/>
              <a:buChar char="•"/>
            </a:pPr>
            <a:r>
              <a:rPr lang="en-US" sz="2900" b="1"/>
              <a:t>Plaster:</a:t>
            </a:r>
            <a:r>
              <a:rPr lang="en-US" sz="2900"/>
              <a:t> Rolls of plaster bandage, need 24 to 72 hrs to dry completely</a:t>
            </a:r>
          </a:p>
          <a:p>
            <a:pPr marL="571500" indent="-571500" algn="l" rtl="0">
              <a:buFontTx/>
              <a:buChar char="•"/>
            </a:pPr>
            <a:r>
              <a:rPr lang="en-US" sz="2900" b="1"/>
              <a:t>Nonplaster:</a:t>
            </a:r>
            <a:r>
              <a:rPr lang="en-US" sz="2900"/>
              <a:t> Fiberglass cast ( lighter in wt, stronger, water resistant), has pores so diminish skin problems </a:t>
            </a:r>
          </a:p>
          <a:p>
            <a:pPr marL="571500" indent="-571500"/>
            <a:endParaRPr lang="en-US"/>
          </a:p>
        </p:txBody>
      </p:sp>
    </p:spTree>
    <p:extLst>
      <p:ext uri="{BB962C8B-B14F-4D97-AF65-F5344CB8AC3E}">
        <p14:creationId xmlns:p14="http://schemas.microsoft.com/office/powerpoint/2010/main" val="335062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a:solidFill>
                  <a:schemeClr val="accent2"/>
                </a:solidFill>
              </a:rPr>
              <a:t>CPM Device</a:t>
            </a:r>
          </a:p>
        </p:txBody>
      </p:sp>
      <p:pic>
        <p:nvPicPr>
          <p:cNvPr id="55300" name="Picture 4" descr="F3551-067-00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63713" y="1916113"/>
            <a:ext cx="6048375" cy="3889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2575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30213" y="533401"/>
            <a:ext cx="8524875" cy="1371600"/>
          </a:xfrm>
        </p:spPr>
        <p:txBody>
          <a:bodyPr>
            <a:noAutofit/>
          </a:bodyPr>
          <a:lstStyle/>
          <a:p>
            <a:pPr eaLnBrk="1" hangingPunct="1"/>
            <a:r>
              <a:rPr lang="en-US" sz="3200" dirty="0" smtClean="0"/>
              <a:t>Nursing Process: The Care of the Patient  Undergoing Orthopedic Surgery—Assessment, Preoperative</a:t>
            </a:r>
          </a:p>
        </p:txBody>
      </p:sp>
      <p:sp>
        <p:nvSpPr>
          <p:cNvPr id="49155" name="Rectangle 3"/>
          <p:cNvSpPr>
            <a:spLocks noGrp="1" noChangeArrowheads="1"/>
          </p:cNvSpPr>
          <p:nvPr>
            <p:ph type="body" idx="1"/>
          </p:nvPr>
        </p:nvSpPr>
        <p:spPr/>
        <p:txBody>
          <a:bodyPr/>
          <a:lstStyle/>
          <a:p>
            <a:pPr eaLnBrk="1" hangingPunct="1">
              <a:lnSpc>
                <a:spcPct val="80000"/>
              </a:lnSpc>
            </a:pPr>
            <a:endParaRPr lang="en-US" smtClean="0"/>
          </a:p>
          <a:p>
            <a:pPr eaLnBrk="1" hangingPunct="1">
              <a:lnSpc>
                <a:spcPct val="80000"/>
              </a:lnSpc>
            </a:pPr>
            <a:r>
              <a:rPr lang="en-US" smtClean="0"/>
              <a:t>Routine preoperative assessment </a:t>
            </a:r>
          </a:p>
          <a:p>
            <a:pPr eaLnBrk="1" hangingPunct="1">
              <a:lnSpc>
                <a:spcPct val="80000"/>
              </a:lnSpc>
            </a:pPr>
            <a:r>
              <a:rPr lang="en-US" smtClean="0"/>
              <a:t>Hydration status </a:t>
            </a:r>
          </a:p>
          <a:p>
            <a:pPr eaLnBrk="1" hangingPunct="1">
              <a:lnSpc>
                <a:spcPct val="80000"/>
              </a:lnSpc>
            </a:pPr>
            <a:r>
              <a:rPr lang="en-US" smtClean="0"/>
              <a:t>Medication history</a:t>
            </a:r>
          </a:p>
          <a:p>
            <a:pPr eaLnBrk="1" hangingPunct="1">
              <a:lnSpc>
                <a:spcPct val="80000"/>
              </a:lnSpc>
            </a:pPr>
            <a:r>
              <a:rPr lang="en-US" smtClean="0"/>
              <a:t>Possible infection </a:t>
            </a:r>
          </a:p>
          <a:p>
            <a:pPr lvl="1" eaLnBrk="1" hangingPunct="1">
              <a:lnSpc>
                <a:spcPct val="80000"/>
              </a:lnSpc>
            </a:pPr>
            <a:r>
              <a:rPr lang="en-US" smtClean="0"/>
              <a:t>Ask specifically about colds, dental problems, urinary tract infections, infections within 2 weeks  </a:t>
            </a:r>
          </a:p>
          <a:p>
            <a:pPr eaLnBrk="1" hangingPunct="1">
              <a:lnSpc>
                <a:spcPct val="80000"/>
              </a:lnSpc>
            </a:pPr>
            <a:r>
              <a:rPr lang="en-US" smtClean="0"/>
              <a:t>Knowledge</a:t>
            </a:r>
          </a:p>
          <a:p>
            <a:pPr eaLnBrk="1" hangingPunct="1">
              <a:lnSpc>
                <a:spcPct val="80000"/>
              </a:lnSpc>
            </a:pPr>
            <a:r>
              <a:rPr lang="en-US" smtClean="0"/>
              <a:t>Support and coping</a:t>
            </a:r>
          </a:p>
        </p:txBody>
      </p:sp>
    </p:spTree>
    <p:extLst>
      <p:ext uri="{BB962C8B-B14F-4D97-AF65-F5344CB8AC3E}">
        <p14:creationId xmlns:p14="http://schemas.microsoft.com/office/powerpoint/2010/main" val="2901273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30213" y="381001"/>
            <a:ext cx="8524875" cy="1371599"/>
          </a:xfrm>
        </p:spPr>
        <p:txBody>
          <a:bodyPr>
            <a:noAutofit/>
          </a:bodyPr>
          <a:lstStyle/>
          <a:p>
            <a:pPr eaLnBrk="1" hangingPunct="1"/>
            <a:r>
              <a:rPr lang="en-US" sz="3200" dirty="0" smtClean="0"/>
              <a:t>Nursing Process: The Care of the Patient  Undergoing Orthopedic Surgery—Assessment, Postoperative</a:t>
            </a:r>
          </a:p>
        </p:txBody>
      </p:sp>
      <p:sp>
        <p:nvSpPr>
          <p:cNvPr id="50179" name="Rectangle 3"/>
          <p:cNvSpPr>
            <a:spLocks noGrp="1" noChangeArrowheads="1"/>
          </p:cNvSpPr>
          <p:nvPr>
            <p:ph type="body" idx="1"/>
          </p:nvPr>
        </p:nvSpPr>
        <p:spPr/>
        <p:txBody>
          <a:bodyPr/>
          <a:lstStyle/>
          <a:p>
            <a:pPr eaLnBrk="1" hangingPunct="1">
              <a:lnSpc>
                <a:spcPct val="70000"/>
              </a:lnSpc>
            </a:pPr>
            <a:endParaRPr lang="en-US" sz="1900" smtClean="0"/>
          </a:p>
          <a:p>
            <a:pPr eaLnBrk="1" hangingPunct="1">
              <a:lnSpc>
                <a:spcPct val="70000"/>
              </a:lnSpc>
            </a:pPr>
            <a:r>
              <a:rPr lang="en-US" sz="2100" smtClean="0"/>
              <a:t>Pain </a:t>
            </a:r>
          </a:p>
          <a:p>
            <a:pPr eaLnBrk="1" hangingPunct="1">
              <a:lnSpc>
                <a:spcPct val="70000"/>
              </a:lnSpc>
            </a:pPr>
            <a:r>
              <a:rPr lang="en-US" sz="2100" smtClean="0"/>
              <a:t>Vital signs, including respirations and breath sounds</a:t>
            </a:r>
          </a:p>
          <a:p>
            <a:pPr eaLnBrk="1" hangingPunct="1">
              <a:lnSpc>
                <a:spcPct val="70000"/>
              </a:lnSpc>
            </a:pPr>
            <a:r>
              <a:rPr lang="en-US" sz="2100" smtClean="0"/>
              <a:t>LOC </a:t>
            </a:r>
          </a:p>
          <a:p>
            <a:pPr eaLnBrk="1" hangingPunct="1">
              <a:lnSpc>
                <a:spcPct val="70000"/>
              </a:lnSpc>
            </a:pPr>
            <a:r>
              <a:rPr lang="en-US" sz="2100" smtClean="0"/>
              <a:t>Neurovascular status and tissue perfusion</a:t>
            </a:r>
          </a:p>
          <a:p>
            <a:pPr eaLnBrk="1" hangingPunct="1">
              <a:lnSpc>
                <a:spcPct val="70000"/>
              </a:lnSpc>
            </a:pPr>
            <a:r>
              <a:rPr lang="en-US" sz="2100" smtClean="0"/>
              <a:t>Signs and symptoms of bleeding</a:t>
            </a:r>
            <a:r>
              <a:rPr lang="en-US" sz="2000" smtClean="0"/>
              <a:t>—</a:t>
            </a:r>
            <a:r>
              <a:rPr lang="en-US" sz="2100" smtClean="0"/>
              <a:t>wound drainage </a:t>
            </a:r>
          </a:p>
          <a:p>
            <a:pPr eaLnBrk="1" hangingPunct="1">
              <a:lnSpc>
                <a:spcPct val="70000"/>
              </a:lnSpc>
            </a:pPr>
            <a:r>
              <a:rPr lang="en-US" sz="2100" smtClean="0"/>
              <a:t>Mobility and understanding of mobility restrictions</a:t>
            </a:r>
          </a:p>
          <a:p>
            <a:pPr eaLnBrk="1" hangingPunct="1">
              <a:lnSpc>
                <a:spcPct val="70000"/>
              </a:lnSpc>
            </a:pPr>
            <a:r>
              <a:rPr lang="en-US" sz="2100" smtClean="0"/>
              <a:t>Bowel sounds and bowel elimination</a:t>
            </a:r>
          </a:p>
          <a:p>
            <a:pPr eaLnBrk="1" hangingPunct="1">
              <a:lnSpc>
                <a:spcPct val="70000"/>
              </a:lnSpc>
            </a:pPr>
            <a:r>
              <a:rPr lang="en-US" sz="2100" smtClean="0"/>
              <a:t>Urinary output </a:t>
            </a:r>
          </a:p>
          <a:p>
            <a:pPr eaLnBrk="1" hangingPunct="1">
              <a:lnSpc>
                <a:spcPct val="70000"/>
              </a:lnSpc>
            </a:pPr>
            <a:r>
              <a:rPr lang="en-US" sz="2100" smtClean="0"/>
              <a:t>Signs and symptoms of complications</a:t>
            </a:r>
            <a:r>
              <a:rPr lang="en-US" sz="2000" smtClean="0"/>
              <a:t>—</a:t>
            </a:r>
            <a:r>
              <a:rPr lang="en-US" sz="2100" smtClean="0"/>
              <a:t>DVT or infection</a:t>
            </a:r>
          </a:p>
        </p:txBody>
      </p:sp>
    </p:spTree>
    <p:extLst>
      <p:ext uri="{BB962C8B-B14F-4D97-AF65-F5344CB8AC3E}">
        <p14:creationId xmlns:p14="http://schemas.microsoft.com/office/powerpoint/2010/main" val="3558895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30213" y="533400"/>
            <a:ext cx="8524875" cy="1219200"/>
          </a:xfrm>
        </p:spPr>
        <p:txBody>
          <a:bodyPr>
            <a:normAutofit/>
          </a:bodyPr>
          <a:lstStyle/>
          <a:p>
            <a:pPr eaLnBrk="1" hangingPunct="1"/>
            <a:r>
              <a:rPr lang="en-US" sz="3200" dirty="0" smtClean="0"/>
              <a:t>Nursing Process: The Care of the Patient  Undergoing Orthopedic Surgery—Diagnoses</a:t>
            </a:r>
          </a:p>
        </p:txBody>
      </p:sp>
      <p:sp>
        <p:nvSpPr>
          <p:cNvPr id="51203"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Acute pain</a:t>
            </a:r>
          </a:p>
          <a:p>
            <a:pPr eaLnBrk="1" hangingPunct="1"/>
            <a:r>
              <a:rPr lang="en-US" dirty="0" smtClean="0"/>
              <a:t>Risk for peripheral neurovascular dysfunction</a:t>
            </a:r>
          </a:p>
          <a:p>
            <a:pPr eaLnBrk="1" hangingPunct="1"/>
            <a:r>
              <a:rPr lang="en-US" dirty="0" smtClean="0"/>
              <a:t>Risk for ineffective therapeutic regimen management</a:t>
            </a:r>
          </a:p>
          <a:p>
            <a:pPr eaLnBrk="1" hangingPunct="1"/>
            <a:r>
              <a:rPr lang="en-US" dirty="0" smtClean="0"/>
              <a:t>Impaired physical mobility</a:t>
            </a:r>
          </a:p>
          <a:p>
            <a:pPr eaLnBrk="1" hangingPunct="1"/>
            <a:r>
              <a:rPr lang="en-US" dirty="0" smtClean="0"/>
              <a:t>Risk for situational low self-esteem and/or disturbed body image</a:t>
            </a:r>
          </a:p>
        </p:txBody>
      </p:sp>
    </p:spTree>
    <p:extLst>
      <p:ext uri="{BB962C8B-B14F-4D97-AF65-F5344CB8AC3E}">
        <p14:creationId xmlns:p14="http://schemas.microsoft.com/office/powerpoint/2010/main" val="477537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0213" y="381000"/>
            <a:ext cx="8524875" cy="1219200"/>
          </a:xfrm>
        </p:spPr>
        <p:txBody>
          <a:bodyPr>
            <a:noAutofit/>
          </a:bodyPr>
          <a:lstStyle/>
          <a:p>
            <a:pPr eaLnBrk="1" hangingPunct="1"/>
            <a:r>
              <a:rPr lang="en-US" sz="3200" dirty="0" smtClean="0"/>
              <a:t>Collaborative Problems/Potential Complications—Postoperative </a:t>
            </a:r>
          </a:p>
        </p:txBody>
      </p:sp>
      <p:sp>
        <p:nvSpPr>
          <p:cNvPr id="52227" name="Rectangle 3"/>
          <p:cNvSpPr>
            <a:spLocks noGrp="1" noChangeArrowheads="1"/>
          </p:cNvSpPr>
          <p:nvPr>
            <p:ph type="body" idx="1"/>
          </p:nvPr>
        </p:nvSpPr>
        <p:spPr/>
        <p:txBody>
          <a:bodyPr/>
          <a:lstStyle/>
          <a:p>
            <a:pPr eaLnBrk="1" hangingPunct="1"/>
            <a:r>
              <a:rPr lang="en-US" dirty="0" smtClean="0"/>
              <a:t>Hypovolemic shock </a:t>
            </a:r>
          </a:p>
          <a:p>
            <a:pPr eaLnBrk="1" hangingPunct="1"/>
            <a:r>
              <a:rPr lang="en-US" dirty="0" smtClean="0"/>
              <a:t>Atelectasis</a:t>
            </a:r>
          </a:p>
          <a:p>
            <a:pPr eaLnBrk="1" hangingPunct="1"/>
            <a:r>
              <a:rPr lang="en-US" dirty="0" smtClean="0"/>
              <a:t>Pneumonia</a:t>
            </a:r>
          </a:p>
          <a:p>
            <a:pPr eaLnBrk="1" hangingPunct="1"/>
            <a:r>
              <a:rPr lang="en-US" dirty="0" smtClean="0"/>
              <a:t>Urinary retention</a:t>
            </a:r>
          </a:p>
          <a:p>
            <a:pPr eaLnBrk="1" hangingPunct="1"/>
            <a:r>
              <a:rPr lang="en-US" dirty="0" smtClean="0"/>
              <a:t>Infection</a:t>
            </a:r>
          </a:p>
          <a:p>
            <a:pPr eaLnBrk="1" hangingPunct="1"/>
            <a:r>
              <a:rPr lang="en-US" dirty="0" smtClean="0"/>
              <a:t>Thromboembolism—DVT or PE</a:t>
            </a:r>
          </a:p>
          <a:p>
            <a:pPr eaLnBrk="1" hangingPunct="1"/>
            <a:r>
              <a:rPr lang="en-US" dirty="0" smtClean="0"/>
              <a:t>Constipation or fecal impaction</a:t>
            </a:r>
          </a:p>
        </p:txBody>
      </p:sp>
    </p:spTree>
    <p:extLst>
      <p:ext uri="{BB962C8B-B14F-4D97-AF65-F5344CB8AC3E}">
        <p14:creationId xmlns:p14="http://schemas.microsoft.com/office/powerpoint/2010/main" val="1258577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30213" y="609600"/>
            <a:ext cx="8524875" cy="990600"/>
          </a:xfrm>
        </p:spPr>
        <p:txBody>
          <a:bodyPr>
            <a:noAutofit/>
          </a:bodyPr>
          <a:lstStyle/>
          <a:p>
            <a:pPr eaLnBrk="1" hangingPunct="1"/>
            <a:r>
              <a:rPr lang="en-US" sz="3200" dirty="0" smtClean="0"/>
              <a:t>Nursing Process: The Care of the Patient  Undergoing Orthopedic Surgery—Planning</a:t>
            </a:r>
          </a:p>
        </p:txBody>
      </p:sp>
      <p:sp>
        <p:nvSpPr>
          <p:cNvPr id="53251" name="Rectangle 3"/>
          <p:cNvSpPr>
            <a:spLocks noGrp="1" noChangeArrowheads="1"/>
          </p:cNvSpPr>
          <p:nvPr>
            <p:ph type="body" idx="1"/>
          </p:nvPr>
        </p:nvSpPr>
        <p:spPr/>
        <p:txBody>
          <a:bodyPr/>
          <a:lstStyle/>
          <a:p>
            <a:pPr eaLnBrk="1" hangingPunct="1"/>
            <a:r>
              <a:rPr lang="en-US" smtClean="0"/>
              <a:t>Major goals preoperatively and postoperatively may include the relief of pain, adequate neurovascular function, health promotion, improved mobility, and positive self-esteem.</a:t>
            </a:r>
          </a:p>
          <a:p>
            <a:pPr eaLnBrk="1" hangingPunct="1"/>
            <a:r>
              <a:rPr lang="en-US" smtClean="0"/>
              <a:t>Postoperative goals include the absence of complications. </a:t>
            </a:r>
          </a:p>
        </p:txBody>
      </p:sp>
    </p:spTree>
    <p:extLst>
      <p:ext uri="{BB962C8B-B14F-4D97-AF65-F5344CB8AC3E}">
        <p14:creationId xmlns:p14="http://schemas.microsoft.com/office/powerpoint/2010/main" val="860392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30213" y="1189038"/>
            <a:ext cx="8524875" cy="384175"/>
          </a:xfrm>
        </p:spPr>
        <p:txBody>
          <a:bodyPr>
            <a:normAutofit fontScale="90000"/>
          </a:bodyPr>
          <a:lstStyle/>
          <a:p>
            <a:pPr eaLnBrk="1" hangingPunct="1"/>
            <a:r>
              <a:rPr lang="en-US" smtClean="0"/>
              <a:t>Relief of Pain</a:t>
            </a:r>
          </a:p>
        </p:txBody>
      </p:sp>
      <p:sp>
        <p:nvSpPr>
          <p:cNvPr id="54275" name="Rectangle 3"/>
          <p:cNvSpPr>
            <a:spLocks noGrp="1" noChangeArrowheads="1"/>
          </p:cNvSpPr>
          <p:nvPr>
            <p:ph type="body" idx="1"/>
          </p:nvPr>
        </p:nvSpPr>
        <p:spPr>
          <a:xfrm>
            <a:off x="330200" y="1755775"/>
            <a:ext cx="8613775" cy="4870450"/>
          </a:xfrm>
        </p:spPr>
        <p:txBody>
          <a:bodyPr/>
          <a:lstStyle/>
          <a:p>
            <a:pPr eaLnBrk="1" hangingPunct="1">
              <a:lnSpc>
                <a:spcPct val="80000"/>
              </a:lnSpc>
            </a:pPr>
            <a:r>
              <a:rPr lang="en-US" smtClean="0"/>
              <a:t>Administration of medications</a:t>
            </a:r>
          </a:p>
          <a:p>
            <a:pPr lvl="1" eaLnBrk="1" hangingPunct="1">
              <a:lnSpc>
                <a:spcPct val="80000"/>
              </a:lnSpc>
            </a:pPr>
            <a:r>
              <a:rPr lang="en-US" smtClean="0"/>
              <a:t>Patient-controlled analgesia (PCA)</a:t>
            </a:r>
          </a:p>
          <a:p>
            <a:pPr lvl="1" eaLnBrk="1" hangingPunct="1">
              <a:lnSpc>
                <a:spcPct val="80000"/>
              </a:lnSpc>
            </a:pPr>
            <a:r>
              <a:rPr lang="en-US" smtClean="0"/>
              <a:t>Other medications</a:t>
            </a:r>
          </a:p>
          <a:p>
            <a:pPr lvl="1" eaLnBrk="1" hangingPunct="1">
              <a:lnSpc>
                <a:spcPct val="80000"/>
              </a:lnSpc>
            </a:pPr>
            <a:r>
              <a:rPr lang="en-US" smtClean="0"/>
              <a:t>Medicate before planned activity and ambulation </a:t>
            </a:r>
          </a:p>
          <a:p>
            <a:pPr eaLnBrk="1" hangingPunct="1">
              <a:lnSpc>
                <a:spcPct val="80000"/>
              </a:lnSpc>
            </a:pPr>
            <a:r>
              <a:rPr lang="en-US" smtClean="0"/>
              <a:t>Use alternative methods of pain relief</a:t>
            </a:r>
          </a:p>
          <a:p>
            <a:pPr lvl="1" eaLnBrk="1" hangingPunct="1">
              <a:lnSpc>
                <a:spcPct val="80000"/>
              </a:lnSpc>
            </a:pPr>
            <a:r>
              <a:rPr lang="en-US" smtClean="0"/>
              <a:t>Repositioning, distraction, guided imagery. etc. </a:t>
            </a:r>
          </a:p>
          <a:p>
            <a:pPr eaLnBrk="1" hangingPunct="1">
              <a:lnSpc>
                <a:spcPct val="80000"/>
              </a:lnSpc>
            </a:pPr>
            <a:r>
              <a:rPr lang="en-US" smtClean="0"/>
              <a:t>Specific individualized strategies to control pain </a:t>
            </a:r>
          </a:p>
          <a:p>
            <a:pPr lvl="1" eaLnBrk="1" hangingPunct="1">
              <a:lnSpc>
                <a:spcPct val="80000"/>
              </a:lnSpc>
            </a:pPr>
            <a:r>
              <a:rPr lang="en-US" smtClean="0"/>
              <a:t>Use of ice or cold</a:t>
            </a:r>
          </a:p>
          <a:p>
            <a:pPr lvl="1" eaLnBrk="1" hangingPunct="1">
              <a:lnSpc>
                <a:spcPct val="80000"/>
              </a:lnSpc>
            </a:pPr>
            <a:r>
              <a:rPr lang="en-US" smtClean="0"/>
              <a:t>Elevation</a:t>
            </a:r>
          </a:p>
          <a:p>
            <a:pPr lvl="1" eaLnBrk="1" hangingPunct="1">
              <a:lnSpc>
                <a:spcPct val="80000"/>
              </a:lnSpc>
            </a:pPr>
            <a:r>
              <a:rPr lang="en-US" smtClean="0"/>
              <a:t>Immobilization</a:t>
            </a:r>
          </a:p>
        </p:txBody>
      </p:sp>
    </p:spTree>
    <p:extLst>
      <p:ext uri="{BB962C8B-B14F-4D97-AF65-F5344CB8AC3E}">
        <p14:creationId xmlns:p14="http://schemas.microsoft.com/office/powerpoint/2010/main" val="3634130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30213" y="685801"/>
            <a:ext cx="8524875" cy="609599"/>
          </a:xfrm>
        </p:spPr>
        <p:txBody>
          <a:bodyPr>
            <a:normAutofit fontScale="90000"/>
          </a:bodyPr>
          <a:lstStyle/>
          <a:p>
            <a:pPr eaLnBrk="1" hangingPunct="1"/>
            <a:r>
              <a:rPr lang="en-US" dirty="0" smtClean="0"/>
              <a:t>Interventions</a:t>
            </a:r>
          </a:p>
        </p:txBody>
      </p:sp>
      <p:sp>
        <p:nvSpPr>
          <p:cNvPr id="55299" name="Rectangle 3"/>
          <p:cNvSpPr>
            <a:spLocks noGrp="1" noChangeArrowheads="1"/>
          </p:cNvSpPr>
          <p:nvPr>
            <p:ph type="body" idx="1"/>
          </p:nvPr>
        </p:nvSpPr>
        <p:spPr>
          <a:xfrm>
            <a:off x="457200" y="1371600"/>
            <a:ext cx="8229600" cy="4754563"/>
          </a:xfrm>
        </p:spPr>
        <p:txBody>
          <a:bodyPr>
            <a:normAutofit fontScale="85000" lnSpcReduction="10000"/>
          </a:bodyPr>
          <a:lstStyle/>
          <a:p>
            <a:pPr eaLnBrk="1" hangingPunct="1"/>
            <a:r>
              <a:rPr lang="en-US" dirty="0" smtClean="0"/>
              <a:t>Muscle setting, ankle and calf-pumping exercises</a:t>
            </a:r>
          </a:p>
          <a:p>
            <a:pPr eaLnBrk="1" hangingPunct="1"/>
            <a:r>
              <a:rPr lang="en-US" dirty="0" smtClean="0"/>
              <a:t>Measures to ensure adequate nutrition and hydration</a:t>
            </a:r>
          </a:p>
          <a:p>
            <a:pPr lvl="1" eaLnBrk="1" hangingPunct="1">
              <a:buFontTx/>
              <a:buNone/>
            </a:pPr>
            <a:r>
              <a:rPr lang="en-US" dirty="0" smtClean="0"/>
              <a:t>Note: Large amounts of milk should not be given to orthopedic patients on bed rest</a:t>
            </a:r>
          </a:p>
          <a:p>
            <a:pPr eaLnBrk="1" hangingPunct="1"/>
            <a:r>
              <a:rPr lang="en-US" dirty="0" smtClean="0"/>
              <a:t>Skin care measures including frequent turning and positioning </a:t>
            </a:r>
          </a:p>
          <a:p>
            <a:pPr eaLnBrk="1" hangingPunct="1"/>
            <a:r>
              <a:rPr lang="en-US" dirty="0" smtClean="0"/>
              <a:t>Follow physical therapy and rehabilitation programs </a:t>
            </a:r>
          </a:p>
          <a:p>
            <a:pPr eaLnBrk="1" hangingPunct="1"/>
            <a:r>
              <a:rPr lang="en-US" dirty="0" smtClean="0"/>
              <a:t>Encourage the patient to set realistic goals and perform self-care care within limits of the therapeutic regimen </a:t>
            </a:r>
          </a:p>
          <a:p>
            <a:pPr eaLnBrk="1" hangingPunct="1"/>
            <a:endParaRPr lang="en-US" dirty="0" smtClean="0"/>
          </a:p>
        </p:txBody>
      </p:sp>
    </p:spTree>
    <p:extLst>
      <p:ext uri="{BB962C8B-B14F-4D97-AF65-F5344CB8AC3E}">
        <p14:creationId xmlns:p14="http://schemas.microsoft.com/office/powerpoint/2010/main" val="1986219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30213" y="609601"/>
            <a:ext cx="8524875" cy="838199"/>
          </a:xfrm>
        </p:spPr>
        <p:txBody>
          <a:bodyPr>
            <a:normAutofit/>
          </a:bodyPr>
          <a:lstStyle/>
          <a:p>
            <a:pPr eaLnBrk="1" hangingPunct="1"/>
            <a:r>
              <a:rPr lang="en-US" dirty="0" smtClean="0"/>
              <a:t>Interventions</a:t>
            </a:r>
          </a:p>
        </p:txBody>
      </p:sp>
      <p:sp>
        <p:nvSpPr>
          <p:cNvPr id="56323" name="Rectangle 3"/>
          <p:cNvSpPr>
            <a:spLocks noGrp="1" noChangeArrowheads="1"/>
          </p:cNvSpPr>
          <p:nvPr>
            <p:ph type="body" idx="1"/>
          </p:nvPr>
        </p:nvSpPr>
        <p:spPr>
          <a:xfrm>
            <a:off x="457200" y="1447800"/>
            <a:ext cx="8229600" cy="4678363"/>
          </a:xfrm>
        </p:spPr>
        <p:txBody>
          <a:bodyPr/>
          <a:lstStyle/>
          <a:p>
            <a:pPr eaLnBrk="1" hangingPunct="1">
              <a:lnSpc>
                <a:spcPct val="70000"/>
              </a:lnSpc>
            </a:pPr>
            <a:r>
              <a:rPr lang="en-US" dirty="0" smtClean="0"/>
              <a:t>Preventing atelectasis and pneumonia</a:t>
            </a:r>
          </a:p>
          <a:p>
            <a:pPr lvl="1" eaLnBrk="1" hangingPunct="1">
              <a:lnSpc>
                <a:spcPct val="70000"/>
              </a:lnSpc>
            </a:pPr>
            <a:r>
              <a:rPr lang="en-US" dirty="0" smtClean="0"/>
              <a:t>Encourage coughing and deep breathing exercises</a:t>
            </a:r>
          </a:p>
          <a:p>
            <a:pPr lvl="1" eaLnBrk="1" hangingPunct="1">
              <a:lnSpc>
                <a:spcPct val="70000"/>
              </a:lnSpc>
            </a:pPr>
            <a:r>
              <a:rPr lang="en-US" dirty="0" smtClean="0"/>
              <a:t>Use of incentive </a:t>
            </a:r>
            <a:r>
              <a:rPr lang="en-US" dirty="0" err="1" smtClean="0"/>
              <a:t>spirometry</a:t>
            </a:r>
            <a:endParaRPr lang="en-US" dirty="0" smtClean="0"/>
          </a:p>
          <a:p>
            <a:pPr eaLnBrk="1" hangingPunct="1">
              <a:lnSpc>
                <a:spcPct val="70000"/>
              </a:lnSpc>
            </a:pPr>
            <a:r>
              <a:rPr lang="en-US" dirty="0" smtClean="0"/>
              <a:t>Constipation</a:t>
            </a:r>
          </a:p>
          <a:p>
            <a:pPr lvl="1" eaLnBrk="1" hangingPunct="1">
              <a:lnSpc>
                <a:spcPct val="70000"/>
              </a:lnSpc>
            </a:pPr>
            <a:r>
              <a:rPr lang="en-US" dirty="0" smtClean="0"/>
              <a:t>Monitoring of bowel function</a:t>
            </a:r>
          </a:p>
          <a:p>
            <a:pPr lvl="1" eaLnBrk="1" hangingPunct="1">
              <a:lnSpc>
                <a:spcPct val="70000"/>
              </a:lnSpc>
            </a:pPr>
            <a:r>
              <a:rPr lang="en-US" dirty="0" smtClean="0"/>
              <a:t>Hydration</a:t>
            </a:r>
          </a:p>
          <a:p>
            <a:pPr lvl="1" eaLnBrk="1" hangingPunct="1">
              <a:lnSpc>
                <a:spcPct val="70000"/>
              </a:lnSpc>
            </a:pPr>
            <a:r>
              <a:rPr lang="en-US" dirty="0" smtClean="0"/>
              <a:t>Early mobilization</a:t>
            </a:r>
          </a:p>
          <a:p>
            <a:pPr lvl="1" eaLnBrk="1" hangingPunct="1">
              <a:lnSpc>
                <a:spcPct val="70000"/>
              </a:lnSpc>
            </a:pPr>
            <a:r>
              <a:rPr lang="en-US" dirty="0" smtClean="0"/>
              <a:t>Stool softeners</a:t>
            </a:r>
          </a:p>
          <a:p>
            <a:pPr eaLnBrk="1" hangingPunct="1">
              <a:lnSpc>
                <a:spcPct val="70000"/>
              </a:lnSpc>
            </a:pPr>
            <a:r>
              <a:rPr lang="en-US" dirty="0" smtClean="0"/>
              <a:t>Patient teaching</a:t>
            </a:r>
            <a:br>
              <a:rPr lang="en-US" dirty="0" smtClean="0"/>
            </a:br>
            <a:endParaRPr lang="en-US" sz="2000" dirty="0" smtClean="0"/>
          </a:p>
        </p:txBody>
      </p:sp>
    </p:spTree>
    <p:extLst>
      <p:ext uri="{BB962C8B-B14F-4D97-AF65-F5344CB8AC3E}">
        <p14:creationId xmlns:p14="http://schemas.microsoft.com/office/powerpoint/2010/main" val="3294324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0213" y="533400"/>
            <a:ext cx="8524875" cy="990600"/>
          </a:xfrm>
        </p:spPr>
        <p:txBody>
          <a:bodyPr>
            <a:normAutofit fontScale="90000"/>
          </a:bodyPr>
          <a:lstStyle/>
          <a:p>
            <a:pPr eaLnBrk="1" hangingPunct="1"/>
            <a:r>
              <a:rPr lang="en-US" dirty="0" smtClean="0"/>
              <a:t>Long-Arm and Short-Leg Cast and Common Pressure Areas</a:t>
            </a:r>
          </a:p>
        </p:txBody>
      </p:sp>
      <p:pic>
        <p:nvPicPr>
          <p:cNvPr id="7171" name="Picture 4" descr="E:\Suvarna\Connection\CD\Smeltzer IRDVD\Input\Images from VT\Image\jpg\jpg chap 37 to 72\figure_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11375"/>
            <a:ext cx="74644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097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0213" y="1311275"/>
            <a:ext cx="8524875" cy="384175"/>
          </a:xfrm>
        </p:spPr>
        <p:txBody>
          <a:bodyPr>
            <a:normAutofit fontScale="90000"/>
          </a:bodyPr>
          <a:lstStyle/>
          <a:p>
            <a:pPr eaLnBrk="1" hangingPunct="1"/>
            <a:r>
              <a:rPr lang="en-US" smtClean="0"/>
              <a:t>Teaching Needs of the Patient with a Cast</a:t>
            </a:r>
          </a:p>
        </p:txBody>
      </p:sp>
      <p:sp>
        <p:nvSpPr>
          <p:cNvPr id="8195" name="Rectangle 3"/>
          <p:cNvSpPr>
            <a:spLocks noGrp="1" noChangeArrowheads="1"/>
          </p:cNvSpPr>
          <p:nvPr>
            <p:ph type="body" idx="1"/>
          </p:nvPr>
        </p:nvSpPr>
        <p:spPr>
          <a:xfrm>
            <a:off x="330200" y="2041525"/>
            <a:ext cx="8613775" cy="4279900"/>
          </a:xfrm>
        </p:spPr>
        <p:txBody>
          <a:bodyPr>
            <a:normAutofit fontScale="92500" lnSpcReduction="10000"/>
          </a:bodyPr>
          <a:lstStyle/>
          <a:p>
            <a:pPr eaLnBrk="1" hangingPunct="1"/>
            <a:r>
              <a:rPr lang="en-US" smtClean="0"/>
              <a:t>Prior to cast application</a:t>
            </a:r>
          </a:p>
          <a:p>
            <a:pPr lvl="1" eaLnBrk="1" hangingPunct="1"/>
            <a:r>
              <a:rPr lang="en-US" smtClean="0"/>
              <a:t>Explanation of condition necessitating the cast</a:t>
            </a:r>
          </a:p>
          <a:p>
            <a:pPr lvl="1" eaLnBrk="1" hangingPunct="1"/>
            <a:r>
              <a:rPr lang="en-US" smtClean="0"/>
              <a:t>Purpose and goals of the cast</a:t>
            </a:r>
          </a:p>
          <a:p>
            <a:pPr lvl="1" eaLnBrk="1" hangingPunct="1"/>
            <a:r>
              <a:rPr lang="en-US" smtClean="0"/>
              <a:t>Expectations during the casting process- for example heat from hardening plaster</a:t>
            </a:r>
          </a:p>
          <a:p>
            <a:pPr eaLnBrk="1" hangingPunct="1"/>
            <a:r>
              <a:rPr lang="en-US" smtClean="0"/>
              <a:t>Cast care: keep dry, do not cover with plastic</a:t>
            </a:r>
          </a:p>
          <a:p>
            <a:pPr eaLnBrk="1" hangingPunct="1"/>
            <a:r>
              <a:rPr lang="en-US" smtClean="0"/>
              <a:t>Positioning: elevation of extremity, use of slings  </a:t>
            </a:r>
          </a:p>
          <a:p>
            <a:pPr eaLnBrk="1" hangingPunct="1"/>
            <a:r>
              <a:rPr lang="en-US" smtClean="0"/>
              <a:t>Hygiene</a:t>
            </a:r>
          </a:p>
          <a:p>
            <a:pPr eaLnBrk="1" hangingPunct="1"/>
            <a:r>
              <a:rPr lang="en-US" smtClean="0"/>
              <a:t>Activity and mobility </a:t>
            </a:r>
          </a:p>
        </p:txBody>
      </p:sp>
    </p:spTree>
    <p:extLst>
      <p:ext uri="{BB962C8B-B14F-4D97-AF65-F5344CB8AC3E}">
        <p14:creationId xmlns:p14="http://schemas.microsoft.com/office/powerpoint/2010/main" val="4052524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0213" y="609601"/>
            <a:ext cx="8524875" cy="838199"/>
          </a:xfrm>
        </p:spPr>
        <p:txBody>
          <a:bodyPr>
            <a:normAutofit fontScale="90000"/>
          </a:bodyPr>
          <a:lstStyle/>
          <a:p>
            <a:pPr eaLnBrk="1" hangingPunct="1"/>
            <a:r>
              <a:rPr lang="en-US" dirty="0" smtClean="0"/>
              <a:t>Teaching Needs of the Patient with a Cast</a:t>
            </a:r>
          </a:p>
        </p:txBody>
      </p:sp>
      <p:sp>
        <p:nvSpPr>
          <p:cNvPr id="9219" name="Rectangle 3"/>
          <p:cNvSpPr>
            <a:spLocks noGrp="1" noChangeArrowheads="1"/>
          </p:cNvSpPr>
          <p:nvPr>
            <p:ph type="body" idx="1"/>
          </p:nvPr>
        </p:nvSpPr>
        <p:spPr>
          <a:xfrm>
            <a:off x="457200" y="1676400"/>
            <a:ext cx="8229600" cy="4449763"/>
          </a:xfrm>
        </p:spPr>
        <p:txBody>
          <a:bodyPr>
            <a:normAutofit fontScale="92500" lnSpcReduction="10000"/>
          </a:bodyPr>
          <a:lstStyle/>
          <a:p>
            <a:pPr eaLnBrk="1" hangingPunct="1"/>
            <a:r>
              <a:rPr lang="en-US" smtClean="0"/>
              <a:t>Exercises </a:t>
            </a:r>
          </a:p>
          <a:p>
            <a:pPr eaLnBrk="1" hangingPunct="1"/>
            <a:r>
              <a:rPr lang="en-US" smtClean="0"/>
              <a:t>Do not scratch or stick anything under cast</a:t>
            </a:r>
          </a:p>
          <a:p>
            <a:pPr eaLnBrk="1" hangingPunct="1"/>
            <a:r>
              <a:rPr lang="en-US" smtClean="0"/>
              <a:t>Cushion rough edges</a:t>
            </a:r>
          </a:p>
          <a:p>
            <a:pPr eaLnBrk="1" hangingPunct="1"/>
            <a:r>
              <a:rPr lang="en-US" smtClean="0"/>
              <a:t>Signs and symptoms to report: persistent pain or swelling, changes in sensation, movement, skin color or temperature, signs of infection or pressure areas  </a:t>
            </a:r>
          </a:p>
          <a:p>
            <a:pPr eaLnBrk="1" hangingPunct="1"/>
            <a:r>
              <a:rPr lang="en-US" smtClean="0"/>
              <a:t>Required follow-up care</a:t>
            </a:r>
          </a:p>
          <a:p>
            <a:pPr eaLnBrk="1" hangingPunct="1"/>
            <a:r>
              <a:rPr lang="en-US" smtClean="0"/>
              <a:t>Cast removal </a:t>
            </a:r>
          </a:p>
          <a:p>
            <a:pPr eaLnBrk="1" hangingPunct="1"/>
            <a:endParaRPr lang="en-US" smtClean="0"/>
          </a:p>
        </p:txBody>
      </p:sp>
    </p:spTree>
    <p:extLst>
      <p:ext uri="{BB962C8B-B14F-4D97-AF65-F5344CB8AC3E}">
        <p14:creationId xmlns:p14="http://schemas.microsoft.com/office/powerpoint/2010/main" val="54895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Splint and Braces</a:t>
            </a:r>
          </a:p>
        </p:txBody>
      </p:sp>
      <p:sp>
        <p:nvSpPr>
          <p:cNvPr id="10243" name="Content Placeholder 2"/>
          <p:cNvSpPr>
            <a:spLocks noGrp="1"/>
          </p:cNvSpPr>
          <p:nvPr>
            <p:ph idx="1"/>
          </p:nvPr>
        </p:nvSpPr>
        <p:spPr/>
        <p:txBody>
          <a:bodyPr>
            <a:normAutofit fontScale="92500" lnSpcReduction="10000"/>
          </a:bodyPr>
          <a:lstStyle/>
          <a:p>
            <a:pPr eaLnBrk="1" hangingPunct="1"/>
            <a:r>
              <a:rPr lang="en-US" smtClean="0"/>
              <a:t>Contoured splints of plaster or pliable thermoplastic materials may be used for conditions that do not require rigid immobilization, for those in which swelling may be anticipated, and for those that require special skin care.</a:t>
            </a:r>
          </a:p>
          <a:p>
            <a:pPr eaLnBrk="1" hangingPunct="1"/>
            <a:r>
              <a:rPr lang="en-US" smtClean="0"/>
              <a:t>Braces (ie, orthoses) are used to provide support, control movement, and prevent additional injury. They are custom fitted to various parts of the body.</a:t>
            </a:r>
          </a:p>
        </p:txBody>
      </p:sp>
    </p:spTree>
    <p:extLst>
      <p:ext uri="{BB962C8B-B14F-4D97-AF65-F5344CB8AC3E}">
        <p14:creationId xmlns:p14="http://schemas.microsoft.com/office/powerpoint/2010/main" val="7938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0213" y="457200"/>
            <a:ext cx="8524875" cy="838200"/>
          </a:xfrm>
        </p:spPr>
        <p:txBody>
          <a:bodyPr>
            <a:noAutofit/>
          </a:bodyPr>
          <a:lstStyle/>
          <a:p>
            <a:pPr eaLnBrk="1" hangingPunct="1"/>
            <a:r>
              <a:rPr lang="en-US" sz="3600" dirty="0" smtClean="0"/>
              <a:t>Nursing Process: The Care of the Patient with a Brace, Splint or Cast—Assessment</a:t>
            </a:r>
          </a:p>
        </p:txBody>
      </p:sp>
      <p:sp>
        <p:nvSpPr>
          <p:cNvPr id="11267" name="Rectangle 3"/>
          <p:cNvSpPr>
            <a:spLocks noGrp="1" noChangeArrowheads="1"/>
          </p:cNvSpPr>
          <p:nvPr>
            <p:ph type="body" idx="1"/>
          </p:nvPr>
        </p:nvSpPr>
        <p:spPr/>
        <p:txBody>
          <a:bodyPr/>
          <a:lstStyle/>
          <a:p>
            <a:pPr eaLnBrk="1" hangingPunct="1"/>
            <a:r>
              <a:rPr lang="en-US" dirty="0" smtClean="0"/>
              <a:t>Prior to application</a:t>
            </a:r>
          </a:p>
          <a:p>
            <a:pPr lvl="1" eaLnBrk="1" hangingPunct="1"/>
            <a:r>
              <a:rPr lang="en-US" dirty="0" smtClean="0"/>
              <a:t>General health assessment</a:t>
            </a:r>
          </a:p>
          <a:p>
            <a:pPr lvl="1" eaLnBrk="1" hangingPunct="1"/>
            <a:r>
              <a:rPr lang="en-US" dirty="0" smtClean="0"/>
              <a:t>Emotional status</a:t>
            </a:r>
          </a:p>
          <a:p>
            <a:pPr lvl="1" eaLnBrk="1" hangingPunct="1"/>
            <a:r>
              <a:rPr lang="en-US" dirty="0" smtClean="0"/>
              <a:t>Presenting signs and symptoms and condition of the area</a:t>
            </a:r>
          </a:p>
          <a:p>
            <a:pPr eaLnBrk="1" hangingPunct="1"/>
            <a:r>
              <a:rPr lang="en-US" dirty="0" smtClean="0"/>
              <a:t>Knowledge </a:t>
            </a:r>
          </a:p>
          <a:p>
            <a:pPr eaLnBrk="1" hangingPunct="1"/>
            <a:r>
              <a:rPr lang="en-US" dirty="0" smtClean="0"/>
              <a:t>Monitoring of neurovascular status and for potential complications</a:t>
            </a:r>
          </a:p>
        </p:txBody>
      </p:sp>
    </p:spTree>
    <p:extLst>
      <p:ext uri="{BB962C8B-B14F-4D97-AF65-F5344CB8AC3E}">
        <p14:creationId xmlns:p14="http://schemas.microsoft.com/office/powerpoint/2010/main" val="3025670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1893</Words>
  <Application>Microsoft Office PowerPoint</Application>
  <PresentationFormat>On-screen Show (4:3)</PresentationFormat>
  <Paragraphs>282</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Chapter 67   Musculoskeletal Care Modalities</vt:lpstr>
      <vt:lpstr>Cast</vt:lpstr>
      <vt:lpstr> Types of Casts:</vt:lpstr>
      <vt:lpstr>Casting Materials:</vt:lpstr>
      <vt:lpstr>Long-Arm and Short-Leg Cast and Common Pressure Areas</vt:lpstr>
      <vt:lpstr>Teaching Needs of the Patient with a Cast</vt:lpstr>
      <vt:lpstr>Teaching Needs of the Patient with a Cast</vt:lpstr>
      <vt:lpstr>Splint and Braces</vt:lpstr>
      <vt:lpstr>Nursing Process: The Care of the Patient with a Brace, Splint or Cast—Assessment</vt:lpstr>
      <vt:lpstr>Nursing Process: The Care of the Patient with a Brace, Splint, or Cast—Diagnoses</vt:lpstr>
      <vt:lpstr>Collaborative Problems/Potential Complications</vt:lpstr>
      <vt:lpstr>Cross-Section of Normal Muscle Compartments and Cross-Section with Compartment Syndrome</vt:lpstr>
      <vt:lpstr>Nursing Process: The Care of the Patient with a Brace, Splint, or Cast—Planning</vt:lpstr>
      <vt:lpstr>Interventions</vt:lpstr>
      <vt:lpstr>Interventions</vt:lpstr>
      <vt:lpstr>External Fixation Devices</vt:lpstr>
      <vt:lpstr>External Fixation Device</vt:lpstr>
      <vt:lpstr>Traction</vt:lpstr>
      <vt:lpstr>All traction needs to be applied in two directions. The lines of pull are “vectors of force.” The result of the pulling force is between the two lines of the vectors of force. </vt:lpstr>
      <vt:lpstr>Principles of Effective Traction</vt:lpstr>
      <vt:lpstr>Types of Traction</vt:lpstr>
      <vt:lpstr>Types of tractions:</vt:lpstr>
      <vt:lpstr>Buck’s Extension Traction</vt:lpstr>
      <vt:lpstr>Types of tractions (cont…):</vt:lpstr>
      <vt:lpstr>Balanced Skeletal Traction with Thomas Leg Splint</vt:lpstr>
      <vt:lpstr>Preventive Nursing Care Needs of the Patient in Traction</vt:lpstr>
      <vt:lpstr>Preventative Interventions</vt:lpstr>
      <vt:lpstr>Nursing Process: The Care of the Patient in Traction—Assessment</vt:lpstr>
      <vt:lpstr>Nursing Process: The Care of the Patient in Traction—Diagnoses</vt:lpstr>
      <vt:lpstr>Collaborative Problems/Potential Complications</vt:lpstr>
      <vt:lpstr>Nursing Process: The Care of the Patient in Traction—Planning</vt:lpstr>
      <vt:lpstr>Interventions</vt:lpstr>
      <vt:lpstr>Interventions</vt:lpstr>
      <vt:lpstr>Joint Replacements </vt:lpstr>
      <vt:lpstr>Needs of Patients with Hip or Knee Replacement Surgery</vt:lpstr>
      <vt:lpstr>Hip Prosthesis</vt:lpstr>
      <vt:lpstr>Use of an Abduction Pillow to Prevent Hip Dislocation After Total Hip Replacement</vt:lpstr>
      <vt:lpstr>Knee Prostheses</vt:lpstr>
      <vt:lpstr>CPM Device</vt:lpstr>
      <vt:lpstr>CPM Device</vt:lpstr>
      <vt:lpstr>Nursing Process: The Care of the Patient  Undergoing Orthopedic Surgery—Assessment, Preoperative</vt:lpstr>
      <vt:lpstr>Nursing Process: The Care of the Patient  Undergoing Orthopedic Surgery—Assessment, Postoperative</vt:lpstr>
      <vt:lpstr>Nursing Process: The Care of the Patient  Undergoing Orthopedic Surgery—Diagnoses</vt:lpstr>
      <vt:lpstr>Collaborative Problems/Potential Complications—Postoperative </vt:lpstr>
      <vt:lpstr>Nursing Process: The Care of the Patient  Undergoing Orthopedic Surgery—Planning</vt:lpstr>
      <vt:lpstr>Relief of Pain</vt:lpstr>
      <vt:lpstr>Interventions</vt:lpstr>
      <vt:lpstr>Interventions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67   Musculoskeletal Care Modalities</dc:title>
  <dc:creator>Hp</dc:creator>
  <cp:lastModifiedBy>Hp</cp:lastModifiedBy>
  <cp:revision>5</cp:revision>
  <dcterms:created xsi:type="dcterms:W3CDTF">2006-08-16T00:00:00Z</dcterms:created>
  <dcterms:modified xsi:type="dcterms:W3CDTF">2012-03-25T06:22:48Z</dcterms:modified>
</cp:coreProperties>
</file>