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313" r:id="rId3"/>
    <p:sldId id="314" r:id="rId4"/>
    <p:sldId id="315" r:id="rId5"/>
    <p:sldId id="259" r:id="rId6"/>
    <p:sldId id="260" r:id="rId7"/>
    <p:sldId id="261" r:id="rId8"/>
    <p:sldId id="262" r:id="rId9"/>
    <p:sldId id="263" r:id="rId10"/>
    <p:sldId id="266" r:id="rId11"/>
    <p:sldId id="267" r:id="rId12"/>
    <p:sldId id="283" r:id="rId13"/>
    <p:sldId id="316" r:id="rId14"/>
    <p:sldId id="284" r:id="rId15"/>
    <p:sldId id="317" r:id="rId16"/>
    <p:sldId id="318" r:id="rId17"/>
    <p:sldId id="285" r:id="rId18"/>
    <p:sldId id="286" r:id="rId19"/>
    <p:sldId id="287" r:id="rId20"/>
    <p:sldId id="290" r:id="rId21"/>
    <p:sldId id="291" r:id="rId22"/>
    <p:sldId id="292" r:id="rId23"/>
    <p:sldId id="293" r:id="rId24"/>
    <p:sldId id="298" r:id="rId25"/>
    <p:sldId id="299" r:id="rId26"/>
    <p:sldId id="319" r:id="rId27"/>
    <p:sldId id="320" r:id="rId28"/>
    <p:sldId id="300" r:id="rId29"/>
    <p:sldId id="301" r:id="rId30"/>
    <p:sldId id="30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E3CA90-A962-475D-8CC7-3ECA41E9A04B}" type="datetimeFigureOut">
              <a:rPr lang="en-US" smtClean="0"/>
              <a:t>3/24/2012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85B2B-D0BD-47FF-8902-E6F2FC07B8E1}" type="slidenum">
              <a:rPr lang="en-US" smtClean="0"/>
              <a:t>‹#›</a:t>
            </a:fld>
            <a:endParaRPr lang="en-US"/>
          </a:p>
        </p:txBody>
      </p:sp>
    </p:spTree>
    <p:extLst>
      <p:ext uri="{BB962C8B-B14F-4D97-AF65-F5344CB8AC3E}">
        <p14:creationId xmlns:p14="http://schemas.microsoft.com/office/powerpoint/2010/main" val="311865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0"/>
              </a:spcBef>
              <a:spcAft>
                <a:spcPct val="0"/>
              </a:spcAft>
              <a:defRPr sz="2400">
                <a:solidFill>
                  <a:schemeClr val="tx1"/>
                </a:solidFill>
                <a:latin typeface="Arial" charset="0"/>
              </a:defRPr>
            </a:lvl6pPr>
            <a:lvl7pPr marL="2971800" indent="-228600" defTabSz="931863" eaLnBrk="0" fontAlgn="base" hangingPunct="0">
              <a:spcBef>
                <a:spcPct val="0"/>
              </a:spcBef>
              <a:spcAft>
                <a:spcPct val="0"/>
              </a:spcAft>
              <a:defRPr sz="2400">
                <a:solidFill>
                  <a:schemeClr val="tx1"/>
                </a:solidFill>
                <a:latin typeface="Arial" charset="0"/>
              </a:defRPr>
            </a:lvl7pPr>
            <a:lvl8pPr marL="3429000" indent="-228600" defTabSz="931863" eaLnBrk="0" fontAlgn="base" hangingPunct="0">
              <a:spcBef>
                <a:spcPct val="0"/>
              </a:spcBef>
              <a:spcAft>
                <a:spcPct val="0"/>
              </a:spcAft>
              <a:defRPr sz="2400">
                <a:solidFill>
                  <a:schemeClr val="tx1"/>
                </a:solidFill>
                <a:latin typeface="Arial" charset="0"/>
              </a:defRPr>
            </a:lvl8pPr>
            <a:lvl9pPr marL="3886200" indent="-228600" defTabSz="931863" eaLnBrk="0" fontAlgn="base" hangingPunct="0">
              <a:spcBef>
                <a:spcPct val="0"/>
              </a:spcBef>
              <a:spcAft>
                <a:spcPct val="0"/>
              </a:spcAft>
              <a:defRPr sz="2400">
                <a:solidFill>
                  <a:schemeClr val="tx1"/>
                </a:solidFill>
                <a:latin typeface="Arial" charset="0"/>
              </a:defRPr>
            </a:lvl9pPr>
          </a:lstStyle>
          <a:p>
            <a:fld id="{666BC4DB-32CD-45DA-847E-8CF576A73CF8}" type="slidenum">
              <a:rPr lang="en-US" sz="1200" smtClean="0">
                <a:latin typeface="Times New Roman" charset="0"/>
              </a:rPr>
              <a:pPr/>
              <a:t>1</a:t>
            </a:fld>
            <a:endParaRPr lang="en-US" sz="1200" smtClean="0">
              <a:latin typeface="Times New Roman" charset="0"/>
            </a:endParaRPr>
          </a:p>
        </p:txBody>
      </p:sp>
      <p:sp>
        <p:nvSpPr>
          <p:cNvPr id="62467" name="Rectangle 2"/>
          <p:cNvSpPr>
            <a:spLocks noGrp="1" noRot="1" noChangeAspect="1" noChangeArrowheads="1" noTextEdit="1"/>
          </p:cNvSpPr>
          <p:nvPr>
            <p:ph type="sldImg"/>
          </p:nvPr>
        </p:nvSpPr>
        <p:spPr>
          <a:ln cap="flat"/>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69A397-6EFF-44A2-8D20-079A7AD508DB}" type="slidenum">
              <a:rPr lang="ar-SA"/>
              <a:pPr/>
              <a:t>16</a:t>
            </a:fld>
            <a:endParaRPr 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3/24/2012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3/24/2012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3"/>
          <p:cNvSpPr>
            <a:spLocks noGrp="1" noChangeArrowheads="1"/>
          </p:cNvSpPr>
          <p:nvPr>
            <p:ph type="ctrTitle"/>
          </p:nvPr>
        </p:nvSpPr>
        <p:spPr>
          <a:xfrm>
            <a:off x="1381125" y="1676400"/>
            <a:ext cx="6467475" cy="3416300"/>
          </a:xfrm>
          <a:effectLst>
            <a:outerShdw dist="17961" dir="2700000" algn="ctr" rotWithShape="0">
              <a:schemeClr val="bg2"/>
            </a:outerShdw>
          </a:effectLst>
        </p:spPr>
        <p:txBody>
          <a:bodyPr>
            <a:normAutofit fontScale="90000"/>
          </a:bodyPr>
          <a:lstStyle/>
          <a:p>
            <a:pPr eaLnBrk="1" hangingPunct="1"/>
            <a:r>
              <a:rPr lang="en-US" dirty="0" smtClean="0"/>
              <a:t>Chapter 68 </a:t>
            </a:r>
            <a:br>
              <a:rPr lang="en-US" dirty="0" smtClean="0"/>
            </a:br>
            <a:r>
              <a:rPr lang="en-US" dirty="0" smtClean="0"/>
              <a:t/>
            </a:r>
            <a:br>
              <a:rPr lang="en-US" dirty="0" smtClean="0"/>
            </a:br>
            <a:r>
              <a:rPr lang="en-US" dirty="0" smtClean="0"/>
              <a:t>Management of Patients With Musculoskeletal Disorders</a:t>
            </a:r>
          </a:p>
        </p:txBody>
      </p:sp>
      <p:sp>
        <p:nvSpPr>
          <p:cNvPr id="3075" name="Rectangle 24"/>
          <p:cNvSpPr>
            <a:spLocks noGrp="1" noChangeArrowheads="1"/>
          </p:cNvSpPr>
          <p:nvPr>
            <p:ph type="subTitle" idx="1"/>
          </p:nvPr>
        </p:nvSpPr>
        <p:spPr>
          <a:xfrm>
            <a:off x="1371600" y="5259388"/>
            <a:ext cx="6400800" cy="501650"/>
          </a:xfrm>
        </p:spPr>
        <p:txBody>
          <a:bodyPr/>
          <a:lstStyle/>
          <a:p>
            <a:pPr eaLnBrk="1" hangingPunct="1">
              <a:lnSpc>
                <a:spcPct val="70000"/>
              </a:lnSpc>
            </a:pPr>
            <a:endParaRPr lang="en-US" sz="1200" smtClean="0"/>
          </a:p>
          <a:p>
            <a:pPr eaLnBrk="1" hangingPunct="1">
              <a:lnSpc>
                <a:spcPct val="70000"/>
              </a:lnSpc>
            </a:pPr>
            <a:endParaRPr lang="en-US" sz="1200" smtClean="0"/>
          </a:p>
        </p:txBody>
      </p:sp>
    </p:spTree>
    <p:extLst>
      <p:ext uri="{BB962C8B-B14F-4D97-AF65-F5344CB8AC3E}">
        <p14:creationId xmlns:p14="http://schemas.microsoft.com/office/powerpoint/2010/main" val="3894119047"/>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30213" y="1235075"/>
            <a:ext cx="8524875" cy="384175"/>
          </a:xfrm>
        </p:spPr>
        <p:txBody>
          <a:bodyPr>
            <a:normAutofit fontScale="90000"/>
          </a:bodyPr>
          <a:lstStyle/>
          <a:p>
            <a:pPr eaLnBrk="1" hangingPunct="1"/>
            <a:r>
              <a:rPr lang="en-US" smtClean="0"/>
              <a:t>Proper and Improper Standing Postures</a:t>
            </a:r>
          </a:p>
        </p:txBody>
      </p:sp>
      <p:pic>
        <p:nvPicPr>
          <p:cNvPr id="13315" name="Picture 4" descr="E:\Suvarna\Connection\CD\Smeltzer IRDVD\Input\Images from VT\Image\jpg\jpg chap 37 to 72\figure_6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1338" y="1803400"/>
            <a:ext cx="29781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9956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30213" y="1247775"/>
            <a:ext cx="8524875" cy="384175"/>
          </a:xfrm>
        </p:spPr>
        <p:txBody>
          <a:bodyPr>
            <a:normAutofit fontScale="90000"/>
          </a:bodyPr>
          <a:lstStyle/>
          <a:p>
            <a:pPr eaLnBrk="1" hangingPunct="1"/>
            <a:r>
              <a:rPr lang="en-US" smtClean="0"/>
              <a:t>Proper and Improper Lifting Techniques</a:t>
            </a:r>
          </a:p>
        </p:txBody>
      </p:sp>
      <p:pic>
        <p:nvPicPr>
          <p:cNvPr id="14339" name="Picture 4" descr="E:\Suvarna\Connection\CD\Smeltzer IRDVD\Input\Images from VT\Image\jpg\jpg chap 37 to 72\figure_6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2225" y="2136775"/>
            <a:ext cx="655637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0664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9125" y="1271588"/>
            <a:ext cx="8524875" cy="384175"/>
          </a:xfrm>
        </p:spPr>
        <p:txBody>
          <a:bodyPr>
            <a:normAutofit fontScale="90000"/>
          </a:bodyPr>
          <a:lstStyle/>
          <a:p>
            <a:pPr eaLnBrk="1" hangingPunct="1"/>
            <a:r>
              <a:rPr lang="en-US" smtClean="0"/>
              <a:t>Osteoporosis</a:t>
            </a:r>
          </a:p>
        </p:txBody>
      </p:sp>
      <p:sp>
        <p:nvSpPr>
          <p:cNvPr id="30723" name="Rectangle 3"/>
          <p:cNvSpPr>
            <a:spLocks noGrp="1" noChangeArrowheads="1"/>
          </p:cNvSpPr>
          <p:nvPr>
            <p:ph type="body" idx="1"/>
          </p:nvPr>
        </p:nvSpPr>
        <p:spPr>
          <a:xfrm>
            <a:off x="330200" y="1695450"/>
            <a:ext cx="8613775" cy="5162550"/>
          </a:xfrm>
        </p:spPr>
        <p:txBody>
          <a:bodyPr>
            <a:normAutofit fontScale="85000" lnSpcReduction="10000"/>
          </a:bodyPr>
          <a:lstStyle/>
          <a:p>
            <a:pPr eaLnBrk="1" hangingPunct="1"/>
            <a:r>
              <a:rPr lang="en-US" smtClean="0"/>
              <a:t>Affects approximately 40 million people over the age of 50 in the United States.</a:t>
            </a:r>
          </a:p>
          <a:p>
            <a:pPr eaLnBrk="1" hangingPunct="1"/>
            <a:r>
              <a:rPr lang="en-US" smtClean="0"/>
              <a:t>Normal homeostatic bone turnover is altered and the rate of bone resorption is greater than the rate of bone formation, resulting in loss of total bone mass.</a:t>
            </a:r>
          </a:p>
          <a:p>
            <a:pPr eaLnBrk="1" hangingPunct="1"/>
            <a:r>
              <a:rPr lang="en-US" smtClean="0"/>
              <a:t>Bone becomes porous, brittle, and fragile, and break easily under stress</a:t>
            </a:r>
          </a:p>
          <a:p>
            <a:pPr eaLnBrk="1" hangingPunct="1"/>
            <a:r>
              <a:rPr lang="en-US" smtClean="0"/>
              <a:t>Frequently result in compression fractures of the spine, fractures of the neck or intertrochanteric region of the femur, and Colles’ fractures of the wrist</a:t>
            </a:r>
          </a:p>
          <a:p>
            <a:pPr eaLnBrk="1" hangingPunct="1"/>
            <a:r>
              <a:rPr lang="en-US" smtClean="0"/>
              <a:t>Risk factors.</a:t>
            </a:r>
            <a:br>
              <a:rPr lang="en-US" smtClean="0"/>
            </a:br>
            <a:endParaRPr lang="en-US" b="1" smtClean="0"/>
          </a:p>
          <a:p>
            <a:pPr eaLnBrk="1" hangingPunct="1"/>
            <a:endParaRPr lang="en-US" b="1" smtClean="0"/>
          </a:p>
        </p:txBody>
      </p:sp>
    </p:spTree>
    <p:extLst>
      <p:ext uri="{BB962C8B-B14F-4D97-AF65-F5344CB8AC3E}">
        <p14:creationId xmlns:p14="http://schemas.microsoft.com/office/powerpoint/2010/main" val="16970742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574675" y="304800"/>
            <a:ext cx="8001000" cy="1036638"/>
          </a:xfrm>
        </p:spPr>
        <p:txBody>
          <a:bodyPr/>
          <a:lstStyle/>
          <a:p>
            <a:r>
              <a:rPr lang="en-US" sz="3400"/>
              <a:t>Pathophysiology of Osteoporosis</a:t>
            </a:r>
          </a:p>
        </p:txBody>
      </p:sp>
      <p:pic>
        <p:nvPicPr>
          <p:cNvPr id="67588" name="Picture 4" descr="F3551-068-009"/>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11188" y="1752600"/>
            <a:ext cx="8281987" cy="49164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88141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Progressive Osteoporosis Bone Loss and Compression Fractures </a:t>
            </a:r>
          </a:p>
        </p:txBody>
      </p:sp>
      <p:pic>
        <p:nvPicPr>
          <p:cNvPr id="31747" name="Picture 4" descr="E:\Suvarna\Connection\CD\Smeltzer IRDVD\Input\Images from VT\Image\jpg\jpg chap 37 to 72\figure_6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4525" y="2159000"/>
            <a:ext cx="27717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6904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4675" y="304800"/>
            <a:ext cx="8001000" cy="827088"/>
          </a:xfrm>
        </p:spPr>
        <p:txBody>
          <a:bodyPr/>
          <a:lstStyle/>
          <a:p>
            <a:pPr rtl="0"/>
            <a:r>
              <a:rPr lang="en-US" sz="2800" b="1">
                <a:solidFill>
                  <a:schemeClr val="accent2"/>
                </a:solidFill>
              </a:rPr>
              <a:t>Risk factors: see chart 68-7</a:t>
            </a:r>
          </a:p>
        </p:txBody>
      </p:sp>
      <p:sp>
        <p:nvSpPr>
          <p:cNvPr id="15363" name="Rectangle 3"/>
          <p:cNvSpPr>
            <a:spLocks noGrp="1" noChangeArrowheads="1"/>
          </p:cNvSpPr>
          <p:nvPr>
            <p:ph type="body" idx="1"/>
          </p:nvPr>
        </p:nvSpPr>
        <p:spPr>
          <a:xfrm>
            <a:off x="457200" y="1700213"/>
            <a:ext cx="8229600" cy="4425950"/>
          </a:xfrm>
        </p:spPr>
        <p:txBody>
          <a:bodyPr/>
          <a:lstStyle/>
          <a:p>
            <a:pPr algn="l" rtl="0">
              <a:lnSpc>
                <a:spcPct val="80000"/>
              </a:lnSpc>
            </a:pPr>
            <a:r>
              <a:rPr lang="en-US" sz="2000"/>
              <a:t>Assessment and diagnostic findings:</a:t>
            </a:r>
          </a:p>
          <a:p>
            <a:pPr algn="l" rtl="0">
              <a:lnSpc>
                <a:spcPct val="80000"/>
              </a:lnSpc>
            </a:pPr>
            <a:r>
              <a:rPr lang="en-US" sz="2000"/>
              <a:t>Routine X-ray, and bone sonometer</a:t>
            </a:r>
          </a:p>
          <a:p>
            <a:pPr algn="l" rtl="0">
              <a:lnSpc>
                <a:spcPct val="80000"/>
              </a:lnSpc>
            </a:pPr>
            <a:r>
              <a:rPr lang="en-US" sz="2000"/>
              <a:t>Lab. Studies: Serum Ca, Serum Ph, urine calcium excretion, ESR</a:t>
            </a:r>
          </a:p>
          <a:p>
            <a:pPr algn="l" rtl="0">
              <a:lnSpc>
                <a:spcPct val="80000"/>
              </a:lnSpc>
            </a:pPr>
            <a:r>
              <a:rPr lang="en-US" sz="2000"/>
              <a:t>Medical Management:</a:t>
            </a:r>
          </a:p>
          <a:p>
            <a:pPr algn="l" rtl="0">
              <a:lnSpc>
                <a:spcPct val="80000"/>
              </a:lnSpc>
            </a:pPr>
            <a:r>
              <a:rPr lang="en-US" sz="2000"/>
              <a:t>Adequate balanced diet rich in calcium and Vit D</a:t>
            </a:r>
          </a:p>
          <a:p>
            <a:pPr algn="l" rtl="0">
              <a:lnSpc>
                <a:spcPct val="80000"/>
              </a:lnSpc>
            </a:pPr>
            <a:r>
              <a:rPr lang="en-US" sz="2000"/>
              <a:t>Regular weight bearing exercise promotes bone formation</a:t>
            </a:r>
          </a:p>
          <a:p>
            <a:pPr algn="l" rtl="0">
              <a:lnSpc>
                <a:spcPct val="80000"/>
              </a:lnSpc>
            </a:pPr>
            <a:r>
              <a:rPr lang="en-US" sz="2000"/>
              <a:t>Pharmacological therapy: Hormonal replacement therapy ( look for side effect of estrogen and progesterone replacement therapy which result in cancers</a:t>
            </a:r>
            <a:r>
              <a:rPr lang="en-US" sz="2000">
                <a:latin typeface="Arial"/>
              </a:rPr>
              <a:t>…</a:t>
            </a:r>
            <a:r>
              <a:rPr lang="en-US" sz="2000"/>
              <a:t> thus frequent breast examination is recommended )</a:t>
            </a:r>
          </a:p>
          <a:p>
            <a:pPr algn="l" rtl="0">
              <a:lnSpc>
                <a:spcPct val="80000"/>
              </a:lnSpc>
            </a:pPr>
            <a:r>
              <a:rPr lang="en-US" sz="2000"/>
              <a:t>Alendronate alternative to Hormonal replacement therapy: inhibiting osteoclast function and dedcreases bon loss</a:t>
            </a:r>
          </a:p>
          <a:p>
            <a:pPr algn="l" rtl="0">
              <a:lnSpc>
                <a:spcPct val="80000"/>
              </a:lnSpc>
            </a:pPr>
            <a:r>
              <a:rPr lang="en-US" sz="2000"/>
              <a:t>Calcitonin: suppress bone loss</a:t>
            </a:r>
          </a:p>
        </p:txBody>
      </p:sp>
    </p:spTree>
    <p:extLst>
      <p:ext uri="{BB962C8B-B14F-4D97-AF65-F5344CB8AC3E}">
        <p14:creationId xmlns:p14="http://schemas.microsoft.com/office/powerpoint/2010/main" val="2424652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  </a:t>
            </a:r>
            <a:r>
              <a:rPr lang="en-US" b="1">
                <a:solidFill>
                  <a:schemeClr val="accent2"/>
                </a:solidFill>
              </a:rPr>
              <a:t>Osteoporosis</a:t>
            </a:r>
            <a:r>
              <a:rPr lang="en-CA" b="1">
                <a:solidFill>
                  <a:schemeClr val="accent2"/>
                </a:solidFill>
              </a:rPr>
              <a:t> </a:t>
            </a:r>
          </a:p>
        </p:txBody>
      </p:sp>
      <p:sp>
        <p:nvSpPr>
          <p:cNvPr id="63491" name="Rectangle 3"/>
          <p:cNvSpPr>
            <a:spLocks noGrp="1" noChangeArrowheads="1"/>
          </p:cNvSpPr>
          <p:nvPr>
            <p:ph type="body" idx="1"/>
          </p:nvPr>
        </p:nvSpPr>
        <p:spPr/>
        <p:txBody>
          <a:bodyPr>
            <a:normAutofit lnSpcReduction="10000"/>
          </a:bodyPr>
          <a:lstStyle/>
          <a:p>
            <a:pPr algn="l" rtl="0"/>
            <a:r>
              <a:rPr lang="en-US" b="1">
                <a:solidFill>
                  <a:schemeClr val="accent2"/>
                </a:solidFill>
              </a:rPr>
              <a:t>Manifestations :</a:t>
            </a:r>
          </a:p>
          <a:p>
            <a:pPr algn="l" rtl="0"/>
            <a:r>
              <a:rPr lang="en-US"/>
              <a:t>Loss of height</a:t>
            </a:r>
          </a:p>
          <a:p>
            <a:pPr algn="l" rtl="0"/>
            <a:r>
              <a:rPr lang="en-US"/>
              <a:t>Progressive curvature of spine</a:t>
            </a:r>
          </a:p>
          <a:p>
            <a:pPr algn="l" rtl="0"/>
            <a:r>
              <a:rPr lang="en-US"/>
              <a:t>Low back pain</a:t>
            </a:r>
          </a:p>
          <a:p>
            <a:pPr algn="l" rtl="0"/>
            <a:r>
              <a:rPr lang="en-US"/>
              <a:t>Fractures of forearm, spine, hip</a:t>
            </a:r>
          </a:p>
          <a:p>
            <a:pPr algn="l" rtl="0"/>
            <a:r>
              <a:rPr lang="en-US"/>
              <a:t>Development of </a:t>
            </a:r>
            <a:r>
              <a:rPr lang="en-US">
                <a:latin typeface="Arial"/>
              </a:rPr>
              <a:t>“</a:t>
            </a:r>
            <a:r>
              <a:rPr lang="en-US"/>
              <a:t>dowager</a:t>
            </a:r>
            <a:r>
              <a:rPr lang="en-US">
                <a:latin typeface="Arial"/>
              </a:rPr>
              <a:t>’</a:t>
            </a:r>
            <a:r>
              <a:rPr lang="en-US"/>
              <a:t>s hump</a:t>
            </a:r>
            <a:r>
              <a:rPr lang="en-US">
                <a:latin typeface="Arial"/>
              </a:rPr>
              <a:t>”</a:t>
            </a:r>
            <a:endParaRPr lang="en-US"/>
          </a:p>
          <a:p>
            <a:pPr lvl="1" algn="l" rtl="0"/>
            <a:r>
              <a:rPr lang="en-US"/>
              <a:t>Dorsal kyphosis</a:t>
            </a:r>
          </a:p>
          <a:p>
            <a:pPr lvl="1" algn="l" rtl="0"/>
            <a:r>
              <a:rPr lang="en-US"/>
              <a:t>Cervical lordosis</a:t>
            </a:r>
          </a:p>
        </p:txBody>
      </p:sp>
    </p:spTree>
    <p:extLst>
      <p:ext uri="{BB962C8B-B14F-4D97-AF65-F5344CB8AC3E}">
        <p14:creationId xmlns:p14="http://schemas.microsoft.com/office/powerpoint/2010/main" val="15437259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30213" y="1231900"/>
            <a:ext cx="8524875" cy="768350"/>
          </a:xfrm>
        </p:spPr>
        <p:txBody>
          <a:bodyPr>
            <a:normAutofit fontScale="90000"/>
          </a:bodyPr>
          <a:lstStyle/>
          <a:p>
            <a:pPr eaLnBrk="1" hangingPunct="1"/>
            <a:r>
              <a:rPr lang="en-US" smtClean="0"/>
              <a:t>Typical Loss of Height Associated with Osteoporosis and Aging</a:t>
            </a:r>
          </a:p>
        </p:txBody>
      </p:sp>
      <p:pic>
        <p:nvPicPr>
          <p:cNvPr id="32771" name="Picture 4" descr="E:\Suvarna\Connection\CD\Smeltzer IRDVD\Input\Images from VT\Image\jpg\jpg chap 37 to 72\figure_68-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3675" y="2082800"/>
            <a:ext cx="36766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680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30213" y="762001"/>
            <a:ext cx="8524875" cy="533399"/>
          </a:xfrm>
        </p:spPr>
        <p:txBody>
          <a:bodyPr>
            <a:normAutofit fontScale="90000"/>
          </a:bodyPr>
          <a:lstStyle/>
          <a:p>
            <a:pPr eaLnBrk="1" hangingPunct="1"/>
            <a:r>
              <a:rPr lang="en-US" dirty="0" smtClean="0"/>
              <a:t>Prevention</a:t>
            </a:r>
          </a:p>
        </p:txBody>
      </p:sp>
      <p:sp>
        <p:nvSpPr>
          <p:cNvPr id="33795" name="Rectangle 3"/>
          <p:cNvSpPr>
            <a:spLocks noGrp="1" noChangeArrowheads="1"/>
          </p:cNvSpPr>
          <p:nvPr>
            <p:ph type="body" idx="1"/>
          </p:nvPr>
        </p:nvSpPr>
        <p:spPr>
          <a:xfrm>
            <a:off x="457200" y="1676400"/>
            <a:ext cx="8229600" cy="4449763"/>
          </a:xfrm>
        </p:spPr>
        <p:txBody>
          <a:bodyPr>
            <a:normAutofit/>
          </a:bodyPr>
          <a:lstStyle/>
          <a:p>
            <a:pPr eaLnBrk="1" hangingPunct="1"/>
            <a:r>
              <a:rPr lang="en-US" dirty="0" smtClean="0"/>
              <a:t>Balanced diet high calcium and vitamin D throughout life</a:t>
            </a:r>
          </a:p>
          <a:p>
            <a:pPr eaLnBrk="1" hangingPunct="1"/>
            <a:r>
              <a:rPr lang="en-US" dirty="0" smtClean="0"/>
              <a:t>Use of calcium supplements to ensure adequate calcium intake—take in divided doses with vitamin C</a:t>
            </a:r>
          </a:p>
          <a:p>
            <a:pPr eaLnBrk="1" hangingPunct="1"/>
            <a:r>
              <a:rPr lang="en-US" dirty="0" smtClean="0"/>
              <a:t>Regular weight-bearing exercises—walking</a:t>
            </a:r>
          </a:p>
          <a:p>
            <a:pPr eaLnBrk="1" hangingPunct="1"/>
            <a:r>
              <a:rPr lang="en-US" dirty="0" smtClean="0"/>
              <a:t>Weight training stimulates bone mineral density (BMD)</a:t>
            </a:r>
          </a:p>
          <a:p>
            <a:pPr eaLnBrk="1" hangingPunct="1"/>
            <a:endParaRPr lang="en-US" dirty="0" smtClean="0"/>
          </a:p>
        </p:txBody>
      </p:sp>
    </p:spTree>
    <p:extLst>
      <p:ext uri="{BB962C8B-B14F-4D97-AF65-F5344CB8AC3E}">
        <p14:creationId xmlns:p14="http://schemas.microsoft.com/office/powerpoint/2010/main" val="1721612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30213" y="685801"/>
            <a:ext cx="8524875" cy="609599"/>
          </a:xfrm>
        </p:spPr>
        <p:txBody>
          <a:bodyPr>
            <a:normAutofit fontScale="90000"/>
          </a:bodyPr>
          <a:lstStyle/>
          <a:p>
            <a:pPr eaLnBrk="1" hangingPunct="1"/>
            <a:r>
              <a:rPr lang="en-US" dirty="0" smtClean="0"/>
              <a:t>Pharmacologic Therapy</a:t>
            </a:r>
          </a:p>
        </p:txBody>
      </p:sp>
      <p:sp>
        <p:nvSpPr>
          <p:cNvPr id="34819" name="Rectangle 3"/>
          <p:cNvSpPr>
            <a:spLocks noGrp="1" noChangeArrowheads="1"/>
          </p:cNvSpPr>
          <p:nvPr>
            <p:ph type="body" idx="1"/>
          </p:nvPr>
        </p:nvSpPr>
        <p:spPr>
          <a:xfrm>
            <a:off x="457200" y="1524000"/>
            <a:ext cx="8229600" cy="4602163"/>
          </a:xfrm>
        </p:spPr>
        <p:txBody>
          <a:bodyPr>
            <a:normAutofit fontScale="92500" lnSpcReduction="10000"/>
          </a:bodyPr>
          <a:lstStyle/>
          <a:p>
            <a:pPr eaLnBrk="1" hangingPunct="1"/>
            <a:r>
              <a:rPr lang="en-US" dirty="0" err="1" smtClean="0"/>
              <a:t>Biphosphonates</a:t>
            </a:r>
            <a:endParaRPr lang="en-US" dirty="0" smtClean="0"/>
          </a:p>
          <a:p>
            <a:pPr lvl="1" eaLnBrk="1" hangingPunct="1"/>
            <a:r>
              <a:rPr lang="en-US" dirty="0" smtClean="0"/>
              <a:t>Alendronate: Fosamax </a:t>
            </a:r>
          </a:p>
          <a:p>
            <a:pPr lvl="1" eaLnBrk="1" hangingPunct="1"/>
            <a:r>
              <a:rPr lang="en-US" dirty="0" err="1" smtClean="0"/>
              <a:t>Risedronate</a:t>
            </a:r>
            <a:r>
              <a:rPr lang="en-US" dirty="0" smtClean="0"/>
              <a:t>: Actonel</a:t>
            </a:r>
          </a:p>
          <a:p>
            <a:pPr lvl="1" eaLnBrk="1" hangingPunct="1"/>
            <a:r>
              <a:rPr lang="en-US" dirty="0" err="1" smtClean="0"/>
              <a:t>Ibandronate</a:t>
            </a:r>
            <a:r>
              <a:rPr lang="en-US" dirty="0" smtClean="0"/>
              <a:t>: Boniva</a:t>
            </a:r>
          </a:p>
          <a:p>
            <a:pPr eaLnBrk="1" hangingPunct="1"/>
            <a:r>
              <a:rPr lang="en-US" dirty="0" smtClean="0"/>
              <a:t>Selective estrogen modulators (SERMs): </a:t>
            </a:r>
            <a:r>
              <a:rPr lang="en-US" dirty="0" err="1" smtClean="0"/>
              <a:t>Evista</a:t>
            </a:r>
            <a:endParaRPr lang="en-US" dirty="0" smtClean="0"/>
          </a:p>
          <a:p>
            <a:pPr eaLnBrk="1" hangingPunct="1"/>
            <a:r>
              <a:rPr lang="en-US" dirty="0" err="1" smtClean="0"/>
              <a:t>Cacitonin</a:t>
            </a:r>
            <a:endParaRPr lang="en-US" dirty="0" smtClean="0"/>
          </a:p>
          <a:p>
            <a:pPr eaLnBrk="1" hangingPunct="1"/>
            <a:r>
              <a:rPr lang="en-US" dirty="0" err="1" smtClean="0"/>
              <a:t>Teriparatide</a:t>
            </a:r>
            <a:r>
              <a:rPr lang="en-US" dirty="0" smtClean="0"/>
              <a:t>: </a:t>
            </a:r>
            <a:r>
              <a:rPr lang="en-US" dirty="0" err="1" smtClean="0"/>
              <a:t>Forteo</a:t>
            </a:r>
            <a:endParaRPr lang="en-US" dirty="0" smtClean="0"/>
          </a:p>
          <a:p>
            <a:pPr eaLnBrk="1" hangingPunct="1"/>
            <a:r>
              <a:rPr lang="en-US" dirty="0" smtClean="0"/>
              <a:t>Also need adequate amounts of calcium and vitamin D   </a:t>
            </a:r>
          </a:p>
        </p:txBody>
      </p:sp>
    </p:spTree>
    <p:extLst>
      <p:ext uri="{BB962C8B-B14F-4D97-AF65-F5344CB8AC3E}">
        <p14:creationId xmlns:p14="http://schemas.microsoft.com/office/powerpoint/2010/main" val="2304174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3200" b="1">
                <a:solidFill>
                  <a:schemeClr val="accent2"/>
                </a:solidFill>
              </a:rPr>
              <a:t>Acute low Back pain:</a:t>
            </a:r>
            <a:br>
              <a:rPr lang="en-US" sz="3200" b="1">
                <a:solidFill>
                  <a:schemeClr val="accent2"/>
                </a:solidFill>
              </a:rPr>
            </a:br>
            <a:endParaRPr lang="en-US" sz="3200" b="1">
              <a:solidFill>
                <a:schemeClr val="accent2"/>
              </a:solidFill>
            </a:endParaRPr>
          </a:p>
        </p:txBody>
      </p:sp>
      <p:sp>
        <p:nvSpPr>
          <p:cNvPr id="12291" name="Rectangle 3"/>
          <p:cNvSpPr>
            <a:spLocks noGrp="1" noChangeArrowheads="1"/>
          </p:cNvSpPr>
          <p:nvPr>
            <p:ph type="body" idx="1"/>
          </p:nvPr>
        </p:nvSpPr>
        <p:spPr>
          <a:xfrm>
            <a:off x="539750" y="1700213"/>
            <a:ext cx="8001000" cy="4968875"/>
          </a:xfrm>
        </p:spPr>
        <p:txBody>
          <a:bodyPr/>
          <a:lstStyle/>
          <a:p>
            <a:pPr marL="495300" indent="-495300" algn="l" rtl="0">
              <a:lnSpc>
                <a:spcPct val="80000"/>
              </a:lnSpc>
            </a:pPr>
            <a:r>
              <a:rPr lang="en-US" sz="2400"/>
              <a:t>Causes: </a:t>
            </a:r>
          </a:p>
          <a:p>
            <a:pPr marL="495300" indent="-495300" algn="l" rtl="0">
              <a:lnSpc>
                <a:spcPct val="80000"/>
              </a:lnSpc>
              <a:buFont typeface="Wingdings" pitchFamily="2" charset="2"/>
              <a:buAutoNum type="arabicPeriod"/>
            </a:pPr>
            <a:r>
              <a:rPr lang="en-US" sz="2400"/>
              <a:t>A cut lumbosacral strain, </a:t>
            </a:r>
          </a:p>
          <a:p>
            <a:pPr marL="495300" indent="-495300" algn="l" rtl="0">
              <a:lnSpc>
                <a:spcPct val="80000"/>
              </a:lnSpc>
              <a:buFont typeface="Wingdings" pitchFamily="2" charset="2"/>
              <a:buAutoNum type="arabicPeriod"/>
            </a:pPr>
            <a:r>
              <a:rPr lang="en-US" sz="2400"/>
              <a:t>unstable lumbosacral ligaments and weak muscles, </a:t>
            </a:r>
          </a:p>
          <a:p>
            <a:pPr marL="495300" indent="-495300" algn="l" rtl="0">
              <a:lnSpc>
                <a:spcPct val="80000"/>
              </a:lnSpc>
              <a:buFont typeface="Wingdings" pitchFamily="2" charset="2"/>
              <a:buAutoNum type="arabicPeriod"/>
            </a:pPr>
            <a:r>
              <a:rPr lang="en-US" sz="2400"/>
              <a:t>osteoarithritis of the spine, </a:t>
            </a:r>
          </a:p>
          <a:p>
            <a:pPr marL="495300" indent="-495300" algn="l" rtl="0">
              <a:lnSpc>
                <a:spcPct val="80000"/>
              </a:lnSpc>
              <a:buFont typeface="Wingdings" pitchFamily="2" charset="2"/>
              <a:buAutoNum type="arabicPeriod"/>
            </a:pPr>
            <a:r>
              <a:rPr lang="en-US" sz="2400"/>
              <a:t>spinal stenosis, intervertebral disk problems, </a:t>
            </a:r>
          </a:p>
          <a:p>
            <a:pPr marL="495300" indent="-495300" algn="l" rtl="0">
              <a:lnSpc>
                <a:spcPct val="80000"/>
              </a:lnSpc>
              <a:buFont typeface="Wingdings" pitchFamily="2" charset="2"/>
              <a:buAutoNum type="arabicPeriod"/>
            </a:pPr>
            <a:r>
              <a:rPr lang="en-US" sz="2400"/>
              <a:t>and unequal leg length. </a:t>
            </a:r>
          </a:p>
          <a:p>
            <a:pPr marL="495300" indent="-495300" algn="l" rtl="0">
              <a:lnSpc>
                <a:spcPct val="80000"/>
              </a:lnSpc>
              <a:buFont typeface="Wingdings" pitchFamily="2" charset="2"/>
              <a:buAutoNum type="arabicPeriod"/>
            </a:pPr>
            <a:r>
              <a:rPr lang="en-US" sz="2400"/>
              <a:t>Other causes include kidney diorders, pelvic problems, retroperitoneal tumors, abdominal aneurysims, obesity and stress.</a:t>
            </a:r>
          </a:p>
          <a:p>
            <a:pPr marL="495300" indent="-495300" algn="l" rtl="0">
              <a:lnSpc>
                <a:spcPct val="80000"/>
              </a:lnSpc>
            </a:pPr>
            <a:r>
              <a:rPr lang="en-US" sz="2400"/>
              <a:t>L4-L5 and L5-S1 has the greatest degenrative changes</a:t>
            </a:r>
          </a:p>
        </p:txBody>
      </p:sp>
    </p:spTree>
    <p:extLst>
      <p:ext uri="{BB962C8B-B14F-4D97-AF65-F5344CB8AC3E}">
        <p14:creationId xmlns:p14="http://schemas.microsoft.com/office/powerpoint/2010/main" val="3006916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30213" y="457200"/>
            <a:ext cx="8524875" cy="762000"/>
          </a:xfrm>
        </p:spPr>
        <p:txBody>
          <a:bodyPr>
            <a:normAutofit fontScale="90000"/>
          </a:bodyPr>
          <a:lstStyle/>
          <a:p>
            <a:pPr eaLnBrk="1" hangingPunct="1"/>
            <a:r>
              <a:rPr lang="en-US" dirty="0" smtClean="0"/>
              <a:t>Nursing Process: The Care of the Patient with Osteoporosis—Assessment </a:t>
            </a:r>
          </a:p>
        </p:txBody>
      </p:sp>
      <p:sp>
        <p:nvSpPr>
          <p:cNvPr id="37891" name="Content Placeholder 2"/>
          <p:cNvSpPr>
            <a:spLocks noGrp="1"/>
          </p:cNvSpPr>
          <p:nvPr>
            <p:ph idx="1"/>
          </p:nvPr>
        </p:nvSpPr>
        <p:spPr/>
        <p:txBody>
          <a:bodyPr>
            <a:normAutofit lnSpcReduction="10000"/>
          </a:bodyPr>
          <a:lstStyle/>
          <a:p>
            <a:pPr eaLnBrk="1" hangingPunct="1"/>
            <a:r>
              <a:rPr lang="en-US" dirty="0" smtClean="0"/>
              <a:t>Occurrence of osteopenia and osteoporosis </a:t>
            </a:r>
          </a:p>
          <a:p>
            <a:pPr eaLnBrk="1" hangingPunct="1"/>
            <a:r>
              <a:rPr lang="en-US" dirty="0" smtClean="0"/>
              <a:t>Family history</a:t>
            </a:r>
          </a:p>
          <a:p>
            <a:pPr eaLnBrk="1" hangingPunct="1"/>
            <a:r>
              <a:rPr lang="en-US" dirty="0" smtClean="0"/>
              <a:t>Previous fractures</a:t>
            </a:r>
          </a:p>
          <a:p>
            <a:pPr eaLnBrk="1" hangingPunct="1"/>
            <a:r>
              <a:rPr lang="en-US" dirty="0" smtClean="0"/>
              <a:t>Dietary consumption of calcium</a:t>
            </a:r>
          </a:p>
          <a:p>
            <a:pPr eaLnBrk="1" hangingPunct="1"/>
            <a:r>
              <a:rPr lang="en-US" dirty="0" smtClean="0"/>
              <a:t>Exercise patterns</a:t>
            </a:r>
          </a:p>
          <a:p>
            <a:pPr eaLnBrk="1" hangingPunct="1"/>
            <a:r>
              <a:rPr lang="en-US" dirty="0" smtClean="0"/>
              <a:t>Onset of menopause</a:t>
            </a:r>
          </a:p>
          <a:p>
            <a:pPr eaLnBrk="1" hangingPunct="1"/>
            <a:r>
              <a:rPr lang="en-US" dirty="0" smtClean="0"/>
              <a:t>Use of corticosteroids as well as alcohol, smoking, and caffeine intake </a:t>
            </a:r>
          </a:p>
        </p:txBody>
      </p:sp>
    </p:spTree>
    <p:extLst>
      <p:ext uri="{BB962C8B-B14F-4D97-AF65-F5344CB8AC3E}">
        <p14:creationId xmlns:p14="http://schemas.microsoft.com/office/powerpoint/2010/main" val="2006866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30213" y="533400"/>
            <a:ext cx="8524875" cy="914400"/>
          </a:xfrm>
        </p:spPr>
        <p:txBody>
          <a:bodyPr>
            <a:normAutofit fontScale="90000"/>
          </a:bodyPr>
          <a:lstStyle/>
          <a:p>
            <a:pPr eaLnBrk="1" hangingPunct="1"/>
            <a:r>
              <a:rPr lang="en-US" dirty="0" smtClean="0"/>
              <a:t>Nursing Process: The Care of the Patient with Osteoporosis—Diagnoses</a:t>
            </a:r>
          </a:p>
        </p:txBody>
      </p:sp>
      <p:sp>
        <p:nvSpPr>
          <p:cNvPr id="38915" name="Content Placeholder 2"/>
          <p:cNvSpPr>
            <a:spLocks noGrp="1"/>
          </p:cNvSpPr>
          <p:nvPr>
            <p:ph idx="1"/>
          </p:nvPr>
        </p:nvSpPr>
        <p:spPr/>
        <p:txBody>
          <a:bodyPr/>
          <a:lstStyle/>
          <a:p>
            <a:pPr eaLnBrk="1" hangingPunct="1"/>
            <a:r>
              <a:rPr lang="en-US" smtClean="0"/>
              <a:t>Deficient knowledge about the osteoporotic process and treatment regimen</a:t>
            </a:r>
          </a:p>
          <a:p>
            <a:pPr eaLnBrk="1" hangingPunct="1"/>
            <a:r>
              <a:rPr lang="en-US" smtClean="0"/>
              <a:t>Acute pain related to fracture and muscle spasm</a:t>
            </a:r>
          </a:p>
          <a:p>
            <a:pPr eaLnBrk="1" hangingPunct="1"/>
            <a:r>
              <a:rPr lang="en-US" smtClean="0"/>
              <a:t>Risk for constipation related to immobility or development of ileus (intestinal obstruction)</a:t>
            </a:r>
          </a:p>
          <a:p>
            <a:pPr eaLnBrk="1" hangingPunct="1"/>
            <a:r>
              <a:rPr lang="en-US" smtClean="0"/>
              <a:t>Risk for injury: additional fractures related to osteoporosis</a:t>
            </a:r>
          </a:p>
          <a:p>
            <a:pPr eaLnBrk="1" hangingPunct="1"/>
            <a:endParaRPr lang="en-US" smtClean="0"/>
          </a:p>
        </p:txBody>
      </p:sp>
    </p:spTree>
    <p:extLst>
      <p:ext uri="{BB962C8B-B14F-4D97-AF65-F5344CB8AC3E}">
        <p14:creationId xmlns:p14="http://schemas.microsoft.com/office/powerpoint/2010/main" val="758191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430213" y="609600"/>
            <a:ext cx="8524875" cy="762000"/>
          </a:xfrm>
        </p:spPr>
        <p:txBody>
          <a:bodyPr>
            <a:normAutofit fontScale="90000"/>
          </a:bodyPr>
          <a:lstStyle/>
          <a:p>
            <a:pPr eaLnBrk="1" hangingPunct="1"/>
            <a:r>
              <a:rPr lang="en-US" dirty="0" smtClean="0"/>
              <a:t>Nursing Process: The Care of the Patient with Osteoporosis—Planning</a:t>
            </a:r>
          </a:p>
        </p:txBody>
      </p:sp>
      <p:sp>
        <p:nvSpPr>
          <p:cNvPr id="39939" name="Content Placeholder 2"/>
          <p:cNvSpPr>
            <a:spLocks noGrp="1"/>
          </p:cNvSpPr>
          <p:nvPr>
            <p:ph idx="1"/>
          </p:nvPr>
        </p:nvSpPr>
        <p:spPr/>
        <p:txBody>
          <a:bodyPr/>
          <a:lstStyle/>
          <a:p>
            <a:pPr eaLnBrk="1" hangingPunct="1"/>
            <a:r>
              <a:rPr lang="en-US" smtClean="0"/>
              <a:t>The major goals for the patient may include knowledge about osteoporosis and the treatment regimen, relief of pain, improved bowel elimination, and absence of additional fractures.</a:t>
            </a:r>
          </a:p>
        </p:txBody>
      </p:sp>
    </p:spTree>
    <p:extLst>
      <p:ext uri="{BB962C8B-B14F-4D97-AF65-F5344CB8AC3E}">
        <p14:creationId xmlns:p14="http://schemas.microsoft.com/office/powerpoint/2010/main" val="4080620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mtClean="0"/>
              <a:t>Interventions</a:t>
            </a:r>
          </a:p>
        </p:txBody>
      </p:sp>
      <p:sp>
        <p:nvSpPr>
          <p:cNvPr id="40963" name="Content Placeholder 2"/>
          <p:cNvSpPr>
            <a:spLocks noGrp="1"/>
          </p:cNvSpPr>
          <p:nvPr>
            <p:ph idx="1"/>
          </p:nvPr>
        </p:nvSpPr>
        <p:spPr/>
        <p:txBody>
          <a:bodyPr/>
          <a:lstStyle/>
          <a:p>
            <a:pPr eaLnBrk="1" hangingPunct="1"/>
            <a:r>
              <a:rPr lang="en-US" smtClean="0"/>
              <a:t>Promoting understanding of osteoporosis and the treatment regimen</a:t>
            </a:r>
          </a:p>
          <a:p>
            <a:pPr eaLnBrk="1" hangingPunct="1"/>
            <a:r>
              <a:rPr lang="en-US" smtClean="0"/>
              <a:t>Relieving pain</a:t>
            </a:r>
          </a:p>
          <a:p>
            <a:pPr eaLnBrk="1" hangingPunct="1"/>
            <a:r>
              <a:rPr lang="en-US" smtClean="0"/>
              <a:t>Improving bowel elimination</a:t>
            </a:r>
          </a:p>
          <a:p>
            <a:pPr eaLnBrk="1" hangingPunct="1"/>
            <a:r>
              <a:rPr lang="en-US" smtClean="0"/>
              <a:t>Preventing injury</a:t>
            </a:r>
          </a:p>
        </p:txBody>
      </p:sp>
    </p:spTree>
    <p:extLst>
      <p:ext uri="{BB962C8B-B14F-4D97-AF65-F5344CB8AC3E}">
        <p14:creationId xmlns:p14="http://schemas.microsoft.com/office/powerpoint/2010/main" val="3124056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30213" y="1204913"/>
            <a:ext cx="8524875" cy="384175"/>
          </a:xfrm>
        </p:spPr>
        <p:txBody>
          <a:bodyPr>
            <a:normAutofit fontScale="90000"/>
          </a:bodyPr>
          <a:lstStyle/>
          <a:p>
            <a:pPr eaLnBrk="1" hangingPunct="1"/>
            <a:r>
              <a:rPr lang="en-US" smtClean="0"/>
              <a:t>Osteomyelitis</a:t>
            </a:r>
          </a:p>
        </p:txBody>
      </p:sp>
      <p:sp>
        <p:nvSpPr>
          <p:cNvPr id="46083" name="Rectangle 3"/>
          <p:cNvSpPr>
            <a:spLocks noGrp="1" noChangeArrowheads="1"/>
          </p:cNvSpPr>
          <p:nvPr>
            <p:ph type="body" idx="1"/>
          </p:nvPr>
        </p:nvSpPr>
        <p:spPr>
          <a:xfrm>
            <a:off x="330200" y="1751013"/>
            <a:ext cx="8613775" cy="4748212"/>
          </a:xfrm>
        </p:spPr>
        <p:txBody>
          <a:bodyPr>
            <a:normAutofit lnSpcReduction="10000"/>
          </a:bodyPr>
          <a:lstStyle/>
          <a:p>
            <a:pPr eaLnBrk="1" hangingPunct="1"/>
            <a:r>
              <a:rPr lang="en-US" smtClean="0"/>
              <a:t>Infection of the bone</a:t>
            </a:r>
          </a:p>
          <a:p>
            <a:pPr eaLnBrk="1" hangingPunct="1"/>
            <a:r>
              <a:rPr lang="en-US" smtClean="0"/>
              <a:t>Occurs due to: </a:t>
            </a:r>
          </a:p>
          <a:p>
            <a:pPr lvl="1" eaLnBrk="1" hangingPunct="1"/>
            <a:r>
              <a:rPr lang="en-US" smtClean="0"/>
              <a:t>Extension of soft tissue infection</a:t>
            </a:r>
          </a:p>
          <a:p>
            <a:pPr lvl="1" eaLnBrk="1" hangingPunct="1"/>
            <a:r>
              <a:rPr lang="en-US" smtClean="0"/>
              <a:t>Direct bone contamination </a:t>
            </a:r>
          </a:p>
          <a:p>
            <a:pPr lvl="1" eaLnBrk="1" hangingPunct="1"/>
            <a:r>
              <a:rPr lang="en-US" smtClean="0"/>
              <a:t>Blood-borne spread from another site of infection</a:t>
            </a:r>
          </a:p>
          <a:p>
            <a:pPr lvl="2" eaLnBrk="1" hangingPunct="1"/>
            <a:r>
              <a:rPr lang="en-US" smtClean="0"/>
              <a:t>This typically occur in an area of bone that has been traumatized or has lowered resistance</a:t>
            </a:r>
          </a:p>
          <a:p>
            <a:pPr eaLnBrk="1" hangingPunct="1"/>
            <a:r>
              <a:rPr lang="en-US" smtClean="0"/>
              <a:t>Causative organisms </a:t>
            </a:r>
          </a:p>
          <a:p>
            <a:pPr lvl="1" eaLnBrk="1" hangingPunct="1"/>
            <a:r>
              <a:rPr lang="en-US" i="1" smtClean="0"/>
              <a:t>Staphylococcus aureus </a:t>
            </a:r>
            <a:r>
              <a:rPr lang="en-US" smtClean="0"/>
              <a:t>(70–80%)</a:t>
            </a:r>
          </a:p>
          <a:p>
            <a:pPr lvl="1" eaLnBrk="1" hangingPunct="1"/>
            <a:r>
              <a:rPr lang="en-US" smtClean="0"/>
              <a:t>Other: </a:t>
            </a:r>
            <a:r>
              <a:rPr lang="en-US" i="1" smtClean="0"/>
              <a:t>Proteus</a:t>
            </a:r>
            <a:r>
              <a:rPr lang="en-US" smtClean="0"/>
              <a:t> and </a:t>
            </a:r>
            <a:r>
              <a:rPr lang="en-US" i="1" smtClean="0"/>
              <a:t>Pseudomonas</a:t>
            </a:r>
            <a:r>
              <a:rPr lang="en-US" smtClean="0"/>
              <a:t> species, </a:t>
            </a:r>
            <a:r>
              <a:rPr lang="en-US" i="1" smtClean="0"/>
              <a:t>E. coli</a:t>
            </a:r>
          </a:p>
          <a:p>
            <a:pPr eaLnBrk="1" hangingPunct="1"/>
            <a:endParaRPr lang="en-US" smtClean="0"/>
          </a:p>
        </p:txBody>
      </p:sp>
    </p:spTree>
    <p:extLst>
      <p:ext uri="{BB962C8B-B14F-4D97-AF65-F5344CB8AC3E}">
        <p14:creationId xmlns:p14="http://schemas.microsoft.com/office/powerpoint/2010/main" val="1463292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flipV="1">
            <a:off x="430213" y="963613"/>
            <a:ext cx="8524875" cy="768350"/>
          </a:xfrm>
        </p:spPr>
        <p:txBody>
          <a:bodyPr>
            <a:normAutofit fontScale="90000"/>
          </a:bodyPr>
          <a:lstStyle/>
          <a:p>
            <a:pPr eaLnBrk="1" hangingPunct="1"/>
            <a:r>
              <a:rPr lang="en-US" smtClean="0"/>
              <a:t/>
            </a:r>
            <a:br>
              <a:rPr lang="en-US" smtClean="0"/>
            </a:br>
            <a:endParaRPr lang="en-US" smtClean="0"/>
          </a:p>
        </p:txBody>
      </p:sp>
      <p:sp>
        <p:nvSpPr>
          <p:cNvPr id="47107" name="Rectangle 3"/>
          <p:cNvSpPr>
            <a:spLocks noGrp="1" noChangeArrowheads="1"/>
          </p:cNvSpPr>
          <p:nvPr>
            <p:ph type="body" idx="1"/>
          </p:nvPr>
        </p:nvSpPr>
        <p:spPr/>
        <p:txBody>
          <a:bodyPr/>
          <a:lstStyle/>
          <a:p>
            <a:pPr eaLnBrk="1" hangingPunct="1"/>
            <a:r>
              <a:rPr lang="en-US" sz="3200" smtClean="0"/>
              <a:t>Prevention of osteomyelitis is the goal.</a:t>
            </a:r>
          </a:p>
          <a:p>
            <a:pPr eaLnBrk="1" hangingPunct="1"/>
            <a:r>
              <a:rPr lang="en-US" sz="3200" smtClean="0"/>
              <a:t>Early detection and prompt treatment of osteomyelitis is required to reduce potential for chronic infection and disability.</a:t>
            </a:r>
          </a:p>
          <a:p>
            <a:pPr eaLnBrk="1" hangingPunct="1">
              <a:buFontTx/>
              <a:buNone/>
            </a:pPr>
            <a:endParaRPr lang="en-US" sz="3200" smtClean="0"/>
          </a:p>
        </p:txBody>
      </p:sp>
    </p:spTree>
    <p:extLst>
      <p:ext uri="{BB962C8B-B14F-4D97-AF65-F5344CB8AC3E}">
        <p14:creationId xmlns:p14="http://schemas.microsoft.com/office/powerpoint/2010/main" val="23961881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endParaRPr lang="en-US"/>
          </a:p>
        </p:txBody>
      </p:sp>
      <p:pic>
        <p:nvPicPr>
          <p:cNvPr id="73732" name="Picture 4" descr="AAFVZFV0"/>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03575" y="333375"/>
            <a:ext cx="3097213" cy="5975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3733" name="Picture 5" descr="AAFVZFW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333375"/>
            <a:ext cx="2808287" cy="5988050"/>
          </a:xfrm>
          <a:prstGeom prst="rect">
            <a:avLst/>
          </a:prstGeom>
          <a:noFill/>
          <a:extLst>
            <a:ext uri="{909E8E84-426E-40DD-AFC4-6F175D3DCCD1}">
              <a14:hiddenFill xmlns:a14="http://schemas.microsoft.com/office/drawing/2010/main">
                <a:solidFill>
                  <a:srgbClr val="FFFFFF"/>
                </a:solidFill>
              </a14:hiddenFill>
            </a:ext>
          </a:extLst>
        </p:spPr>
      </p:pic>
      <p:pic>
        <p:nvPicPr>
          <p:cNvPr id="73734" name="Picture 6" descr="AAFVZFU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3450" y="333375"/>
            <a:ext cx="2951163" cy="595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480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b="1">
                <a:solidFill>
                  <a:schemeClr val="accent2"/>
                </a:solidFill>
              </a:rPr>
              <a:t>Osteomyelitis</a:t>
            </a:r>
          </a:p>
        </p:txBody>
      </p:sp>
      <p:sp>
        <p:nvSpPr>
          <p:cNvPr id="74755" name="Rectangle 3"/>
          <p:cNvSpPr>
            <a:spLocks noGrp="1" noChangeArrowheads="1"/>
          </p:cNvSpPr>
          <p:nvPr>
            <p:ph type="body" idx="1"/>
          </p:nvPr>
        </p:nvSpPr>
        <p:spPr/>
        <p:txBody>
          <a:bodyPr/>
          <a:lstStyle/>
          <a:p>
            <a:pPr algn="l" rtl="0">
              <a:lnSpc>
                <a:spcPct val="80000"/>
              </a:lnSpc>
            </a:pPr>
            <a:r>
              <a:rPr lang="en-US" sz="2500" b="1"/>
              <a:t>Deep sepsis after arthroplasty may be classified as follows:</a:t>
            </a:r>
          </a:p>
          <a:p>
            <a:pPr algn="l" rtl="0">
              <a:lnSpc>
                <a:spcPct val="80000"/>
              </a:lnSpc>
            </a:pPr>
            <a:r>
              <a:rPr lang="en-US" sz="2500" b="1">
                <a:solidFill>
                  <a:schemeClr val="accent2"/>
                </a:solidFill>
              </a:rPr>
              <a:t>Stage 1, acute fulminating</a:t>
            </a:r>
            <a:r>
              <a:rPr lang="en-US" sz="2500" b="1"/>
              <a:t>: occurring during the first 3 months after orthopedic surgery; frequently associated with hematoma,drainage, or superficial infection</a:t>
            </a:r>
          </a:p>
          <a:p>
            <a:pPr algn="l" rtl="0">
              <a:lnSpc>
                <a:spcPct val="80000"/>
              </a:lnSpc>
            </a:pPr>
            <a:r>
              <a:rPr lang="en-US" sz="2500" b="1">
                <a:solidFill>
                  <a:schemeClr val="accent2"/>
                </a:solidFill>
              </a:rPr>
              <a:t>Stage 2, delayed onset:</a:t>
            </a:r>
            <a:r>
              <a:rPr lang="en-US" sz="2500" b="1"/>
              <a:t> occurring between 4 and 24 months after surgery</a:t>
            </a:r>
          </a:p>
          <a:p>
            <a:pPr algn="l" rtl="0">
              <a:lnSpc>
                <a:spcPct val="80000"/>
              </a:lnSpc>
            </a:pPr>
            <a:r>
              <a:rPr lang="en-US" sz="2500" b="1">
                <a:solidFill>
                  <a:schemeClr val="accent2"/>
                </a:solidFill>
              </a:rPr>
              <a:t>Stage 3, late onset:</a:t>
            </a:r>
            <a:r>
              <a:rPr lang="en-US" sz="2500" b="1"/>
              <a:t> occurring 2 or more years after surgery, usually as a result of hematogenous spread</a:t>
            </a:r>
          </a:p>
          <a:p>
            <a:pPr>
              <a:lnSpc>
                <a:spcPct val="80000"/>
              </a:lnSpc>
            </a:pPr>
            <a:endParaRPr lang="en-US" sz="2600"/>
          </a:p>
        </p:txBody>
      </p:sp>
    </p:spTree>
    <p:extLst>
      <p:ext uri="{BB962C8B-B14F-4D97-AF65-F5344CB8AC3E}">
        <p14:creationId xmlns:p14="http://schemas.microsoft.com/office/powerpoint/2010/main" val="3731908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30213" y="304800"/>
            <a:ext cx="8524875" cy="1295400"/>
          </a:xfrm>
        </p:spPr>
        <p:txBody>
          <a:bodyPr>
            <a:normAutofit fontScale="90000"/>
          </a:bodyPr>
          <a:lstStyle/>
          <a:p>
            <a:pPr eaLnBrk="1" hangingPunct="1"/>
            <a:r>
              <a:rPr lang="en-US" dirty="0" smtClean="0"/>
              <a:t>Nursing Process: The Care of the Patient with Osteomyelitis—Assessment </a:t>
            </a:r>
          </a:p>
        </p:txBody>
      </p:sp>
      <p:sp>
        <p:nvSpPr>
          <p:cNvPr id="48131" name="Rectangle 3"/>
          <p:cNvSpPr>
            <a:spLocks noGrp="1" noChangeArrowheads="1"/>
          </p:cNvSpPr>
          <p:nvPr>
            <p:ph type="body" idx="1"/>
          </p:nvPr>
        </p:nvSpPr>
        <p:spPr/>
        <p:txBody>
          <a:bodyPr>
            <a:normAutofit fontScale="92500" lnSpcReduction="20000"/>
          </a:bodyPr>
          <a:lstStyle/>
          <a:p>
            <a:pPr eaLnBrk="1" hangingPunct="1"/>
            <a:r>
              <a:rPr lang="en-US" dirty="0" smtClean="0"/>
              <a:t>Risk factors </a:t>
            </a:r>
          </a:p>
          <a:p>
            <a:pPr eaLnBrk="1" hangingPunct="1"/>
            <a:r>
              <a:rPr lang="en-US" dirty="0" smtClean="0"/>
              <a:t>Signs and symptoms of infection localized pain edema, erythema, fever, drainage   </a:t>
            </a:r>
          </a:p>
          <a:p>
            <a:pPr eaLnBrk="1" hangingPunct="1"/>
            <a:r>
              <a:rPr lang="en-US" dirty="0" smtClean="0"/>
              <a:t>Note: With chronic osteomyelitis fever may be low grade and occur in afternoon or evening</a:t>
            </a:r>
          </a:p>
          <a:p>
            <a:pPr eaLnBrk="1" hangingPunct="1"/>
            <a:r>
              <a:rPr lang="en-US" dirty="0" smtClean="0"/>
              <a:t>Signs and symptoms of adverse reactions and complications of antibiotic therapy including signs and symptoms of </a:t>
            </a:r>
            <a:r>
              <a:rPr lang="en-US" dirty="0" err="1" smtClean="0"/>
              <a:t>superinfections</a:t>
            </a:r>
            <a:endParaRPr lang="en-US" dirty="0" smtClean="0"/>
          </a:p>
          <a:p>
            <a:pPr eaLnBrk="1" hangingPunct="1"/>
            <a:r>
              <a:rPr lang="en-US" dirty="0" smtClean="0"/>
              <a:t>Ability to adhere to prescribed therapeutic regimen— antibiotic therapy</a:t>
            </a:r>
          </a:p>
        </p:txBody>
      </p:sp>
    </p:spTree>
    <p:extLst>
      <p:ext uri="{BB962C8B-B14F-4D97-AF65-F5344CB8AC3E}">
        <p14:creationId xmlns:p14="http://schemas.microsoft.com/office/powerpoint/2010/main" val="1119437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30213" y="228600"/>
            <a:ext cx="8524875" cy="1219200"/>
          </a:xfrm>
        </p:spPr>
        <p:txBody>
          <a:bodyPr>
            <a:normAutofit fontScale="90000"/>
          </a:bodyPr>
          <a:lstStyle/>
          <a:p>
            <a:pPr eaLnBrk="1" hangingPunct="1"/>
            <a:r>
              <a:rPr lang="en-US" dirty="0" smtClean="0"/>
              <a:t>Nursing Process: The Care of the Patient with Osteomyelitis—Diagnoses</a:t>
            </a:r>
          </a:p>
        </p:txBody>
      </p:sp>
      <p:sp>
        <p:nvSpPr>
          <p:cNvPr id="49155" name="Rectangle 3"/>
          <p:cNvSpPr>
            <a:spLocks noGrp="1" noChangeArrowheads="1"/>
          </p:cNvSpPr>
          <p:nvPr>
            <p:ph type="body" idx="1"/>
          </p:nvPr>
        </p:nvSpPr>
        <p:spPr/>
        <p:txBody>
          <a:bodyPr/>
          <a:lstStyle/>
          <a:p>
            <a:pPr eaLnBrk="1" hangingPunct="1"/>
            <a:r>
              <a:rPr lang="en-US" smtClean="0"/>
              <a:t>Acute pain </a:t>
            </a:r>
          </a:p>
          <a:p>
            <a:pPr eaLnBrk="1" hangingPunct="1"/>
            <a:r>
              <a:rPr lang="en-US" smtClean="0"/>
              <a:t>Impaired physical mobility</a:t>
            </a:r>
          </a:p>
          <a:p>
            <a:pPr eaLnBrk="1" hangingPunct="1"/>
            <a:r>
              <a:rPr lang="en-US" smtClean="0"/>
              <a:t>Risk for extension of infection: bone abscess formation</a:t>
            </a:r>
          </a:p>
          <a:p>
            <a:pPr eaLnBrk="1" hangingPunct="1"/>
            <a:r>
              <a:rPr lang="en-US" smtClean="0"/>
              <a:t>Deficient knowledge</a:t>
            </a:r>
          </a:p>
        </p:txBody>
      </p:sp>
    </p:spTree>
    <p:extLst>
      <p:ext uri="{BB962C8B-B14F-4D97-AF65-F5344CB8AC3E}">
        <p14:creationId xmlns:p14="http://schemas.microsoft.com/office/powerpoint/2010/main" val="183152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4675" y="304800"/>
            <a:ext cx="8001000" cy="827088"/>
          </a:xfrm>
        </p:spPr>
        <p:txBody>
          <a:bodyPr/>
          <a:lstStyle/>
          <a:p>
            <a:pPr rtl="0"/>
            <a:r>
              <a:rPr lang="en-US" sz="3200" b="1">
                <a:solidFill>
                  <a:schemeClr val="accent2"/>
                </a:solidFill>
              </a:rPr>
              <a:t>Clinical manifestations:</a:t>
            </a:r>
          </a:p>
        </p:txBody>
      </p:sp>
      <p:sp>
        <p:nvSpPr>
          <p:cNvPr id="13315" name="Rectangle 3"/>
          <p:cNvSpPr>
            <a:spLocks noGrp="1" noChangeArrowheads="1"/>
          </p:cNvSpPr>
          <p:nvPr>
            <p:ph type="body" idx="1"/>
          </p:nvPr>
        </p:nvSpPr>
        <p:spPr>
          <a:xfrm>
            <a:off x="457200" y="1773238"/>
            <a:ext cx="8229600" cy="4352925"/>
          </a:xfrm>
        </p:spPr>
        <p:txBody>
          <a:bodyPr/>
          <a:lstStyle/>
          <a:p>
            <a:pPr algn="l" rtl="0">
              <a:lnSpc>
                <a:spcPct val="90000"/>
              </a:lnSpc>
            </a:pPr>
            <a:r>
              <a:rPr lang="en-US"/>
              <a:t>A cute or chronic back pain lasting more than 3 months without improvement)</a:t>
            </a:r>
          </a:p>
          <a:p>
            <a:pPr algn="l" rtl="0">
              <a:lnSpc>
                <a:spcPct val="90000"/>
              </a:lnSpc>
            </a:pPr>
            <a:r>
              <a:rPr lang="en-US"/>
              <a:t>Fatique</a:t>
            </a:r>
          </a:p>
          <a:p>
            <a:pPr algn="l" rtl="0">
              <a:lnSpc>
                <a:spcPct val="90000"/>
              </a:lnSpc>
            </a:pPr>
            <a:r>
              <a:rPr lang="en-US"/>
              <a:t>Pain radiating down the leg ( radiculopathy; Sciatica)</a:t>
            </a:r>
          </a:p>
          <a:p>
            <a:pPr algn="l" rtl="0">
              <a:lnSpc>
                <a:spcPct val="90000"/>
              </a:lnSpc>
            </a:pPr>
            <a:r>
              <a:rPr lang="en-US"/>
              <a:t>Patient</a:t>
            </a:r>
            <a:r>
              <a:rPr lang="en-US">
                <a:latin typeface="Arial"/>
              </a:rPr>
              <a:t>’</a:t>
            </a:r>
            <a:r>
              <a:rPr lang="en-US"/>
              <a:t>s gait, spinal mobility, reflexes, leg length, leg motor strength and sensory perception may altered</a:t>
            </a:r>
          </a:p>
          <a:p>
            <a:pPr algn="l" rtl="0">
              <a:lnSpc>
                <a:spcPct val="90000"/>
              </a:lnSpc>
            </a:pPr>
            <a:endParaRPr lang="en-US"/>
          </a:p>
        </p:txBody>
      </p:sp>
    </p:spTree>
    <p:extLst>
      <p:ext uri="{BB962C8B-B14F-4D97-AF65-F5344CB8AC3E}">
        <p14:creationId xmlns:p14="http://schemas.microsoft.com/office/powerpoint/2010/main" val="1655935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30213" y="457200"/>
            <a:ext cx="8524875" cy="838200"/>
          </a:xfrm>
        </p:spPr>
        <p:txBody>
          <a:bodyPr>
            <a:normAutofit fontScale="90000"/>
          </a:bodyPr>
          <a:lstStyle/>
          <a:p>
            <a:pPr eaLnBrk="1" hangingPunct="1"/>
            <a:r>
              <a:rPr lang="en-US" dirty="0" smtClean="0"/>
              <a:t>Nursing Process: The Care of the Patient with Osteomyelitis—Planning</a:t>
            </a:r>
          </a:p>
        </p:txBody>
      </p:sp>
      <p:sp>
        <p:nvSpPr>
          <p:cNvPr id="50179" name="Rectangle 3"/>
          <p:cNvSpPr>
            <a:spLocks noGrp="1" noChangeArrowheads="1"/>
          </p:cNvSpPr>
          <p:nvPr>
            <p:ph type="body" idx="1"/>
          </p:nvPr>
        </p:nvSpPr>
        <p:spPr/>
        <p:txBody>
          <a:bodyPr/>
          <a:lstStyle/>
          <a:p>
            <a:pPr eaLnBrk="1" hangingPunct="1"/>
            <a:r>
              <a:rPr lang="en-US" smtClean="0"/>
              <a:t>Major goals may include relief of pain, improved physical mobility, within therapeutic limitations, control and eradication of infection, and knowledge of therapeutic regimen.</a:t>
            </a:r>
          </a:p>
        </p:txBody>
      </p:sp>
    </p:spTree>
    <p:extLst>
      <p:ext uri="{BB962C8B-B14F-4D97-AF65-F5344CB8AC3E}">
        <p14:creationId xmlns:p14="http://schemas.microsoft.com/office/powerpoint/2010/main" val="40469917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Cont</a:t>
            </a:r>
            <a:r>
              <a:rPr lang="en-US">
                <a:latin typeface="Arial"/>
              </a:rPr>
              <a:t>…</a:t>
            </a:r>
            <a:endParaRPr lang="en-US"/>
          </a:p>
        </p:txBody>
      </p:sp>
      <p:sp>
        <p:nvSpPr>
          <p:cNvPr id="57347" name="Rectangle 3"/>
          <p:cNvSpPr>
            <a:spLocks noGrp="1" noChangeArrowheads="1"/>
          </p:cNvSpPr>
          <p:nvPr>
            <p:ph type="body" idx="1"/>
          </p:nvPr>
        </p:nvSpPr>
        <p:spPr/>
        <p:txBody>
          <a:bodyPr/>
          <a:lstStyle/>
          <a:p>
            <a:pPr algn="l" rtl="0">
              <a:lnSpc>
                <a:spcPct val="90000"/>
              </a:lnSpc>
            </a:pPr>
            <a:r>
              <a:rPr lang="en-US" sz="2400" b="1">
                <a:solidFill>
                  <a:schemeClr val="accent2"/>
                </a:solidFill>
              </a:rPr>
              <a:t>Assessment and diagnostic findings:</a:t>
            </a:r>
          </a:p>
          <a:p>
            <a:pPr algn="l" rtl="0">
              <a:lnSpc>
                <a:spcPct val="90000"/>
              </a:lnSpc>
            </a:pPr>
            <a:r>
              <a:rPr lang="en-US" sz="2100"/>
              <a:t>Focused history and physical examination ( reflexes, sensory impairment, straight leg raising, muscle strength</a:t>
            </a:r>
          </a:p>
          <a:p>
            <a:pPr algn="l" rtl="0">
              <a:lnSpc>
                <a:spcPct val="90000"/>
              </a:lnSpc>
            </a:pPr>
            <a:r>
              <a:rPr lang="en-US" sz="2100"/>
              <a:t>X-ray of the spine, CT scan, MRI</a:t>
            </a:r>
          </a:p>
          <a:p>
            <a:pPr algn="l" rtl="0">
              <a:lnSpc>
                <a:spcPct val="90000"/>
              </a:lnSpc>
            </a:pPr>
            <a:r>
              <a:rPr lang="en-US" sz="2100"/>
              <a:t>Bone scan and blood study</a:t>
            </a:r>
          </a:p>
          <a:p>
            <a:pPr algn="l" rtl="0">
              <a:lnSpc>
                <a:spcPct val="90000"/>
              </a:lnSpc>
            </a:pPr>
            <a:r>
              <a:rPr lang="en-US" sz="2100"/>
              <a:t>Myelogram and dicogram</a:t>
            </a:r>
          </a:p>
          <a:p>
            <a:pPr algn="l" rtl="0">
              <a:lnSpc>
                <a:spcPct val="90000"/>
              </a:lnSpc>
            </a:pPr>
            <a:r>
              <a:rPr lang="en-US" sz="2100"/>
              <a:t>Electromyogram and nerve conduction studies</a:t>
            </a:r>
          </a:p>
          <a:p>
            <a:pPr algn="l" rtl="0">
              <a:lnSpc>
                <a:spcPct val="90000"/>
              </a:lnSpc>
            </a:pPr>
            <a:r>
              <a:rPr lang="en-US" sz="2400" b="1"/>
              <a:t>Medical management:</a:t>
            </a:r>
            <a:r>
              <a:rPr lang="en-US" sz="2100"/>
              <a:t> Analgesia, rest, stress reduction and relaxation</a:t>
            </a:r>
          </a:p>
          <a:p>
            <a:pPr algn="l" rtl="0">
              <a:lnSpc>
                <a:spcPct val="90000"/>
              </a:lnSpc>
            </a:pPr>
            <a:r>
              <a:rPr lang="en-US" sz="2100"/>
              <a:t>Review the Nursing process</a:t>
            </a:r>
          </a:p>
          <a:p>
            <a:pPr>
              <a:lnSpc>
                <a:spcPct val="90000"/>
              </a:lnSpc>
            </a:pPr>
            <a:endParaRPr lang="en-US" sz="2100"/>
          </a:p>
        </p:txBody>
      </p:sp>
    </p:spTree>
    <p:extLst>
      <p:ext uri="{BB962C8B-B14F-4D97-AF65-F5344CB8AC3E}">
        <p14:creationId xmlns:p14="http://schemas.microsoft.com/office/powerpoint/2010/main" val="2268293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0213" y="1220788"/>
            <a:ext cx="8524875" cy="768350"/>
          </a:xfrm>
        </p:spPr>
        <p:txBody>
          <a:bodyPr>
            <a:normAutofit fontScale="90000"/>
          </a:bodyPr>
          <a:lstStyle/>
          <a:p>
            <a:pPr eaLnBrk="1" hangingPunct="1"/>
            <a:r>
              <a:rPr lang="en-US" smtClean="0"/>
              <a:t>Nursing Process: The Care of the Patient with Low Back Pain—Assessment</a:t>
            </a:r>
          </a:p>
        </p:txBody>
      </p:sp>
      <p:sp>
        <p:nvSpPr>
          <p:cNvPr id="6147" name="Rectangle 3"/>
          <p:cNvSpPr>
            <a:spLocks noGrp="1" noChangeArrowheads="1"/>
          </p:cNvSpPr>
          <p:nvPr>
            <p:ph type="body" idx="1"/>
          </p:nvPr>
        </p:nvSpPr>
        <p:spPr>
          <a:xfrm>
            <a:off x="330200" y="1708150"/>
            <a:ext cx="8613775" cy="4727575"/>
          </a:xfrm>
        </p:spPr>
        <p:txBody>
          <a:bodyPr/>
          <a:lstStyle/>
          <a:p>
            <a:pPr eaLnBrk="1" hangingPunct="1"/>
            <a:endParaRPr lang="en-US" sz="2100" smtClean="0"/>
          </a:p>
          <a:p>
            <a:pPr eaLnBrk="1" hangingPunct="1"/>
            <a:r>
              <a:rPr lang="en-US" sz="2100" smtClean="0"/>
              <a:t>Detailed description of the pain including severity, duration, characteristics, radiation, associated symptoms such as leg weakness, description of how the pain occurred, and how the pain has been managed by the patient</a:t>
            </a:r>
          </a:p>
          <a:p>
            <a:pPr eaLnBrk="1" hangingPunct="1"/>
            <a:r>
              <a:rPr lang="en-US" sz="2100" smtClean="0"/>
              <a:t>Work and recreational activities</a:t>
            </a:r>
          </a:p>
          <a:p>
            <a:pPr eaLnBrk="1" hangingPunct="1"/>
            <a:r>
              <a:rPr lang="en-US" sz="2100" smtClean="0"/>
              <a:t>Effect of pain and/or movement limitation on lifestyle and ADLs</a:t>
            </a:r>
          </a:p>
          <a:p>
            <a:pPr eaLnBrk="1" hangingPunct="1"/>
            <a:r>
              <a:rPr lang="en-US" sz="2100" smtClean="0"/>
              <a:t>Assess posture, position changes, and gait </a:t>
            </a:r>
          </a:p>
          <a:p>
            <a:pPr eaLnBrk="1" hangingPunct="1"/>
            <a:r>
              <a:rPr lang="en-US" sz="2100" smtClean="0"/>
              <a:t>Physical exam: spinal curvature, back and limb symmetry, movement ability, DTRs, sensation, and muscle strength</a:t>
            </a:r>
          </a:p>
          <a:p>
            <a:pPr eaLnBrk="1" hangingPunct="1"/>
            <a:r>
              <a:rPr lang="en-US" sz="2100" smtClean="0"/>
              <a:t>If obese, complete a nutritional assessment</a:t>
            </a:r>
            <a:endParaRPr lang="en-US" smtClean="0"/>
          </a:p>
        </p:txBody>
      </p:sp>
    </p:spTree>
    <p:extLst>
      <p:ext uri="{BB962C8B-B14F-4D97-AF65-F5344CB8AC3E}">
        <p14:creationId xmlns:p14="http://schemas.microsoft.com/office/powerpoint/2010/main" val="3645899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30213" y="304800"/>
            <a:ext cx="8524875" cy="1219200"/>
          </a:xfrm>
        </p:spPr>
        <p:txBody>
          <a:bodyPr>
            <a:normAutofit fontScale="90000"/>
          </a:bodyPr>
          <a:lstStyle/>
          <a:p>
            <a:pPr eaLnBrk="1" hangingPunct="1"/>
            <a:r>
              <a:rPr lang="en-US" dirty="0" smtClean="0"/>
              <a:t>Nursing Process: The Care of the Patient with Low Back Pain—Diagnoses</a:t>
            </a:r>
          </a:p>
        </p:txBody>
      </p:sp>
      <p:sp>
        <p:nvSpPr>
          <p:cNvPr id="7171" name="Rectangle 3"/>
          <p:cNvSpPr>
            <a:spLocks noGrp="1" noChangeArrowheads="1"/>
          </p:cNvSpPr>
          <p:nvPr>
            <p:ph type="body" idx="1"/>
          </p:nvPr>
        </p:nvSpPr>
        <p:spPr/>
        <p:txBody>
          <a:bodyPr/>
          <a:lstStyle/>
          <a:p>
            <a:pPr eaLnBrk="1" hangingPunct="1"/>
            <a:r>
              <a:rPr lang="en-US" smtClean="0"/>
              <a:t>Acute pain</a:t>
            </a:r>
          </a:p>
          <a:p>
            <a:pPr eaLnBrk="1" hangingPunct="1"/>
            <a:r>
              <a:rPr lang="en-US" smtClean="0"/>
              <a:t>Impaired physical mobility</a:t>
            </a:r>
          </a:p>
          <a:p>
            <a:pPr eaLnBrk="1" hangingPunct="1"/>
            <a:r>
              <a:rPr lang="en-US" smtClean="0"/>
              <a:t>Risk for situational low self-esteem</a:t>
            </a:r>
          </a:p>
          <a:p>
            <a:pPr eaLnBrk="1" hangingPunct="1"/>
            <a:r>
              <a:rPr lang="en-US" smtClean="0"/>
              <a:t>Imbalanced nutrition</a:t>
            </a:r>
          </a:p>
        </p:txBody>
      </p:sp>
    </p:spTree>
    <p:extLst>
      <p:ext uri="{BB962C8B-B14F-4D97-AF65-F5344CB8AC3E}">
        <p14:creationId xmlns:p14="http://schemas.microsoft.com/office/powerpoint/2010/main" val="29095413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30213" y="457200"/>
            <a:ext cx="8524875" cy="990600"/>
          </a:xfrm>
        </p:spPr>
        <p:txBody>
          <a:bodyPr>
            <a:normAutofit fontScale="90000"/>
          </a:bodyPr>
          <a:lstStyle/>
          <a:p>
            <a:pPr eaLnBrk="1" hangingPunct="1"/>
            <a:r>
              <a:rPr lang="en-US" dirty="0" smtClean="0"/>
              <a:t>Nursing Process: The Care of the Patient with Low Back Pain—Planning</a:t>
            </a:r>
          </a:p>
        </p:txBody>
      </p:sp>
      <p:sp>
        <p:nvSpPr>
          <p:cNvPr id="8195" name="Rectangle 3"/>
          <p:cNvSpPr>
            <a:spLocks noGrp="1" noChangeArrowheads="1"/>
          </p:cNvSpPr>
          <p:nvPr>
            <p:ph type="body" idx="1"/>
          </p:nvPr>
        </p:nvSpPr>
        <p:spPr/>
        <p:txBody>
          <a:bodyPr/>
          <a:lstStyle/>
          <a:p>
            <a:pPr eaLnBrk="1" hangingPunct="1"/>
            <a:r>
              <a:rPr lang="en-US" smtClean="0"/>
              <a:t>Major goals may include relief of pain, improved physical mobility, use of back conservation techniques and proper body mechanics, improved self-esteem, and weight reduction. </a:t>
            </a:r>
          </a:p>
          <a:p>
            <a:pPr eaLnBrk="1" hangingPunct="1"/>
            <a:endParaRPr lang="en-US" smtClean="0"/>
          </a:p>
        </p:txBody>
      </p:sp>
    </p:spTree>
    <p:extLst>
      <p:ext uri="{BB962C8B-B14F-4D97-AF65-F5344CB8AC3E}">
        <p14:creationId xmlns:p14="http://schemas.microsoft.com/office/powerpoint/2010/main" val="29960261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30213" y="685801"/>
            <a:ext cx="8524875" cy="685799"/>
          </a:xfrm>
        </p:spPr>
        <p:txBody>
          <a:bodyPr>
            <a:normAutofit fontScale="90000"/>
          </a:bodyPr>
          <a:lstStyle/>
          <a:p>
            <a:pPr eaLnBrk="1" hangingPunct="1"/>
            <a:r>
              <a:rPr lang="en-US" dirty="0" smtClean="0"/>
              <a:t>Interventions</a:t>
            </a:r>
          </a:p>
        </p:txBody>
      </p:sp>
      <p:sp>
        <p:nvSpPr>
          <p:cNvPr id="9219" name="Rectangle 3"/>
          <p:cNvSpPr>
            <a:spLocks noGrp="1" noChangeArrowheads="1"/>
          </p:cNvSpPr>
          <p:nvPr>
            <p:ph type="body" idx="1"/>
          </p:nvPr>
        </p:nvSpPr>
        <p:spPr>
          <a:xfrm>
            <a:off x="457200" y="1524000"/>
            <a:ext cx="8229600" cy="4068763"/>
          </a:xfrm>
        </p:spPr>
        <p:txBody>
          <a:bodyPr>
            <a:normAutofit fontScale="92500" lnSpcReduction="20000"/>
          </a:bodyPr>
          <a:lstStyle/>
          <a:p>
            <a:pPr eaLnBrk="1" hangingPunct="1"/>
            <a:r>
              <a:rPr lang="en-US" dirty="0" smtClean="0"/>
              <a:t>Pain management</a:t>
            </a:r>
          </a:p>
          <a:p>
            <a:pPr eaLnBrk="1" hangingPunct="1"/>
            <a:r>
              <a:rPr lang="en-US" dirty="0" smtClean="0"/>
              <a:t>Exercise</a:t>
            </a:r>
          </a:p>
          <a:p>
            <a:pPr eaLnBrk="1" hangingPunct="1"/>
            <a:r>
              <a:rPr lang="en-US" dirty="0" smtClean="0"/>
              <a:t>Body mechanics</a:t>
            </a:r>
          </a:p>
          <a:p>
            <a:pPr eaLnBrk="1" hangingPunct="1"/>
            <a:r>
              <a:rPr lang="en-US" dirty="0" smtClean="0"/>
              <a:t>Work modifications</a:t>
            </a:r>
          </a:p>
          <a:p>
            <a:pPr eaLnBrk="1" hangingPunct="1"/>
            <a:r>
              <a:rPr lang="en-US" dirty="0" smtClean="0"/>
              <a:t>Stress reduction</a:t>
            </a:r>
          </a:p>
          <a:p>
            <a:pPr eaLnBrk="1" hangingPunct="1"/>
            <a:r>
              <a:rPr lang="en-US" dirty="0" smtClean="0"/>
              <a:t>Health promotion; activities to promote a healthy back</a:t>
            </a:r>
            <a:endParaRPr lang="en-US" b="1" dirty="0" smtClean="0"/>
          </a:p>
          <a:p>
            <a:pPr eaLnBrk="1" hangingPunct="1"/>
            <a:r>
              <a:rPr lang="en-US" dirty="0" smtClean="0"/>
              <a:t>Dietary plan and encouragement of weight reduction </a:t>
            </a:r>
          </a:p>
          <a:p>
            <a:pPr eaLnBrk="1" hangingPunct="1"/>
            <a:endParaRPr lang="en-US" dirty="0" smtClean="0"/>
          </a:p>
        </p:txBody>
      </p:sp>
    </p:spTree>
    <p:extLst>
      <p:ext uri="{BB962C8B-B14F-4D97-AF65-F5344CB8AC3E}">
        <p14:creationId xmlns:p14="http://schemas.microsoft.com/office/powerpoint/2010/main" val="248641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30213" y="1616075"/>
            <a:ext cx="8524875" cy="384175"/>
          </a:xfrm>
        </p:spPr>
        <p:txBody>
          <a:bodyPr>
            <a:normAutofit fontScale="90000"/>
          </a:bodyPr>
          <a:lstStyle/>
          <a:p>
            <a:pPr eaLnBrk="1" hangingPunct="1"/>
            <a:r>
              <a:rPr lang="en-US" smtClean="0"/>
              <a:t>Positioning to Promote Lumbar Flexion</a:t>
            </a:r>
          </a:p>
        </p:txBody>
      </p:sp>
      <p:pic>
        <p:nvPicPr>
          <p:cNvPr id="10243" name="Picture 4" descr="E:\Suvarna\Connection\CD\Smeltzer IRDVD\Input\Images from VT\Image\jpg\jpg chap 37 to 72\figure_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888" y="2417763"/>
            <a:ext cx="560863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694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1120</Words>
  <Application>Microsoft Office PowerPoint</Application>
  <PresentationFormat>On-screen Show (4:3)</PresentationFormat>
  <Paragraphs>145</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Chapter 68   Management of Patients With Musculoskeletal Disorders</vt:lpstr>
      <vt:lpstr>Acute low Back pain: </vt:lpstr>
      <vt:lpstr>Clinical manifestations:</vt:lpstr>
      <vt:lpstr>Cont…</vt:lpstr>
      <vt:lpstr>Nursing Process: The Care of the Patient with Low Back Pain—Assessment</vt:lpstr>
      <vt:lpstr>Nursing Process: The Care of the Patient with Low Back Pain—Diagnoses</vt:lpstr>
      <vt:lpstr>Nursing Process: The Care of the Patient with Low Back Pain—Planning</vt:lpstr>
      <vt:lpstr>Interventions</vt:lpstr>
      <vt:lpstr>Positioning to Promote Lumbar Flexion</vt:lpstr>
      <vt:lpstr>Proper and Improper Standing Postures</vt:lpstr>
      <vt:lpstr>Proper and Improper Lifting Techniques</vt:lpstr>
      <vt:lpstr>Osteoporosis</vt:lpstr>
      <vt:lpstr>Pathophysiology of Osteoporosis</vt:lpstr>
      <vt:lpstr>Progressive Osteoporosis Bone Loss and Compression Fractures </vt:lpstr>
      <vt:lpstr>Risk factors: see chart 68-7</vt:lpstr>
      <vt:lpstr>  Osteoporosis </vt:lpstr>
      <vt:lpstr>Typical Loss of Height Associated with Osteoporosis and Aging</vt:lpstr>
      <vt:lpstr>Prevention</vt:lpstr>
      <vt:lpstr>Pharmacologic Therapy</vt:lpstr>
      <vt:lpstr>Nursing Process: The Care of the Patient with Osteoporosis—Assessment </vt:lpstr>
      <vt:lpstr>Nursing Process: The Care of the Patient with Osteoporosis—Diagnoses</vt:lpstr>
      <vt:lpstr>Nursing Process: The Care of the Patient with Osteoporosis—Planning</vt:lpstr>
      <vt:lpstr>Interventions</vt:lpstr>
      <vt:lpstr>Osteomyelitis</vt:lpstr>
      <vt:lpstr> </vt:lpstr>
      <vt:lpstr>PowerPoint Presentation</vt:lpstr>
      <vt:lpstr>Osteomyelitis</vt:lpstr>
      <vt:lpstr>Nursing Process: The Care of the Patient with Osteomyelitis—Assessment </vt:lpstr>
      <vt:lpstr>Nursing Process: The Care of the Patient with Osteomyelitis—Diagnoses</vt:lpstr>
      <vt:lpstr>Nursing Process: The Care of the Patient with Osteomyelitis—Planning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68   Management of Patients With Musculoskeletal Disorders</dc:title>
  <dc:creator>Hp</dc:creator>
  <cp:lastModifiedBy>Hp</cp:lastModifiedBy>
  <cp:revision>3</cp:revision>
  <dcterms:created xsi:type="dcterms:W3CDTF">2006-08-16T00:00:00Z</dcterms:created>
  <dcterms:modified xsi:type="dcterms:W3CDTF">2012-03-24T13:48:10Z</dcterms:modified>
</cp:coreProperties>
</file>