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59" r:id="rId3"/>
    <p:sldId id="260" r:id="rId4"/>
    <p:sldId id="261" r:id="rId5"/>
    <p:sldId id="262" r:id="rId6"/>
    <p:sldId id="263" r:id="rId7"/>
    <p:sldId id="264" r:id="rId8"/>
    <p:sldId id="314" r:id="rId9"/>
    <p:sldId id="265" r:id="rId10"/>
    <p:sldId id="315" r:id="rId11"/>
    <p:sldId id="266" r:id="rId12"/>
    <p:sldId id="267" r:id="rId13"/>
    <p:sldId id="268" r:id="rId14"/>
    <p:sldId id="269" r:id="rId15"/>
    <p:sldId id="270" r:id="rId16"/>
    <p:sldId id="271" r:id="rId17"/>
    <p:sldId id="272" r:id="rId18"/>
    <p:sldId id="316" r:id="rId19"/>
    <p:sldId id="317" r:id="rId20"/>
    <p:sldId id="318" r:id="rId21"/>
    <p:sldId id="275" r:id="rId22"/>
    <p:sldId id="319" r:id="rId23"/>
    <p:sldId id="320" r:id="rId24"/>
    <p:sldId id="278" r:id="rId25"/>
    <p:sldId id="321" r:id="rId26"/>
    <p:sldId id="279" r:id="rId27"/>
    <p:sldId id="280" r:id="rId28"/>
    <p:sldId id="322" r:id="rId29"/>
    <p:sldId id="323" r:id="rId30"/>
    <p:sldId id="324" r:id="rId31"/>
    <p:sldId id="325" r:id="rId32"/>
    <p:sldId id="326" r:id="rId33"/>
    <p:sldId id="327"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5" r:id="rId57"/>
    <p:sldId id="306" r:id="rId58"/>
    <p:sldId id="307" r:id="rId59"/>
    <p:sldId id="308" r:id="rId60"/>
    <p:sldId id="309" r:id="rId61"/>
    <p:sldId id="310" r:id="rId62"/>
    <p:sldId id="311" r:id="rId63"/>
    <p:sldId id="312" r:id="rId64"/>
    <p:sldId id="313"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E2AD7D-C8CC-4DDC-9621-B49BA102A09F}" type="datetimeFigureOut">
              <a:rPr lang="en-US" smtClean="0"/>
              <a:t>3/24/2012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590D76-8750-47EA-8D24-8A8F9A7835CD}" type="slidenum">
              <a:rPr lang="en-US" smtClean="0"/>
              <a:t>‹#›</a:t>
            </a:fld>
            <a:endParaRPr lang="en-US"/>
          </a:p>
        </p:txBody>
      </p:sp>
    </p:spTree>
    <p:extLst>
      <p:ext uri="{BB962C8B-B14F-4D97-AF65-F5344CB8AC3E}">
        <p14:creationId xmlns:p14="http://schemas.microsoft.com/office/powerpoint/2010/main" val="4000420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0"/>
              </a:spcBef>
              <a:spcAft>
                <a:spcPct val="0"/>
              </a:spcAft>
              <a:defRPr sz="2400">
                <a:solidFill>
                  <a:schemeClr val="tx1"/>
                </a:solidFill>
                <a:latin typeface="Arial" charset="0"/>
              </a:defRPr>
            </a:lvl6pPr>
            <a:lvl7pPr marL="2971800" indent="-228600" defTabSz="931863" eaLnBrk="0" fontAlgn="base" hangingPunct="0">
              <a:spcBef>
                <a:spcPct val="0"/>
              </a:spcBef>
              <a:spcAft>
                <a:spcPct val="0"/>
              </a:spcAft>
              <a:defRPr sz="2400">
                <a:solidFill>
                  <a:schemeClr val="tx1"/>
                </a:solidFill>
                <a:latin typeface="Arial" charset="0"/>
              </a:defRPr>
            </a:lvl7pPr>
            <a:lvl8pPr marL="3429000" indent="-228600" defTabSz="931863" eaLnBrk="0" fontAlgn="base" hangingPunct="0">
              <a:spcBef>
                <a:spcPct val="0"/>
              </a:spcBef>
              <a:spcAft>
                <a:spcPct val="0"/>
              </a:spcAft>
              <a:defRPr sz="2400">
                <a:solidFill>
                  <a:schemeClr val="tx1"/>
                </a:solidFill>
                <a:latin typeface="Arial" charset="0"/>
              </a:defRPr>
            </a:lvl8pPr>
            <a:lvl9pPr marL="3886200" indent="-228600" defTabSz="931863" eaLnBrk="0" fontAlgn="base" hangingPunct="0">
              <a:spcBef>
                <a:spcPct val="0"/>
              </a:spcBef>
              <a:spcAft>
                <a:spcPct val="0"/>
              </a:spcAft>
              <a:defRPr sz="2400">
                <a:solidFill>
                  <a:schemeClr val="tx1"/>
                </a:solidFill>
                <a:latin typeface="Arial" charset="0"/>
              </a:defRPr>
            </a:lvl9pPr>
          </a:lstStyle>
          <a:p>
            <a:fld id="{19AC087B-7947-419F-B0C3-16787CB6FD95}" type="slidenum">
              <a:rPr lang="en-US" sz="1200" smtClean="0">
                <a:latin typeface="Times New Roman" charset="0"/>
              </a:rPr>
              <a:pPr/>
              <a:t>1</a:t>
            </a:fld>
            <a:endParaRPr lang="en-US" sz="1200" smtClean="0">
              <a:latin typeface="Times New Roman" charset="0"/>
            </a:endParaRPr>
          </a:p>
        </p:txBody>
      </p:sp>
      <p:sp>
        <p:nvSpPr>
          <p:cNvPr id="63491" name="Rectangle 2"/>
          <p:cNvSpPr>
            <a:spLocks noGrp="1" noRot="1" noChangeAspect="1" noChangeArrowheads="1" noTextEdit="1"/>
          </p:cNvSpPr>
          <p:nvPr>
            <p:ph type="sldImg"/>
          </p:nvPr>
        </p:nvSpPr>
        <p:spPr>
          <a:ln cap="flat"/>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3CDD32-1072-4E0A-BCCC-9D9472A244A8}" type="slidenum">
              <a:rPr lang="ar-SA"/>
              <a:pPr/>
              <a:t>29</a:t>
            </a:fld>
            <a:endParaRPr lang="en-US"/>
          </a:p>
        </p:txBody>
      </p:sp>
      <p:sp>
        <p:nvSpPr>
          <p:cNvPr id="103426" name="Rectangle 2"/>
          <p:cNvSpPr>
            <a:spLocks noRo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6E41E9-C4BD-46E0-9A6D-6170AC7A2B9D}" type="slidenum">
              <a:rPr lang="ar-SA"/>
              <a:pPr/>
              <a:t>30</a:t>
            </a:fld>
            <a:endParaRPr lang="en-US"/>
          </a:p>
        </p:txBody>
      </p:sp>
      <p:sp>
        <p:nvSpPr>
          <p:cNvPr id="105474" name="Rectangle 2"/>
          <p:cNvSpPr>
            <a:spLocks noRo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E282AE-7D57-4A37-B09D-1974AF4C96DB}" type="slidenum">
              <a:rPr lang="ar-SA"/>
              <a:pPr/>
              <a:t>31</a:t>
            </a:fld>
            <a:endParaRPr lang="en-US"/>
          </a:p>
        </p:txBody>
      </p:sp>
      <p:sp>
        <p:nvSpPr>
          <p:cNvPr id="107522" name="Rectangle 2"/>
          <p:cNvSpPr>
            <a:spLocks noRo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5EB3E6-C479-4F25-917D-5F5316C93706}" type="slidenum">
              <a:rPr lang="ar-SA"/>
              <a:pPr/>
              <a:t>32</a:t>
            </a:fld>
            <a:endParaRPr lang="en-US"/>
          </a:p>
        </p:txBody>
      </p:sp>
      <p:sp>
        <p:nvSpPr>
          <p:cNvPr id="109570" name="Rectangle 2"/>
          <p:cNvSpPr>
            <a:spLocks noRo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3"/>
          <p:cNvSpPr>
            <a:spLocks noGrp="1" noChangeArrowheads="1"/>
          </p:cNvSpPr>
          <p:nvPr>
            <p:ph type="ctrTitle"/>
          </p:nvPr>
        </p:nvSpPr>
        <p:spPr>
          <a:xfrm>
            <a:off x="1457325" y="2057400"/>
            <a:ext cx="6315075" cy="3009900"/>
          </a:xfrm>
          <a:effectLst>
            <a:outerShdw dist="17961" dir="2700000" algn="ctr" rotWithShape="0">
              <a:schemeClr val="bg2"/>
            </a:outerShdw>
          </a:effectLst>
        </p:spPr>
        <p:txBody>
          <a:bodyPr>
            <a:normAutofit fontScale="90000"/>
          </a:bodyPr>
          <a:lstStyle/>
          <a:p>
            <a:pPr eaLnBrk="1" hangingPunct="1"/>
            <a:r>
              <a:rPr lang="en-US" dirty="0" smtClean="0"/>
              <a:t>Chapter 69 </a:t>
            </a:r>
            <a:br>
              <a:rPr lang="en-US" dirty="0" smtClean="0"/>
            </a:br>
            <a:r>
              <a:rPr lang="en-US" dirty="0" smtClean="0"/>
              <a:t/>
            </a:r>
            <a:br>
              <a:rPr lang="en-US" dirty="0" smtClean="0"/>
            </a:br>
            <a:r>
              <a:rPr lang="en-US" dirty="0" smtClean="0"/>
              <a:t>Management of Patients With Musculoskeletal Trauma</a:t>
            </a:r>
          </a:p>
        </p:txBody>
      </p:sp>
      <p:sp>
        <p:nvSpPr>
          <p:cNvPr id="3075" name="Rectangle 24"/>
          <p:cNvSpPr>
            <a:spLocks noGrp="1" noChangeArrowheads="1"/>
          </p:cNvSpPr>
          <p:nvPr>
            <p:ph type="subTitle" idx="1"/>
          </p:nvPr>
        </p:nvSpPr>
        <p:spPr>
          <a:xfrm>
            <a:off x="1371600" y="5259388"/>
            <a:ext cx="6400800" cy="501650"/>
          </a:xfrm>
        </p:spPr>
        <p:txBody>
          <a:bodyPr/>
          <a:lstStyle/>
          <a:p>
            <a:pPr eaLnBrk="1" hangingPunct="1">
              <a:lnSpc>
                <a:spcPct val="70000"/>
              </a:lnSpc>
            </a:pPr>
            <a:endParaRPr lang="en-US" sz="1200" smtClean="0"/>
          </a:p>
          <a:p>
            <a:pPr eaLnBrk="1" hangingPunct="1">
              <a:lnSpc>
                <a:spcPct val="70000"/>
              </a:lnSpc>
            </a:pPr>
            <a:endParaRPr lang="en-US" sz="1200" smtClean="0"/>
          </a:p>
        </p:txBody>
      </p:sp>
    </p:spTree>
    <p:extLst>
      <p:ext uri="{BB962C8B-B14F-4D97-AF65-F5344CB8AC3E}">
        <p14:creationId xmlns:p14="http://schemas.microsoft.com/office/powerpoint/2010/main" val="136116586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Cont</a:t>
            </a:r>
            <a:r>
              <a:rPr lang="en-US">
                <a:latin typeface="Arial"/>
              </a:rPr>
              <a:t>…</a:t>
            </a:r>
            <a:endParaRPr lang="en-US"/>
          </a:p>
        </p:txBody>
      </p:sp>
      <p:sp>
        <p:nvSpPr>
          <p:cNvPr id="91139" name="Rectangle 3"/>
          <p:cNvSpPr>
            <a:spLocks noGrp="1" noChangeArrowheads="1"/>
          </p:cNvSpPr>
          <p:nvPr>
            <p:ph type="body" idx="1"/>
          </p:nvPr>
        </p:nvSpPr>
        <p:spPr/>
        <p:txBody>
          <a:bodyPr/>
          <a:lstStyle/>
          <a:p>
            <a:pPr algn="l" rtl="0"/>
            <a:r>
              <a:rPr lang="en-US"/>
              <a:t>Grade I: clean wound less than 1 cm</a:t>
            </a:r>
          </a:p>
          <a:p>
            <a:pPr algn="l" rtl="0"/>
            <a:r>
              <a:rPr lang="en-US"/>
              <a:t>Grade II: larger wound without extensive soft tissue damage</a:t>
            </a:r>
          </a:p>
          <a:p>
            <a:pPr algn="l" rtl="0"/>
            <a:r>
              <a:rPr lang="en-US"/>
              <a:t>Grade III: is highly contaminated, has extensive soft tissue damage, and is the most severe </a:t>
            </a:r>
          </a:p>
          <a:p>
            <a:endParaRPr lang="en-US"/>
          </a:p>
        </p:txBody>
      </p:sp>
    </p:spTree>
    <p:extLst>
      <p:ext uri="{BB962C8B-B14F-4D97-AF65-F5344CB8AC3E}">
        <p14:creationId xmlns:p14="http://schemas.microsoft.com/office/powerpoint/2010/main" val="1359447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30213" y="1412875"/>
            <a:ext cx="8524875" cy="384175"/>
          </a:xfrm>
        </p:spPr>
        <p:txBody>
          <a:bodyPr>
            <a:normAutofit fontScale="90000"/>
          </a:bodyPr>
          <a:lstStyle/>
          <a:p>
            <a:pPr eaLnBrk="1" hangingPunct="1"/>
            <a:r>
              <a:rPr lang="en-US" smtClean="0"/>
              <a:t>Types of Fractures</a:t>
            </a:r>
          </a:p>
        </p:txBody>
      </p:sp>
      <p:pic>
        <p:nvPicPr>
          <p:cNvPr id="13315" name="Picture 4" descr="E:\Suvarna\Connection\CD\Smeltzer IRDVD\Input\Images from VT\Image\jpg\jpg chap 37 to 72\figure_69-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88" y="2616200"/>
            <a:ext cx="2266950"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descr="E:\Suvarna\Connection\CD\Smeltzer IRDVD\Input\Images from VT\Image\jpg\jpg chap 37 to 72\figure_69-2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7950" y="2667000"/>
            <a:ext cx="237807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E:\Suvarna\Connection\CD\Smeltzer IRDVD\Input\Images from VT\Image\jpg\jpg chap 37 to 72\figure_69-2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5088" y="2716213"/>
            <a:ext cx="19367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descr="E:\Suvarna\Connection\CD\Smeltzer IRDVD\Input\Images from VT\Image\jpg\jpg chap 37 to 72\figure_69-2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7738" y="2736850"/>
            <a:ext cx="13589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486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30213" y="1489075"/>
            <a:ext cx="8524875" cy="384175"/>
          </a:xfrm>
        </p:spPr>
        <p:txBody>
          <a:bodyPr>
            <a:normAutofit fontScale="90000"/>
          </a:bodyPr>
          <a:lstStyle/>
          <a:p>
            <a:pPr eaLnBrk="1" hangingPunct="1"/>
            <a:r>
              <a:rPr lang="en-US" smtClean="0"/>
              <a:t>Types of Fractures</a:t>
            </a:r>
          </a:p>
        </p:txBody>
      </p:sp>
      <p:pic>
        <p:nvPicPr>
          <p:cNvPr id="14339" name="Picture 4" descr="E:\Suvarna\Connection\CD\Smeltzer IRDVD\Input\Images from VT\Image\jpg\jpg chap 37 to 72\figure_69-2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2514600"/>
            <a:ext cx="22701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descr="E:\Suvarna\Connection\CD\Smeltzer IRDVD\Input\Images from VT\Image\jpg\jpg chap 37 to 72\figure_69-2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5088" y="2133600"/>
            <a:ext cx="209867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E:\Suvarna\Connection\CD\Smeltzer IRDVD\Input\Images from VT\Image\jpg\jpg chap 37 to 72\figure_69-2a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9650" y="2209800"/>
            <a:ext cx="198120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7" descr="E:\Suvarna\Connection\CD\Smeltzer IRDVD\Input\Images from VT\Image\jpg\jpg chap 37 to 72\figure_69-2a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4063" y="2362200"/>
            <a:ext cx="1727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90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30213" y="1616075"/>
            <a:ext cx="8524875" cy="384175"/>
          </a:xfrm>
        </p:spPr>
        <p:txBody>
          <a:bodyPr>
            <a:normAutofit fontScale="90000"/>
          </a:bodyPr>
          <a:lstStyle/>
          <a:p>
            <a:pPr eaLnBrk="1" hangingPunct="1"/>
            <a:r>
              <a:rPr lang="en-US" smtClean="0"/>
              <a:t>Types of Fractures</a:t>
            </a:r>
          </a:p>
        </p:txBody>
      </p:sp>
      <p:pic>
        <p:nvPicPr>
          <p:cNvPr id="15363" name="Picture 4" descr="E:\Suvarna\Connection\CD\Smeltzer IRDVD\Input\Images from VT\Image\jpg\jpg chap 37 to 72\figure_69-2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57525"/>
            <a:ext cx="32004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descr="E:\Suvarna\Connection\CD\Smeltzer IRDVD\Input\Images from VT\Image\jpg\jpg chap 37 to 72\figure_69-2b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2988" y="2387600"/>
            <a:ext cx="2574925"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E:\Suvarna\Connection\CD\Smeltzer IRDVD\Input\Images from VT\Image\jpg\jpg chap 37 to 72\figure_69-2b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0963" y="2489200"/>
            <a:ext cx="24257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21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30213" y="457201"/>
            <a:ext cx="8524875" cy="761999"/>
          </a:xfrm>
        </p:spPr>
        <p:txBody>
          <a:bodyPr>
            <a:normAutofit fontScale="90000"/>
          </a:bodyPr>
          <a:lstStyle/>
          <a:p>
            <a:pPr eaLnBrk="1" hangingPunct="1"/>
            <a:r>
              <a:rPr lang="en-US" dirty="0" smtClean="0"/>
              <a:t>Manifestations of Fracture</a:t>
            </a:r>
          </a:p>
        </p:txBody>
      </p:sp>
      <p:sp>
        <p:nvSpPr>
          <p:cNvPr id="16387" name="Rectangle 3"/>
          <p:cNvSpPr>
            <a:spLocks noGrp="1" noChangeArrowheads="1"/>
          </p:cNvSpPr>
          <p:nvPr>
            <p:ph type="body" idx="1"/>
          </p:nvPr>
        </p:nvSpPr>
        <p:spPr>
          <a:xfrm>
            <a:off x="457200" y="1600200"/>
            <a:ext cx="8229600" cy="4525963"/>
          </a:xfrm>
        </p:spPr>
        <p:txBody>
          <a:bodyPr>
            <a:normAutofit lnSpcReduction="10000"/>
          </a:bodyPr>
          <a:lstStyle/>
          <a:p>
            <a:pPr eaLnBrk="1" hangingPunct="1"/>
            <a:r>
              <a:rPr lang="en-US" dirty="0" smtClean="0"/>
              <a:t>Pain</a:t>
            </a:r>
          </a:p>
          <a:p>
            <a:pPr eaLnBrk="1" hangingPunct="1"/>
            <a:r>
              <a:rPr lang="en-US" dirty="0" smtClean="0"/>
              <a:t>Loss of function</a:t>
            </a:r>
          </a:p>
          <a:p>
            <a:pPr eaLnBrk="1" hangingPunct="1"/>
            <a:r>
              <a:rPr lang="en-US" dirty="0" smtClean="0"/>
              <a:t>Deformity</a:t>
            </a:r>
          </a:p>
          <a:p>
            <a:pPr eaLnBrk="1" hangingPunct="1"/>
            <a:r>
              <a:rPr lang="en-US" dirty="0" smtClean="0"/>
              <a:t>Shortening of the extremity</a:t>
            </a:r>
          </a:p>
          <a:p>
            <a:pPr eaLnBrk="1" hangingPunct="1"/>
            <a:r>
              <a:rPr lang="en-US" dirty="0" smtClean="0"/>
              <a:t>Crepitus</a:t>
            </a:r>
          </a:p>
          <a:p>
            <a:pPr eaLnBrk="1" hangingPunct="1"/>
            <a:r>
              <a:rPr lang="en-US" dirty="0" smtClean="0"/>
              <a:t>Local swelling and discoloration</a:t>
            </a:r>
          </a:p>
          <a:p>
            <a:pPr eaLnBrk="1" hangingPunct="1"/>
            <a:r>
              <a:rPr lang="en-US" dirty="0" smtClean="0"/>
              <a:t>Diagnosis by symptoms and x-ray</a:t>
            </a:r>
          </a:p>
          <a:p>
            <a:pPr eaLnBrk="1" hangingPunct="1"/>
            <a:r>
              <a:rPr lang="en-US" dirty="0" smtClean="0"/>
              <a:t>Patient usually reports an injury to the area</a:t>
            </a:r>
          </a:p>
        </p:txBody>
      </p:sp>
    </p:spTree>
    <p:extLst>
      <p:ext uri="{BB962C8B-B14F-4D97-AF65-F5344CB8AC3E}">
        <p14:creationId xmlns:p14="http://schemas.microsoft.com/office/powerpoint/2010/main" val="3235680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30213" y="228601"/>
            <a:ext cx="8524875" cy="1295399"/>
          </a:xfrm>
        </p:spPr>
        <p:txBody>
          <a:bodyPr>
            <a:normAutofit/>
          </a:bodyPr>
          <a:lstStyle/>
          <a:p>
            <a:pPr eaLnBrk="1" hangingPunct="1"/>
            <a:r>
              <a:rPr lang="en-US" dirty="0" smtClean="0"/>
              <a:t>Emergency Management</a:t>
            </a:r>
          </a:p>
        </p:txBody>
      </p:sp>
      <p:sp>
        <p:nvSpPr>
          <p:cNvPr id="17411" name="Rectangle 3"/>
          <p:cNvSpPr>
            <a:spLocks noGrp="1" noChangeArrowheads="1"/>
          </p:cNvSpPr>
          <p:nvPr>
            <p:ph type="body" idx="1"/>
          </p:nvPr>
        </p:nvSpPr>
        <p:spPr>
          <a:xfrm>
            <a:off x="457200" y="1600200"/>
            <a:ext cx="8229600" cy="4525963"/>
          </a:xfrm>
        </p:spPr>
        <p:txBody>
          <a:bodyPr>
            <a:normAutofit fontScale="92500" lnSpcReduction="10000"/>
          </a:bodyPr>
          <a:lstStyle/>
          <a:p>
            <a:pPr eaLnBrk="1" hangingPunct="1"/>
            <a:r>
              <a:rPr lang="en-US" dirty="0" smtClean="0"/>
              <a:t>Immobilize the body part</a:t>
            </a:r>
          </a:p>
          <a:p>
            <a:pPr eaLnBrk="1" hangingPunct="1"/>
            <a:r>
              <a:rPr lang="en-US" dirty="0" smtClean="0"/>
              <a:t>Splinting: joints distal and proximal to the suspected fracture site must be supported and immobilized</a:t>
            </a:r>
          </a:p>
          <a:p>
            <a:pPr eaLnBrk="1" hangingPunct="1"/>
            <a:r>
              <a:rPr lang="en-US" dirty="0" smtClean="0"/>
              <a:t>Assess neurovascular status before and after splinting</a:t>
            </a:r>
          </a:p>
          <a:p>
            <a:pPr eaLnBrk="1" hangingPunct="1"/>
            <a:r>
              <a:rPr lang="en-US" dirty="0" smtClean="0"/>
              <a:t>Open fracture: cover with sterile dressing to prevent contamination </a:t>
            </a:r>
          </a:p>
          <a:p>
            <a:pPr eaLnBrk="1" hangingPunct="1"/>
            <a:r>
              <a:rPr lang="en-US" dirty="0" smtClean="0"/>
              <a:t>Do not attempt to reduce the fracture</a:t>
            </a:r>
          </a:p>
          <a:p>
            <a:pPr eaLnBrk="1" hangingPunct="1"/>
            <a:endParaRPr lang="en-US" b="1" dirty="0" smtClean="0"/>
          </a:p>
        </p:txBody>
      </p:sp>
    </p:spTree>
    <p:extLst>
      <p:ext uri="{BB962C8B-B14F-4D97-AF65-F5344CB8AC3E}">
        <p14:creationId xmlns:p14="http://schemas.microsoft.com/office/powerpoint/2010/main" val="1086870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30213" y="533401"/>
            <a:ext cx="8524875" cy="990599"/>
          </a:xfrm>
        </p:spPr>
        <p:txBody>
          <a:bodyPr>
            <a:normAutofit/>
          </a:bodyPr>
          <a:lstStyle/>
          <a:p>
            <a:pPr eaLnBrk="1" hangingPunct="1"/>
            <a:r>
              <a:rPr lang="en-US" dirty="0" smtClean="0"/>
              <a:t>Medical Management </a:t>
            </a:r>
          </a:p>
        </p:txBody>
      </p:sp>
      <p:sp>
        <p:nvSpPr>
          <p:cNvPr id="18435" name="Rectangle 3"/>
          <p:cNvSpPr>
            <a:spLocks noGrp="1" noChangeArrowheads="1"/>
          </p:cNvSpPr>
          <p:nvPr>
            <p:ph type="body" idx="1"/>
          </p:nvPr>
        </p:nvSpPr>
        <p:spPr>
          <a:xfrm>
            <a:off x="533400" y="1600200"/>
            <a:ext cx="8229600" cy="4525963"/>
          </a:xfrm>
        </p:spPr>
        <p:txBody>
          <a:bodyPr>
            <a:normAutofit lnSpcReduction="10000"/>
          </a:bodyPr>
          <a:lstStyle/>
          <a:p>
            <a:pPr eaLnBrk="1" hangingPunct="1">
              <a:lnSpc>
                <a:spcPct val="80000"/>
              </a:lnSpc>
            </a:pPr>
            <a:r>
              <a:rPr lang="en-US" smtClean="0"/>
              <a:t>Reduction</a:t>
            </a:r>
          </a:p>
          <a:p>
            <a:pPr lvl="1" eaLnBrk="1" hangingPunct="1">
              <a:lnSpc>
                <a:spcPct val="80000"/>
              </a:lnSpc>
            </a:pPr>
            <a:r>
              <a:rPr lang="en-US" smtClean="0"/>
              <a:t>Closed</a:t>
            </a:r>
          </a:p>
          <a:p>
            <a:pPr lvl="1" eaLnBrk="1" hangingPunct="1">
              <a:lnSpc>
                <a:spcPct val="80000"/>
              </a:lnSpc>
            </a:pPr>
            <a:r>
              <a:rPr lang="en-US" smtClean="0"/>
              <a:t>Open</a:t>
            </a:r>
          </a:p>
          <a:p>
            <a:pPr eaLnBrk="1" hangingPunct="1">
              <a:lnSpc>
                <a:spcPct val="80000"/>
              </a:lnSpc>
            </a:pPr>
            <a:r>
              <a:rPr lang="en-US" smtClean="0"/>
              <a:t>Immobilization: internal or external fixation</a:t>
            </a:r>
          </a:p>
          <a:p>
            <a:pPr eaLnBrk="1" hangingPunct="1">
              <a:lnSpc>
                <a:spcPct val="80000"/>
              </a:lnSpc>
            </a:pPr>
            <a:r>
              <a:rPr lang="en-US" smtClean="0"/>
              <a:t>Open fractures require treatment to prevent infection</a:t>
            </a:r>
          </a:p>
          <a:p>
            <a:pPr lvl="1" eaLnBrk="1" hangingPunct="1">
              <a:lnSpc>
                <a:spcPct val="80000"/>
              </a:lnSpc>
            </a:pPr>
            <a:r>
              <a:rPr lang="en-US" smtClean="0"/>
              <a:t>Tetanus prophylaxis, antibiotics, and cleaning and debridement of wound</a:t>
            </a:r>
          </a:p>
          <a:p>
            <a:pPr lvl="1" eaLnBrk="1" hangingPunct="1">
              <a:lnSpc>
                <a:spcPct val="80000"/>
              </a:lnSpc>
            </a:pPr>
            <a:r>
              <a:rPr lang="en-US" smtClean="0"/>
              <a:t>Closure of the primary wound may be delayed to permit edema, wound drainage, further assessment, and debridement if needed</a:t>
            </a:r>
          </a:p>
        </p:txBody>
      </p:sp>
    </p:spTree>
    <p:extLst>
      <p:ext uri="{BB962C8B-B14F-4D97-AF65-F5344CB8AC3E}">
        <p14:creationId xmlns:p14="http://schemas.microsoft.com/office/powerpoint/2010/main" val="4262414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30213" y="1196975"/>
            <a:ext cx="8524875" cy="384175"/>
          </a:xfrm>
        </p:spPr>
        <p:txBody>
          <a:bodyPr>
            <a:normAutofit fontScale="90000"/>
          </a:bodyPr>
          <a:lstStyle/>
          <a:p>
            <a:pPr eaLnBrk="1" hangingPunct="1"/>
            <a:r>
              <a:rPr lang="en-US" smtClean="0"/>
              <a:t>Techniques of Internal Fixation</a:t>
            </a:r>
          </a:p>
        </p:txBody>
      </p:sp>
      <p:pic>
        <p:nvPicPr>
          <p:cNvPr id="19459" name="Picture 4" descr="E:\Suvarna\Connection\CD\Smeltzer IRDVD\Input\Images from VT\Image\jpg\jpg chap 37 to 72\figure_6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0" y="1828800"/>
            <a:ext cx="28575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261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z="3400" b="1">
                <a:solidFill>
                  <a:schemeClr val="accent2"/>
                </a:solidFill>
              </a:rPr>
              <a:t>Three Phases of </a:t>
            </a:r>
            <a:br>
              <a:rPr lang="en-US" sz="3400" b="1">
                <a:solidFill>
                  <a:schemeClr val="accent2"/>
                </a:solidFill>
              </a:rPr>
            </a:br>
            <a:r>
              <a:rPr lang="en-US" sz="3400" b="1">
                <a:solidFill>
                  <a:schemeClr val="accent2"/>
                </a:solidFill>
              </a:rPr>
              <a:t>Fracture Healing</a:t>
            </a:r>
          </a:p>
        </p:txBody>
      </p:sp>
      <p:sp>
        <p:nvSpPr>
          <p:cNvPr id="98307" name="Rectangle 3"/>
          <p:cNvSpPr>
            <a:spLocks noGrp="1" noChangeArrowheads="1"/>
          </p:cNvSpPr>
          <p:nvPr>
            <p:ph type="body" idx="1"/>
          </p:nvPr>
        </p:nvSpPr>
        <p:spPr/>
        <p:txBody>
          <a:bodyPr/>
          <a:lstStyle/>
          <a:p>
            <a:pPr algn="l" rtl="0">
              <a:lnSpc>
                <a:spcPct val="90000"/>
              </a:lnSpc>
            </a:pPr>
            <a:r>
              <a:rPr lang="en-US"/>
              <a:t>Inflammatory phase</a:t>
            </a:r>
          </a:p>
          <a:p>
            <a:pPr algn="l" rtl="0">
              <a:lnSpc>
                <a:spcPct val="90000"/>
              </a:lnSpc>
            </a:pPr>
            <a:r>
              <a:rPr lang="en-US"/>
              <a:t>Reparative phase: collagen formation and calcium deposition</a:t>
            </a:r>
          </a:p>
          <a:p>
            <a:pPr algn="l" rtl="0">
              <a:lnSpc>
                <a:spcPct val="90000"/>
              </a:lnSpc>
            </a:pPr>
            <a:r>
              <a:rPr lang="en-US"/>
              <a:t>Remodeling phase:</a:t>
            </a:r>
          </a:p>
          <a:p>
            <a:pPr algn="l" rtl="0">
              <a:lnSpc>
                <a:spcPct val="90000"/>
              </a:lnSpc>
              <a:buFont typeface="Wingdings" pitchFamily="2" charset="2"/>
              <a:buNone/>
            </a:pPr>
            <a:r>
              <a:rPr lang="en-US"/>
              <a:t>1. Excess callus is removed </a:t>
            </a:r>
          </a:p>
          <a:p>
            <a:pPr algn="l" rtl="0">
              <a:lnSpc>
                <a:spcPct val="90000"/>
              </a:lnSpc>
              <a:buFont typeface="Wingdings" pitchFamily="2" charset="2"/>
              <a:buNone/>
            </a:pPr>
            <a:r>
              <a:rPr lang="en-US"/>
              <a:t>2. New bone is laid down </a:t>
            </a:r>
          </a:p>
          <a:p>
            <a:pPr algn="l" rtl="0">
              <a:lnSpc>
                <a:spcPct val="90000"/>
              </a:lnSpc>
              <a:buFont typeface="Wingdings" pitchFamily="2" charset="2"/>
              <a:buNone/>
            </a:pPr>
            <a:r>
              <a:rPr lang="en-US"/>
              <a:t>3. Fracture site calcifies</a:t>
            </a:r>
          </a:p>
          <a:p>
            <a:pPr algn="l" rtl="0">
              <a:lnSpc>
                <a:spcPct val="90000"/>
              </a:lnSpc>
              <a:buFont typeface="Wingdings" pitchFamily="2" charset="2"/>
              <a:buNone/>
            </a:pPr>
            <a:r>
              <a:rPr lang="en-US"/>
              <a:t>4. Bone is reunited</a:t>
            </a:r>
            <a:endParaRPr lang="en-US" sz="2600"/>
          </a:p>
          <a:p>
            <a:pPr algn="l" rtl="0">
              <a:lnSpc>
                <a:spcPct val="90000"/>
              </a:lnSpc>
            </a:pPr>
            <a:endParaRPr lang="en-US"/>
          </a:p>
          <a:p>
            <a:pPr algn="l" rtl="0">
              <a:lnSpc>
                <a:spcPct val="90000"/>
              </a:lnSpc>
            </a:pPr>
            <a:endParaRPr lang="en-US"/>
          </a:p>
          <a:p>
            <a:pPr algn="l" rtl="0">
              <a:lnSpc>
                <a:spcPct val="90000"/>
              </a:lnSpc>
            </a:pPr>
            <a:endParaRPr lang="en-US"/>
          </a:p>
          <a:p>
            <a:pPr>
              <a:lnSpc>
                <a:spcPct val="90000"/>
              </a:lnSpc>
            </a:pPr>
            <a:endParaRPr lang="en-US"/>
          </a:p>
        </p:txBody>
      </p:sp>
    </p:spTree>
    <p:extLst>
      <p:ext uri="{BB962C8B-B14F-4D97-AF65-F5344CB8AC3E}">
        <p14:creationId xmlns:p14="http://schemas.microsoft.com/office/powerpoint/2010/main" val="2411121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z="3400" b="1">
                <a:solidFill>
                  <a:schemeClr val="accent2"/>
                </a:solidFill>
              </a:rPr>
              <a:t>Three Phases of </a:t>
            </a:r>
            <a:br>
              <a:rPr lang="en-US" sz="3400" b="1">
                <a:solidFill>
                  <a:schemeClr val="accent2"/>
                </a:solidFill>
              </a:rPr>
            </a:br>
            <a:r>
              <a:rPr lang="en-US" sz="3400" b="1">
                <a:solidFill>
                  <a:schemeClr val="accent2"/>
                </a:solidFill>
              </a:rPr>
              <a:t>Fracture Healing</a:t>
            </a:r>
          </a:p>
        </p:txBody>
      </p:sp>
      <p:sp>
        <p:nvSpPr>
          <p:cNvPr id="98307" name="Rectangle 3"/>
          <p:cNvSpPr>
            <a:spLocks noGrp="1" noChangeArrowheads="1"/>
          </p:cNvSpPr>
          <p:nvPr>
            <p:ph type="body" idx="1"/>
          </p:nvPr>
        </p:nvSpPr>
        <p:spPr/>
        <p:txBody>
          <a:bodyPr/>
          <a:lstStyle/>
          <a:p>
            <a:pPr algn="l" rtl="0">
              <a:lnSpc>
                <a:spcPct val="90000"/>
              </a:lnSpc>
            </a:pPr>
            <a:r>
              <a:rPr lang="en-US"/>
              <a:t>Inflammatory phase</a:t>
            </a:r>
          </a:p>
          <a:p>
            <a:pPr algn="l" rtl="0">
              <a:lnSpc>
                <a:spcPct val="90000"/>
              </a:lnSpc>
            </a:pPr>
            <a:r>
              <a:rPr lang="en-US"/>
              <a:t>Reparative phase: collagen formation and calcium deposition</a:t>
            </a:r>
          </a:p>
          <a:p>
            <a:pPr algn="l" rtl="0">
              <a:lnSpc>
                <a:spcPct val="90000"/>
              </a:lnSpc>
            </a:pPr>
            <a:r>
              <a:rPr lang="en-US"/>
              <a:t>Remodeling phase:</a:t>
            </a:r>
          </a:p>
          <a:p>
            <a:pPr algn="l" rtl="0">
              <a:lnSpc>
                <a:spcPct val="90000"/>
              </a:lnSpc>
              <a:buFont typeface="Wingdings" pitchFamily="2" charset="2"/>
              <a:buNone/>
            </a:pPr>
            <a:r>
              <a:rPr lang="en-US"/>
              <a:t>1. Excess callus is removed </a:t>
            </a:r>
          </a:p>
          <a:p>
            <a:pPr algn="l" rtl="0">
              <a:lnSpc>
                <a:spcPct val="90000"/>
              </a:lnSpc>
              <a:buFont typeface="Wingdings" pitchFamily="2" charset="2"/>
              <a:buNone/>
            </a:pPr>
            <a:r>
              <a:rPr lang="en-US"/>
              <a:t>2. New bone is laid down </a:t>
            </a:r>
          </a:p>
          <a:p>
            <a:pPr algn="l" rtl="0">
              <a:lnSpc>
                <a:spcPct val="90000"/>
              </a:lnSpc>
              <a:buFont typeface="Wingdings" pitchFamily="2" charset="2"/>
              <a:buNone/>
            </a:pPr>
            <a:r>
              <a:rPr lang="en-US"/>
              <a:t>3. Fracture site calcifies</a:t>
            </a:r>
          </a:p>
          <a:p>
            <a:pPr algn="l" rtl="0">
              <a:lnSpc>
                <a:spcPct val="90000"/>
              </a:lnSpc>
              <a:buFont typeface="Wingdings" pitchFamily="2" charset="2"/>
              <a:buNone/>
            </a:pPr>
            <a:r>
              <a:rPr lang="en-US"/>
              <a:t>4. Bone is reunited</a:t>
            </a:r>
            <a:endParaRPr lang="en-US" sz="2600"/>
          </a:p>
          <a:p>
            <a:pPr algn="l" rtl="0">
              <a:lnSpc>
                <a:spcPct val="90000"/>
              </a:lnSpc>
            </a:pPr>
            <a:endParaRPr lang="en-US"/>
          </a:p>
          <a:p>
            <a:pPr algn="l" rtl="0">
              <a:lnSpc>
                <a:spcPct val="90000"/>
              </a:lnSpc>
            </a:pPr>
            <a:endParaRPr lang="en-US"/>
          </a:p>
          <a:p>
            <a:pPr algn="l" rtl="0">
              <a:lnSpc>
                <a:spcPct val="90000"/>
              </a:lnSpc>
            </a:pPr>
            <a:endParaRPr lang="en-US"/>
          </a:p>
          <a:p>
            <a:pPr>
              <a:lnSpc>
                <a:spcPct val="90000"/>
              </a:lnSpc>
            </a:pPr>
            <a:endParaRPr lang="en-US"/>
          </a:p>
        </p:txBody>
      </p:sp>
    </p:spTree>
    <p:extLst>
      <p:ext uri="{BB962C8B-B14F-4D97-AF65-F5344CB8AC3E}">
        <p14:creationId xmlns:p14="http://schemas.microsoft.com/office/powerpoint/2010/main" val="241112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30213" y="1203325"/>
            <a:ext cx="8524875" cy="384175"/>
          </a:xfrm>
        </p:spPr>
        <p:txBody>
          <a:bodyPr>
            <a:normAutofit fontScale="90000"/>
          </a:bodyPr>
          <a:lstStyle/>
          <a:p>
            <a:pPr eaLnBrk="1" hangingPunct="1"/>
            <a:r>
              <a:rPr lang="en-US" smtClean="0"/>
              <a:t>Injuries of the Musculoskeletal System</a:t>
            </a:r>
          </a:p>
        </p:txBody>
      </p:sp>
      <p:sp>
        <p:nvSpPr>
          <p:cNvPr id="6147" name="Rectangle 3"/>
          <p:cNvSpPr>
            <a:spLocks noGrp="1" noChangeArrowheads="1"/>
          </p:cNvSpPr>
          <p:nvPr>
            <p:ph type="body" idx="1"/>
          </p:nvPr>
        </p:nvSpPr>
        <p:spPr>
          <a:xfrm>
            <a:off x="330200" y="1736725"/>
            <a:ext cx="8613775" cy="4889500"/>
          </a:xfrm>
        </p:spPr>
        <p:txBody>
          <a:bodyPr/>
          <a:lstStyle/>
          <a:p>
            <a:pPr eaLnBrk="1" hangingPunct="1">
              <a:lnSpc>
                <a:spcPct val="80000"/>
              </a:lnSpc>
            </a:pPr>
            <a:r>
              <a:rPr lang="en-US" sz="2000" smtClean="0"/>
              <a:t>Contusion: soft tissue injury produced by blunt force</a:t>
            </a:r>
          </a:p>
          <a:p>
            <a:pPr lvl="1" eaLnBrk="1" hangingPunct="1">
              <a:lnSpc>
                <a:spcPct val="80000"/>
              </a:lnSpc>
            </a:pPr>
            <a:r>
              <a:rPr lang="en-US" sz="2000" smtClean="0"/>
              <a:t>Pain, swelling, and discoloration: ecchymosis</a:t>
            </a:r>
          </a:p>
          <a:p>
            <a:pPr eaLnBrk="1" hangingPunct="1">
              <a:lnSpc>
                <a:spcPct val="80000"/>
              </a:lnSpc>
            </a:pPr>
            <a:r>
              <a:rPr lang="en-US" sz="2000" smtClean="0"/>
              <a:t>Strain: Pulled muscle-injury to the musculcoteninous unit</a:t>
            </a:r>
          </a:p>
          <a:p>
            <a:pPr lvl="1" eaLnBrk="1" hangingPunct="1">
              <a:lnSpc>
                <a:spcPct val="80000"/>
              </a:lnSpc>
            </a:pPr>
            <a:r>
              <a:rPr lang="en-US" sz="2000" smtClean="0"/>
              <a:t>Pain, edema, muscle spasm, ecchymosis, and loss of function are on a continuum graded  1</a:t>
            </a:r>
            <a:r>
              <a:rPr lang="en-US" sz="2000" baseline="30000" smtClean="0"/>
              <a:t>st</a:t>
            </a:r>
            <a:r>
              <a:rPr lang="en-US" sz="2000" smtClean="0"/>
              <a:t> , 2</a:t>
            </a:r>
            <a:r>
              <a:rPr lang="en-US" sz="2000" baseline="30000" smtClean="0"/>
              <a:t>nd</a:t>
            </a:r>
            <a:r>
              <a:rPr lang="en-US" sz="2000" smtClean="0"/>
              <a:t>, and 3</a:t>
            </a:r>
            <a:r>
              <a:rPr lang="en-US" sz="2000" baseline="30000" smtClean="0"/>
              <a:t>rd</a:t>
            </a:r>
            <a:r>
              <a:rPr lang="en-US" sz="2000" smtClean="0"/>
              <a:t> degree</a:t>
            </a:r>
          </a:p>
          <a:p>
            <a:pPr eaLnBrk="1" hangingPunct="1">
              <a:lnSpc>
                <a:spcPct val="80000"/>
              </a:lnSpc>
            </a:pPr>
            <a:r>
              <a:rPr lang="en-US" sz="2000" smtClean="0"/>
              <a:t>Sprain: injury to ligaments and supporting muscle fiber around a joint</a:t>
            </a:r>
          </a:p>
          <a:p>
            <a:pPr lvl="1" eaLnBrk="1" hangingPunct="1">
              <a:lnSpc>
                <a:spcPct val="80000"/>
              </a:lnSpc>
            </a:pPr>
            <a:r>
              <a:rPr lang="en-US" sz="2000" smtClean="0"/>
              <a:t>Joint is tender and movement is painful, edema, disability and pain increases during the first 2–3 hours </a:t>
            </a:r>
          </a:p>
          <a:p>
            <a:pPr eaLnBrk="1" hangingPunct="1">
              <a:lnSpc>
                <a:spcPct val="80000"/>
              </a:lnSpc>
            </a:pPr>
            <a:r>
              <a:rPr lang="en-US" sz="2000" smtClean="0"/>
              <a:t>Dislocation: articular surfaces of the joint are not in contact</a:t>
            </a:r>
          </a:p>
          <a:p>
            <a:pPr lvl="1" eaLnBrk="1" hangingPunct="1">
              <a:lnSpc>
                <a:spcPct val="80000"/>
              </a:lnSpc>
            </a:pPr>
            <a:r>
              <a:rPr lang="en-US" sz="2000" smtClean="0"/>
              <a:t>A traumatic dislocation is an emergency with pain change in contour, axis, and length of the limb and loss of mobility</a:t>
            </a:r>
          </a:p>
        </p:txBody>
      </p:sp>
    </p:spTree>
    <p:extLst>
      <p:ext uri="{BB962C8B-B14F-4D97-AF65-F5344CB8AC3E}">
        <p14:creationId xmlns:p14="http://schemas.microsoft.com/office/powerpoint/2010/main" val="931198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z="3400" b="1">
                <a:solidFill>
                  <a:schemeClr val="accent2"/>
                </a:solidFill>
              </a:rPr>
              <a:t>Three Phases of </a:t>
            </a:r>
            <a:br>
              <a:rPr lang="en-US" sz="3400" b="1">
                <a:solidFill>
                  <a:schemeClr val="accent2"/>
                </a:solidFill>
              </a:rPr>
            </a:br>
            <a:r>
              <a:rPr lang="en-US" sz="3400" b="1">
                <a:solidFill>
                  <a:schemeClr val="accent2"/>
                </a:solidFill>
              </a:rPr>
              <a:t>Fracture Healing</a:t>
            </a:r>
          </a:p>
        </p:txBody>
      </p:sp>
      <p:sp>
        <p:nvSpPr>
          <p:cNvPr id="98307" name="Rectangle 3"/>
          <p:cNvSpPr>
            <a:spLocks noGrp="1" noChangeArrowheads="1"/>
          </p:cNvSpPr>
          <p:nvPr>
            <p:ph type="body" idx="1"/>
          </p:nvPr>
        </p:nvSpPr>
        <p:spPr/>
        <p:txBody>
          <a:bodyPr/>
          <a:lstStyle/>
          <a:p>
            <a:pPr algn="l" rtl="0">
              <a:lnSpc>
                <a:spcPct val="90000"/>
              </a:lnSpc>
            </a:pPr>
            <a:r>
              <a:rPr lang="en-US"/>
              <a:t>Inflammatory phase</a:t>
            </a:r>
          </a:p>
          <a:p>
            <a:pPr algn="l" rtl="0">
              <a:lnSpc>
                <a:spcPct val="90000"/>
              </a:lnSpc>
            </a:pPr>
            <a:r>
              <a:rPr lang="en-US"/>
              <a:t>Reparative phase: collagen formation and calcium deposition</a:t>
            </a:r>
          </a:p>
          <a:p>
            <a:pPr algn="l" rtl="0">
              <a:lnSpc>
                <a:spcPct val="90000"/>
              </a:lnSpc>
            </a:pPr>
            <a:r>
              <a:rPr lang="en-US"/>
              <a:t>Remodeling phase:</a:t>
            </a:r>
          </a:p>
          <a:p>
            <a:pPr algn="l" rtl="0">
              <a:lnSpc>
                <a:spcPct val="90000"/>
              </a:lnSpc>
              <a:buFont typeface="Wingdings" pitchFamily="2" charset="2"/>
              <a:buNone/>
            </a:pPr>
            <a:r>
              <a:rPr lang="en-US"/>
              <a:t>1. Excess callus is removed </a:t>
            </a:r>
          </a:p>
          <a:p>
            <a:pPr algn="l" rtl="0">
              <a:lnSpc>
                <a:spcPct val="90000"/>
              </a:lnSpc>
              <a:buFont typeface="Wingdings" pitchFamily="2" charset="2"/>
              <a:buNone/>
            </a:pPr>
            <a:r>
              <a:rPr lang="en-US"/>
              <a:t>2. New bone is laid down </a:t>
            </a:r>
          </a:p>
          <a:p>
            <a:pPr algn="l" rtl="0">
              <a:lnSpc>
                <a:spcPct val="90000"/>
              </a:lnSpc>
              <a:buFont typeface="Wingdings" pitchFamily="2" charset="2"/>
              <a:buNone/>
            </a:pPr>
            <a:r>
              <a:rPr lang="en-US"/>
              <a:t>3. Fracture site calcifies</a:t>
            </a:r>
          </a:p>
          <a:p>
            <a:pPr algn="l" rtl="0">
              <a:lnSpc>
                <a:spcPct val="90000"/>
              </a:lnSpc>
              <a:buFont typeface="Wingdings" pitchFamily="2" charset="2"/>
              <a:buNone/>
            </a:pPr>
            <a:r>
              <a:rPr lang="en-US"/>
              <a:t>4. Bone is reunited</a:t>
            </a:r>
            <a:endParaRPr lang="en-US" sz="2600"/>
          </a:p>
          <a:p>
            <a:pPr algn="l" rtl="0">
              <a:lnSpc>
                <a:spcPct val="90000"/>
              </a:lnSpc>
            </a:pPr>
            <a:endParaRPr lang="en-US"/>
          </a:p>
          <a:p>
            <a:pPr algn="l" rtl="0">
              <a:lnSpc>
                <a:spcPct val="90000"/>
              </a:lnSpc>
            </a:pPr>
            <a:endParaRPr lang="en-US"/>
          </a:p>
          <a:p>
            <a:pPr algn="l" rtl="0">
              <a:lnSpc>
                <a:spcPct val="90000"/>
              </a:lnSpc>
            </a:pPr>
            <a:endParaRPr lang="en-US"/>
          </a:p>
          <a:p>
            <a:pPr>
              <a:lnSpc>
                <a:spcPct val="90000"/>
              </a:lnSpc>
            </a:pPr>
            <a:endParaRPr lang="en-US"/>
          </a:p>
        </p:txBody>
      </p:sp>
    </p:spTree>
    <p:extLst>
      <p:ext uri="{BB962C8B-B14F-4D97-AF65-F5344CB8AC3E}">
        <p14:creationId xmlns:p14="http://schemas.microsoft.com/office/powerpoint/2010/main" val="2411121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81000"/>
            <a:ext cx="8524875" cy="1162050"/>
          </a:xfrm>
        </p:spPr>
        <p:txBody>
          <a:bodyPr>
            <a:normAutofit/>
          </a:bodyPr>
          <a:lstStyle/>
          <a:p>
            <a:pPr eaLnBrk="1" hangingPunct="1"/>
            <a:r>
              <a:rPr lang="en-US" dirty="0" smtClean="0"/>
              <a:t>Complications of Fractures</a:t>
            </a:r>
          </a:p>
        </p:txBody>
      </p:sp>
      <p:sp>
        <p:nvSpPr>
          <p:cNvPr id="22531" name="Rectangle 3"/>
          <p:cNvSpPr>
            <a:spLocks noGrp="1" noChangeArrowheads="1"/>
          </p:cNvSpPr>
          <p:nvPr>
            <p:ph type="body" idx="1"/>
          </p:nvPr>
        </p:nvSpPr>
        <p:spPr>
          <a:xfrm>
            <a:off x="457200" y="1752600"/>
            <a:ext cx="8229600" cy="4373563"/>
          </a:xfrm>
        </p:spPr>
        <p:txBody>
          <a:bodyPr/>
          <a:lstStyle/>
          <a:p>
            <a:pPr eaLnBrk="1" hangingPunct="1">
              <a:lnSpc>
                <a:spcPct val="80000"/>
              </a:lnSpc>
            </a:pPr>
            <a:r>
              <a:rPr lang="en-US" sz="2000" dirty="0" smtClean="0"/>
              <a:t>Factors that affect fracture healing</a:t>
            </a:r>
            <a:endParaRPr lang="en-US" sz="2000" b="1" dirty="0" smtClean="0"/>
          </a:p>
          <a:p>
            <a:pPr eaLnBrk="1" hangingPunct="1">
              <a:lnSpc>
                <a:spcPct val="80000"/>
              </a:lnSpc>
            </a:pPr>
            <a:r>
              <a:rPr lang="en-US" sz="2000" dirty="0" smtClean="0"/>
              <a:t>Shock</a:t>
            </a:r>
          </a:p>
          <a:p>
            <a:pPr eaLnBrk="1" hangingPunct="1">
              <a:lnSpc>
                <a:spcPct val="80000"/>
              </a:lnSpc>
            </a:pPr>
            <a:r>
              <a:rPr lang="en-US" sz="2000" dirty="0" smtClean="0"/>
              <a:t>Fat embolism</a:t>
            </a:r>
          </a:p>
          <a:p>
            <a:pPr eaLnBrk="1" hangingPunct="1">
              <a:lnSpc>
                <a:spcPct val="80000"/>
              </a:lnSpc>
            </a:pPr>
            <a:r>
              <a:rPr lang="en-US" sz="2000" dirty="0" smtClean="0"/>
              <a:t>Compartment syndrome</a:t>
            </a:r>
          </a:p>
          <a:p>
            <a:pPr eaLnBrk="1" hangingPunct="1">
              <a:lnSpc>
                <a:spcPct val="80000"/>
              </a:lnSpc>
            </a:pPr>
            <a:r>
              <a:rPr lang="en-US" sz="2000" dirty="0" smtClean="0"/>
              <a:t>Delayed union and nonunion</a:t>
            </a:r>
          </a:p>
          <a:p>
            <a:pPr eaLnBrk="1" hangingPunct="1">
              <a:lnSpc>
                <a:spcPct val="80000"/>
              </a:lnSpc>
            </a:pPr>
            <a:r>
              <a:rPr lang="en-US" sz="2000" dirty="0" smtClean="0"/>
              <a:t>Avascular necrosis</a:t>
            </a:r>
          </a:p>
          <a:p>
            <a:pPr eaLnBrk="1" hangingPunct="1">
              <a:lnSpc>
                <a:spcPct val="80000"/>
              </a:lnSpc>
            </a:pPr>
            <a:r>
              <a:rPr lang="en-US" sz="2000" dirty="0" smtClean="0"/>
              <a:t>Reaction to internal fixation devices</a:t>
            </a:r>
          </a:p>
          <a:p>
            <a:pPr eaLnBrk="1" hangingPunct="1">
              <a:lnSpc>
                <a:spcPct val="80000"/>
              </a:lnSpc>
            </a:pPr>
            <a:r>
              <a:rPr lang="en-US" sz="2000" dirty="0" smtClean="0"/>
              <a:t>Complex regional pain syndrome (CRPS)</a:t>
            </a:r>
          </a:p>
          <a:p>
            <a:pPr eaLnBrk="1" hangingPunct="1">
              <a:lnSpc>
                <a:spcPct val="80000"/>
              </a:lnSpc>
            </a:pPr>
            <a:r>
              <a:rPr lang="en-US" sz="2000" dirty="0" smtClean="0"/>
              <a:t>Heterotrophic ossification</a:t>
            </a:r>
          </a:p>
          <a:p>
            <a:pPr eaLnBrk="1" hangingPunct="1">
              <a:lnSpc>
                <a:spcPct val="80000"/>
              </a:lnSpc>
            </a:pPr>
            <a:endParaRPr lang="en-US" sz="2000" b="1" dirty="0" smtClean="0"/>
          </a:p>
        </p:txBody>
      </p:sp>
    </p:spTree>
    <p:extLst>
      <p:ext uri="{BB962C8B-B14F-4D97-AF65-F5344CB8AC3E}">
        <p14:creationId xmlns:p14="http://schemas.microsoft.com/office/powerpoint/2010/main" val="1973728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74675" y="304800"/>
            <a:ext cx="8001000" cy="827088"/>
          </a:xfrm>
        </p:spPr>
        <p:txBody>
          <a:bodyPr/>
          <a:lstStyle/>
          <a:p>
            <a:pPr rtl="0"/>
            <a:r>
              <a:rPr lang="en-US" sz="3400" b="1">
                <a:solidFill>
                  <a:schemeClr val="accent2"/>
                </a:solidFill>
              </a:rPr>
              <a:t>Fracture Complications</a:t>
            </a:r>
          </a:p>
        </p:txBody>
      </p:sp>
      <p:sp>
        <p:nvSpPr>
          <p:cNvPr id="18435" name="Rectangle 3"/>
          <p:cNvSpPr>
            <a:spLocks noGrp="1" noChangeArrowheads="1"/>
          </p:cNvSpPr>
          <p:nvPr>
            <p:ph type="body" idx="1"/>
          </p:nvPr>
        </p:nvSpPr>
        <p:spPr>
          <a:xfrm>
            <a:off x="457200" y="1773238"/>
            <a:ext cx="8435975" cy="4679950"/>
          </a:xfrm>
        </p:spPr>
        <p:txBody>
          <a:bodyPr/>
          <a:lstStyle/>
          <a:p>
            <a:pPr marL="609600" indent="-609600" algn="l" rtl="0">
              <a:buFont typeface="Wingdings" pitchFamily="2" charset="2"/>
              <a:buNone/>
            </a:pPr>
            <a:endParaRPr lang="en-US" sz="2600" b="1"/>
          </a:p>
          <a:p>
            <a:pPr marL="609600" indent="-609600" algn="l" rtl="0"/>
            <a:r>
              <a:rPr lang="en-US" sz="2600" b="1">
                <a:solidFill>
                  <a:schemeClr val="accent2"/>
                </a:solidFill>
              </a:rPr>
              <a:t>Early complications:</a:t>
            </a:r>
          </a:p>
          <a:p>
            <a:pPr marL="609600" indent="-609600" algn="l" rtl="0">
              <a:buFontTx/>
              <a:buAutoNum type="arabicPeriod"/>
            </a:pPr>
            <a:r>
              <a:rPr lang="en-US" sz="3200" b="1">
                <a:solidFill>
                  <a:schemeClr val="accent2"/>
                </a:solidFill>
              </a:rPr>
              <a:t>Shock:</a:t>
            </a:r>
            <a:r>
              <a:rPr lang="en-US" sz="2600"/>
              <a:t> Hypovolemic or traumatic shock</a:t>
            </a:r>
          </a:p>
          <a:p>
            <a:pPr marL="609600" indent="-609600" algn="l" rtl="0">
              <a:buFont typeface="Wingdings" pitchFamily="2" charset="2"/>
              <a:buNone/>
            </a:pPr>
            <a:r>
              <a:rPr lang="en-US" sz="2600"/>
              <a:t>     result from bleeding or from loss of extracellular fluid</a:t>
            </a:r>
          </a:p>
          <a:p>
            <a:pPr marL="609600" indent="-609600" algn="l" rtl="0"/>
            <a:r>
              <a:rPr lang="en-US" sz="2600" b="1">
                <a:solidFill>
                  <a:schemeClr val="accent2"/>
                </a:solidFill>
              </a:rPr>
              <a:t>Treatment:</a:t>
            </a:r>
          </a:p>
          <a:p>
            <a:pPr marL="609600" indent="-609600" algn="l" rtl="0">
              <a:buFont typeface="Wingdings" pitchFamily="2" charset="2"/>
              <a:buNone/>
            </a:pPr>
            <a:r>
              <a:rPr lang="en-US" sz="2600"/>
              <a:t>     1. Restoring blood volume and circulation</a:t>
            </a:r>
          </a:p>
          <a:p>
            <a:pPr marL="609600" indent="-609600" algn="l" rtl="0">
              <a:buFont typeface="Wingdings" pitchFamily="2" charset="2"/>
              <a:buNone/>
            </a:pPr>
            <a:r>
              <a:rPr lang="en-US" sz="2600"/>
              <a:t>     2. Releiving patient pain</a:t>
            </a:r>
          </a:p>
          <a:p>
            <a:pPr marL="609600" indent="-609600" algn="l" rtl="0">
              <a:buFont typeface="Wingdings" pitchFamily="2" charset="2"/>
              <a:buNone/>
            </a:pPr>
            <a:r>
              <a:rPr lang="en-US" sz="2600"/>
              <a:t>     3. Provide adequate splinting.</a:t>
            </a:r>
          </a:p>
          <a:p>
            <a:pPr marL="609600" indent="-609600" algn="l" rtl="0"/>
            <a:endParaRPr lang="en-US" sz="2600"/>
          </a:p>
        </p:txBody>
      </p:sp>
    </p:spTree>
    <p:extLst>
      <p:ext uri="{BB962C8B-B14F-4D97-AF65-F5344CB8AC3E}">
        <p14:creationId xmlns:p14="http://schemas.microsoft.com/office/powerpoint/2010/main" val="3776368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z="3400" b="1">
                <a:solidFill>
                  <a:schemeClr val="accent2"/>
                </a:solidFill>
              </a:rPr>
              <a:t>Compartment Syndrome  	2.</a:t>
            </a:r>
            <a:r>
              <a:rPr lang="en-US" sz="3400"/>
              <a:t> </a:t>
            </a:r>
          </a:p>
        </p:txBody>
      </p:sp>
      <p:sp>
        <p:nvSpPr>
          <p:cNvPr id="99331" name="Rectangle 3"/>
          <p:cNvSpPr>
            <a:spLocks noGrp="1" noChangeArrowheads="1"/>
          </p:cNvSpPr>
          <p:nvPr>
            <p:ph type="body" idx="1"/>
          </p:nvPr>
        </p:nvSpPr>
        <p:spPr>
          <a:xfrm>
            <a:off x="566738" y="1752600"/>
            <a:ext cx="8001000" cy="4845050"/>
          </a:xfrm>
        </p:spPr>
        <p:txBody>
          <a:bodyPr/>
          <a:lstStyle/>
          <a:p>
            <a:pPr algn="l" rtl="0">
              <a:lnSpc>
                <a:spcPct val="90000"/>
              </a:lnSpc>
            </a:pPr>
            <a:r>
              <a:rPr lang="en-US" sz="2100"/>
              <a:t>develop when tissue perfusion in the  muscles less than that required for tissue viability.</a:t>
            </a:r>
            <a:endParaRPr lang="en-US" sz="2000"/>
          </a:p>
          <a:p>
            <a:pPr algn="l" rtl="0">
              <a:lnSpc>
                <a:spcPct val="90000"/>
              </a:lnSpc>
              <a:buFont typeface="Wingdings" pitchFamily="2" charset="2"/>
              <a:buNone/>
            </a:pPr>
            <a:r>
              <a:rPr lang="en-US" sz="2000" b="1">
                <a:solidFill>
                  <a:schemeClr val="accent2"/>
                </a:solidFill>
              </a:rPr>
              <a:t>Physiology</a:t>
            </a:r>
          </a:p>
          <a:p>
            <a:pPr algn="l" rtl="0">
              <a:lnSpc>
                <a:spcPct val="90000"/>
              </a:lnSpc>
            </a:pPr>
            <a:r>
              <a:rPr lang="en-US" sz="2000"/>
              <a:t>Entrapment of the blood vessels limits tissue perfusion </a:t>
            </a:r>
          </a:p>
          <a:p>
            <a:pPr algn="l" rtl="0">
              <a:lnSpc>
                <a:spcPct val="90000"/>
              </a:lnSpc>
            </a:pPr>
            <a:r>
              <a:rPr lang="en-US" sz="2000"/>
              <a:t>Results in edema within the compartment</a:t>
            </a:r>
          </a:p>
          <a:p>
            <a:pPr algn="l" rtl="0">
              <a:lnSpc>
                <a:spcPct val="90000"/>
              </a:lnSpc>
            </a:pPr>
            <a:r>
              <a:rPr lang="en-US" sz="2000"/>
              <a:t>Edema causes further pressure</a:t>
            </a:r>
          </a:p>
          <a:p>
            <a:pPr algn="l" rtl="0">
              <a:lnSpc>
                <a:spcPct val="90000"/>
              </a:lnSpc>
              <a:buFont typeface="Wingdings" pitchFamily="2" charset="2"/>
              <a:buNone/>
            </a:pPr>
            <a:r>
              <a:rPr lang="en-US" sz="2000" b="1">
                <a:solidFill>
                  <a:schemeClr val="accent2"/>
                </a:solidFill>
              </a:rPr>
              <a:t>Early Manifestations</a:t>
            </a:r>
          </a:p>
          <a:p>
            <a:pPr algn="l" rtl="0">
              <a:lnSpc>
                <a:spcPct val="90000"/>
              </a:lnSpc>
            </a:pPr>
            <a:r>
              <a:rPr lang="en-US" sz="2000"/>
              <a:t>Deep Pain </a:t>
            </a:r>
            <a:r>
              <a:rPr lang="en-US" sz="2100"/>
              <a:t>which is not controlled by opioids</a:t>
            </a:r>
            <a:endParaRPr lang="en-US" sz="2000"/>
          </a:p>
          <a:p>
            <a:pPr algn="l" rtl="0">
              <a:lnSpc>
                <a:spcPct val="90000"/>
              </a:lnSpc>
            </a:pPr>
            <a:r>
              <a:rPr lang="en-US" sz="2000"/>
              <a:t>Normal or decreased peripheral pulse</a:t>
            </a:r>
          </a:p>
          <a:p>
            <a:pPr algn="l" rtl="0">
              <a:lnSpc>
                <a:spcPct val="90000"/>
              </a:lnSpc>
              <a:buFont typeface="Wingdings" pitchFamily="2" charset="2"/>
              <a:buNone/>
            </a:pPr>
            <a:r>
              <a:rPr lang="en-US" sz="2000" b="1">
                <a:solidFill>
                  <a:schemeClr val="accent2"/>
                </a:solidFill>
              </a:rPr>
              <a:t>Later Manifestations</a:t>
            </a:r>
          </a:p>
          <a:p>
            <a:pPr algn="l" rtl="0">
              <a:lnSpc>
                <a:spcPct val="90000"/>
              </a:lnSpc>
            </a:pPr>
            <a:r>
              <a:rPr lang="en-US" sz="2000"/>
              <a:t>Cyanosis</a:t>
            </a:r>
          </a:p>
          <a:p>
            <a:pPr algn="l" rtl="0">
              <a:lnSpc>
                <a:spcPct val="90000"/>
              </a:lnSpc>
            </a:pPr>
            <a:r>
              <a:rPr lang="en-US" sz="2000"/>
              <a:t>Paresthesias, paresis</a:t>
            </a:r>
          </a:p>
          <a:p>
            <a:pPr algn="l" rtl="0">
              <a:lnSpc>
                <a:spcPct val="90000"/>
              </a:lnSpc>
            </a:pPr>
            <a:r>
              <a:rPr lang="en-US" sz="2000"/>
              <a:t>Severe pain</a:t>
            </a:r>
            <a:endParaRPr lang="en-US" sz="1800"/>
          </a:p>
          <a:p>
            <a:pPr>
              <a:lnSpc>
                <a:spcPct val="90000"/>
              </a:lnSpc>
            </a:pPr>
            <a:endParaRPr lang="en-US" sz="2100"/>
          </a:p>
        </p:txBody>
      </p:sp>
    </p:spTree>
    <p:extLst>
      <p:ext uri="{BB962C8B-B14F-4D97-AF65-F5344CB8AC3E}">
        <p14:creationId xmlns:p14="http://schemas.microsoft.com/office/powerpoint/2010/main" val="1925380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66688" y="533401"/>
            <a:ext cx="8788400" cy="914400"/>
          </a:xfrm>
        </p:spPr>
        <p:txBody>
          <a:bodyPr>
            <a:normAutofit fontScale="90000"/>
          </a:bodyPr>
          <a:lstStyle/>
          <a:p>
            <a:pPr eaLnBrk="1" hangingPunct="1"/>
            <a:r>
              <a:rPr lang="en-US" dirty="0" smtClean="0"/>
              <a:t>Cross-Sections of Anatomic Compartments</a:t>
            </a:r>
          </a:p>
        </p:txBody>
      </p:sp>
      <p:pic>
        <p:nvPicPr>
          <p:cNvPr id="25603" name="Picture 4" descr="E:\Suvarna\Connection\CD\Smeltzer IRDVD\Input\Images from VT\Image\jpg\jpg chap 37 to 72\figure_6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798638"/>
            <a:ext cx="4724400"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324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b="1">
                <a:solidFill>
                  <a:schemeClr val="accent2"/>
                </a:solidFill>
              </a:rPr>
              <a:t>Treatment</a:t>
            </a:r>
          </a:p>
        </p:txBody>
      </p:sp>
      <p:sp>
        <p:nvSpPr>
          <p:cNvPr id="100355" name="Rectangle 3"/>
          <p:cNvSpPr>
            <a:spLocks noGrp="1" noChangeArrowheads="1"/>
          </p:cNvSpPr>
          <p:nvPr>
            <p:ph type="body" idx="1"/>
          </p:nvPr>
        </p:nvSpPr>
        <p:spPr/>
        <p:txBody>
          <a:bodyPr/>
          <a:lstStyle/>
          <a:p>
            <a:pPr algn="l" rtl="0"/>
            <a:r>
              <a:rPr lang="en-US"/>
              <a:t>Interventions to alleviate pressure</a:t>
            </a:r>
          </a:p>
          <a:p>
            <a:pPr algn="l" rtl="0"/>
            <a:r>
              <a:rPr lang="en-US"/>
              <a:t>Removal of the cast</a:t>
            </a:r>
          </a:p>
          <a:p>
            <a:pPr algn="l" rtl="0"/>
            <a:r>
              <a:rPr lang="en-US"/>
              <a:t>Fasciotomy</a:t>
            </a:r>
          </a:p>
          <a:p>
            <a:pPr algn="l" rtl="0">
              <a:buFont typeface="Wingdings" pitchFamily="2" charset="2"/>
              <a:buNone/>
            </a:pPr>
            <a:endParaRPr lang="en-US" sz="2600"/>
          </a:p>
          <a:p>
            <a:endParaRPr lang="en-US"/>
          </a:p>
        </p:txBody>
      </p:sp>
    </p:spTree>
    <p:extLst>
      <p:ext uri="{BB962C8B-B14F-4D97-AF65-F5344CB8AC3E}">
        <p14:creationId xmlns:p14="http://schemas.microsoft.com/office/powerpoint/2010/main" val="1832619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30213" y="1231900"/>
            <a:ext cx="8524875" cy="768350"/>
          </a:xfrm>
        </p:spPr>
        <p:txBody>
          <a:bodyPr>
            <a:normAutofit fontScale="90000"/>
          </a:bodyPr>
          <a:lstStyle/>
          <a:p>
            <a:pPr eaLnBrk="1" hangingPunct="1"/>
            <a:r>
              <a:rPr lang="en-US" smtClean="0"/>
              <a:t>Wick Catheter Used to Monitor Compartment Pressure </a:t>
            </a:r>
          </a:p>
        </p:txBody>
      </p:sp>
      <p:pic>
        <p:nvPicPr>
          <p:cNvPr id="26627" name="Picture 4" descr="E:\Suvarna\Connection\CD\Smeltzer IRDVD\Input\Images from VT\Image\jpg\jpg chap 37 to 72\figure_6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473325"/>
            <a:ext cx="60960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1980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30213" y="1616075"/>
            <a:ext cx="8524875" cy="384175"/>
          </a:xfrm>
        </p:spPr>
        <p:txBody>
          <a:bodyPr>
            <a:normAutofit fontScale="90000"/>
          </a:bodyPr>
          <a:lstStyle/>
          <a:p>
            <a:pPr eaLnBrk="1" hangingPunct="1"/>
            <a:r>
              <a:rPr lang="en-US" smtClean="0"/>
              <a:t>Bone Healing Stimulator </a:t>
            </a:r>
          </a:p>
        </p:txBody>
      </p:sp>
      <p:sp>
        <p:nvSpPr>
          <p:cNvPr id="27651" name="Rectangle 3"/>
          <p:cNvSpPr>
            <a:spLocks noGrp="1" noChangeArrowheads="1"/>
          </p:cNvSpPr>
          <p:nvPr>
            <p:ph type="body" idx="1"/>
          </p:nvPr>
        </p:nvSpPr>
        <p:spPr>
          <a:xfrm>
            <a:off x="330200" y="2346325"/>
            <a:ext cx="8613775" cy="4175125"/>
          </a:xfrm>
        </p:spPr>
        <p:txBody>
          <a:bodyPr/>
          <a:lstStyle/>
          <a:p>
            <a:pPr eaLnBrk="1" hangingPunct="1"/>
            <a:r>
              <a:rPr lang="en-US" smtClean="0"/>
              <a:t>Refer to fig. 69-6</a:t>
            </a:r>
          </a:p>
        </p:txBody>
      </p:sp>
    </p:spTree>
    <p:extLst>
      <p:ext uri="{BB962C8B-B14F-4D97-AF65-F5344CB8AC3E}">
        <p14:creationId xmlns:p14="http://schemas.microsoft.com/office/powerpoint/2010/main" val="3069571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b="1">
                <a:solidFill>
                  <a:schemeClr val="accent2"/>
                </a:solidFill>
              </a:rPr>
              <a:t>3. Fat Embolism Syndrome</a:t>
            </a:r>
          </a:p>
        </p:txBody>
      </p:sp>
      <p:sp>
        <p:nvSpPr>
          <p:cNvPr id="101379" name="Rectangle 3"/>
          <p:cNvSpPr>
            <a:spLocks noGrp="1" noChangeArrowheads="1"/>
          </p:cNvSpPr>
          <p:nvPr>
            <p:ph type="body" idx="1"/>
          </p:nvPr>
        </p:nvSpPr>
        <p:spPr/>
        <p:txBody>
          <a:bodyPr/>
          <a:lstStyle/>
          <a:p>
            <a:pPr algn="l" rtl="0">
              <a:lnSpc>
                <a:spcPct val="90000"/>
              </a:lnSpc>
            </a:pPr>
            <a:r>
              <a:rPr lang="en-US" b="1">
                <a:solidFill>
                  <a:schemeClr val="accent2"/>
                </a:solidFill>
              </a:rPr>
              <a:t>Pathophysiology</a:t>
            </a:r>
          </a:p>
          <a:p>
            <a:pPr algn="l" rtl="0">
              <a:lnSpc>
                <a:spcPct val="90000"/>
              </a:lnSpc>
            </a:pPr>
            <a:r>
              <a:rPr lang="en-US"/>
              <a:t>Bone fracture results in a rise of pressure in the bone marrow</a:t>
            </a:r>
          </a:p>
          <a:p>
            <a:pPr algn="l" rtl="0">
              <a:lnSpc>
                <a:spcPct val="90000"/>
              </a:lnSpc>
            </a:pPr>
            <a:r>
              <a:rPr lang="en-US"/>
              <a:t>Fat globules enter the bloodstream</a:t>
            </a:r>
          </a:p>
          <a:p>
            <a:pPr algn="l" rtl="0">
              <a:lnSpc>
                <a:spcPct val="90000"/>
              </a:lnSpc>
            </a:pPr>
            <a:r>
              <a:rPr lang="en-US"/>
              <a:t>Combine with platelets</a:t>
            </a:r>
          </a:p>
          <a:p>
            <a:pPr algn="l" rtl="0">
              <a:lnSpc>
                <a:spcPct val="90000"/>
              </a:lnSpc>
            </a:pPr>
            <a:r>
              <a:rPr lang="en-US"/>
              <a:t>Travel throughout the body</a:t>
            </a:r>
          </a:p>
          <a:p>
            <a:pPr algn="l" rtl="0">
              <a:lnSpc>
                <a:spcPct val="90000"/>
              </a:lnSpc>
            </a:pPr>
            <a:r>
              <a:rPr lang="en-US"/>
              <a:t>Occluding small blood vessels </a:t>
            </a:r>
          </a:p>
          <a:p>
            <a:pPr algn="l" rtl="0">
              <a:lnSpc>
                <a:spcPct val="90000"/>
              </a:lnSpc>
            </a:pPr>
            <a:r>
              <a:rPr lang="en-US"/>
              <a:t>Causes tissue ischemia</a:t>
            </a:r>
          </a:p>
        </p:txBody>
      </p:sp>
    </p:spTree>
    <p:extLst>
      <p:ext uri="{BB962C8B-B14F-4D97-AF65-F5344CB8AC3E}">
        <p14:creationId xmlns:p14="http://schemas.microsoft.com/office/powerpoint/2010/main" val="3995555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b="1">
                <a:solidFill>
                  <a:schemeClr val="accent2"/>
                </a:solidFill>
              </a:rPr>
              <a:t>Fat Embolism Syndrome</a:t>
            </a:r>
            <a:r>
              <a:rPr lang="en-US"/>
              <a:t> </a:t>
            </a:r>
            <a:endParaRPr lang="en-CA"/>
          </a:p>
        </p:txBody>
      </p:sp>
      <p:sp>
        <p:nvSpPr>
          <p:cNvPr id="102403" name="Rectangle 3"/>
          <p:cNvSpPr>
            <a:spLocks noGrp="1" noChangeArrowheads="1"/>
          </p:cNvSpPr>
          <p:nvPr>
            <p:ph type="body" idx="1"/>
          </p:nvPr>
        </p:nvSpPr>
        <p:spPr/>
        <p:txBody>
          <a:bodyPr/>
          <a:lstStyle/>
          <a:p>
            <a:pPr algn="l" rtl="0"/>
            <a:r>
              <a:rPr lang="en-US" b="1">
                <a:solidFill>
                  <a:schemeClr val="accent2"/>
                </a:solidFill>
              </a:rPr>
              <a:t>Manifestations</a:t>
            </a:r>
          </a:p>
          <a:p>
            <a:pPr algn="l" rtl="0"/>
            <a:r>
              <a:rPr lang="en-US"/>
              <a:t>Confusion</a:t>
            </a:r>
          </a:p>
          <a:p>
            <a:pPr algn="l" rtl="0"/>
            <a:r>
              <a:rPr lang="en-US"/>
              <a:t>Changes in level of consciousness</a:t>
            </a:r>
          </a:p>
          <a:p>
            <a:pPr algn="l" rtl="0"/>
            <a:r>
              <a:rPr lang="en-US"/>
              <a:t>Pulmonary edema</a:t>
            </a:r>
          </a:p>
          <a:p>
            <a:pPr algn="l" rtl="0"/>
            <a:r>
              <a:rPr lang="en-US"/>
              <a:t>Impaired surfactant production</a:t>
            </a:r>
          </a:p>
          <a:p>
            <a:pPr algn="l" rtl="0"/>
            <a:r>
              <a:rPr lang="en-US"/>
              <a:t>Atelectasis</a:t>
            </a:r>
          </a:p>
          <a:p>
            <a:pPr algn="l" rtl="0"/>
            <a:r>
              <a:rPr lang="en-US"/>
              <a:t>ARDS</a:t>
            </a:r>
          </a:p>
        </p:txBody>
      </p:sp>
    </p:spTree>
    <p:extLst>
      <p:ext uri="{BB962C8B-B14F-4D97-AF65-F5344CB8AC3E}">
        <p14:creationId xmlns:p14="http://schemas.microsoft.com/office/powerpoint/2010/main" val="270500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RICE</a:t>
            </a:r>
          </a:p>
        </p:txBody>
      </p:sp>
      <p:sp>
        <p:nvSpPr>
          <p:cNvPr id="7171" name="Content Placeholder 2"/>
          <p:cNvSpPr>
            <a:spLocks noGrp="1"/>
          </p:cNvSpPr>
          <p:nvPr>
            <p:ph idx="1"/>
          </p:nvPr>
        </p:nvSpPr>
        <p:spPr/>
        <p:txBody>
          <a:bodyPr/>
          <a:lstStyle/>
          <a:p>
            <a:pPr eaLnBrk="1" hangingPunct="1"/>
            <a:r>
              <a:rPr lang="en-US" smtClean="0"/>
              <a:t>Rest</a:t>
            </a:r>
          </a:p>
          <a:p>
            <a:pPr eaLnBrk="1" hangingPunct="1"/>
            <a:r>
              <a:rPr lang="en-US" smtClean="0"/>
              <a:t>Ice</a:t>
            </a:r>
          </a:p>
          <a:p>
            <a:pPr eaLnBrk="1" hangingPunct="1"/>
            <a:r>
              <a:rPr lang="en-US" smtClean="0"/>
              <a:t>Compression</a:t>
            </a:r>
          </a:p>
          <a:p>
            <a:pPr eaLnBrk="1" hangingPunct="1"/>
            <a:r>
              <a:rPr lang="en-US" smtClean="0"/>
              <a:t>Elevation</a:t>
            </a:r>
          </a:p>
        </p:txBody>
      </p:sp>
    </p:spTree>
    <p:extLst>
      <p:ext uri="{BB962C8B-B14F-4D97-AF65-F5344CB8AC3E}">
        <p14:creationId xmlns:p14="http://schemas.microsoft.com/office/powerpoint/2010/main" val="3682644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b="1">
                <a:solidFill>
                  <a:schemeClr val="accent2"/>
                </a:solidFill>
              </a:rPr>
              <a:t>Fat Embolism Syndrome</a:t>
            </a:r>
            <a:r>
              <a:rPr lang="en-US"/>
              <a:t> </a:t>
            </a:r>
            <a:endParaRPr lang="en-CA"/>
          </a:p>
        </p:txBody>
      </p:sp>
      <p:sp>
        <p:nvSpPr>
          <p:cNvPr id="104451" name="Rectangle 3"/>
          <p:cNvSpPr>
            <a:spLocks noGrp="1" noChangeArrowheads="1"/>
          </p:cNvSpPr>
          <p:nvPr>
            <p:ph type="body" idx="1"/>
          </p:nvPr>
        </p:nvSpPr>
        <p:spPr/>
        <p:txBody>
          <a:bodyPr/>
          <a:lstStyle/>
          <a:p>
            <a:pPr algn="l" rtl="0"/>
            <a:r>
              <a:rPr lang="en-US" sz="3200" b="1">
                <a:solidFill>
                  <a:schemeClr val="accent2"/>
                </a:solidFill>
              </a:rPr>
              <a:t>Prevention</a:t>
            </a:r>
          </a:p>
          <a:p>
            <a:pPr algn="l" rtl="0"/>
            <a:r>
              <a:rPr lang="en-US" sz="2600"/>
              <a:t>Early stabilization of long bone fracture.</a:t>
            </a:r>
          </a:p>
          <a:p>
            <a:pPr algn="l" rtl="0">
              <a:buFont typeface="Wingdings" pitchFamily="2" charset="2"/>
              <a:buNone/>
            </a:pPr>
            <a:r>
              <a:rPr lang="en-US" sz="2600" b="1"/>
              <a:t>Treatment: </a:t>
            </a:r>
          </a:p>
          <a:p>
            <a:pPr algn="l" rtl="0"/>
            <a:r>
              <a:rPr lang="en-US" sz="2600"/>
              <a:t>Intubation and mechanical ventilation</a:t>
            </a:r>
          </a:p>
          <a:p>
            <a:pPr algn="l" rtl="0"/>
            <a:r>
              <a:rPr lang="en-US" sz="2600"/>
              <a:t>Fluid balance</a:t>
            </a:r>
          </a:p>
          <a:p>
            <a:pPr algn="l" rtl="0"/>
            <a:r>
              <a:rPr lang="en-US" sz="2600"/>
              <a:t>Corticosteroids</a:t>
            </a:r>
          </a:p>
          <a:p>
            <a:pPr algn="l" rtl="0"/>
            <a:r>
              <a:rPr lang="en-US" sz="2600"/>
              <a:t>Vasoactive medication to support the cardiovascular system and prevent hypotension.</a:t>
            </a:r>
            <a:endParaRPr lang="en-US" sz="2200"/>
          </a:p>
        </p:txBody>
      </p:sp>
    </p:spTree>
    <p:extLst>
      <p:ext uri="{BB962C8B-B14F-4D97-AF65-F5344CB8AC3E}">
        <p14:creationId xmlns:p14="http://schemas.microsoft.com/office/powerpoint/2010/main" val="24151492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b="1">
                <a:solidFill>
                  <a:schemeClr val="accent2"/>
                </a:solidFill>
              </a:rPr>
              <a:t>4. Deep Vein Thrombosis</a:t>
            </a:r>
            <a:endParaRPr lang="en-CA" b="1">
              <a:solidFill>
                <a:schemeClr val="accent2"/>
              </a:solidFill>
            </a:endParaRPr>
          </a:p>
        </p:txBody>
      </p:sp>
      <p:sp>
        <p:nvSpPr>
          <p:cNvPr id="106499" name="Rectangle 3"/>
          <p:cNvSpPr>
            <a:spLocks noGrp="1" noChangeArrowheads="1"/>
          </p:cNvSpPr>
          <p:nvPr>
            <p:ph type="body" idx="1"/>
          </p:nvPr>
        </p:nvSpPr>
        <p:spPr/>
        <p:txBody>
          <a:bodyPr>
            <a:normAutofit lnSpcReduction="10000"/>
          </a:bodyPr>
          <a:lstStyle/>
          <a:p>
            <a:pPr algn="l" rtl="0"/>
            <a:r>
              <a:rPr lang="en-US" b="1">
                <a:solidFill>
                  <a:schemeClr val="accent2"/>
                </a:solidFill>
              </a:rPr>
              <a:t>Manifestations</a:t>
            </a:r>
          </a:p>
          <a:p>
            <a:pPr algn="l" rtl="0"/>
            <a:r>
              <a:rPr lang="en-US"/>
              <a:t>Swelling</a:t>
            </a:r>
          </a:p>
          <a:p>
            <a:pPr algn="l" rtl="0"/>
            <a:r>
              <a:rPr lang="en-US"/>
              <a:t>Leg pain</a:t>
            </a:r>
          </a:p>
          <a:p>
            <a:pPr algn="l" rtl="0"/>
            <a:r>
              <a:rPr lang="en-US"/>
              <a:t>Tenderness</a:t>
            </a:r>
          </a:p>
          <a:p>
            <a:pPr algn="l" rtl="0"/>
            <a:r>
              <a:rPr lang="en-US"/>
              <a:t>Cramping</a:t>
            </a:r>
          </a:p>
          <a:p>
            <a:pPr algn="l" rtl="0"/>
            <a:r>
              <a:rPr lang="en-US"/>
              <a:t>Some are asymptomatic</a:t>
            </a:r>
          </a:p>
          <a:p>
            <a:pPr algn="l" rtl="0"/>
            <a:r>
              <a:rPr lang="en-US" b="1">
                <a:solidFill>
                  <a:schemeClr val="accent2"/>
                </a:solidFill>
              </a:rPr>
              <a:t>Diagnosis</a:t>
            </a:r>
          </a:p>
          <a:p>
            <a:pPr algn="l" rtl="0"/>
            <a:r>
              <a:rPr lang="en-US"/>
              <a:t>Doppler ultrasound </a:t>
            </a:r>
            <a:endParaRPr lang="en-US" sz="2600"/>
          </a:p>
        </p:txBody>
      </p:sp>
    </p:spTree>
    <p:extLst>
      <p:ext uri="{BB962C8B-B14F-4D97-AF65-F5344CB8AC3E}">
        <p14:creationId xmlns:p14="http://schemas.microsoft.com/office/powerpoint/2010/main" val="24967800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b="1">
                <a:solidFill>
                  <a:schemeClr val="accent2"/>
                </a:solidFill>
              </a:rPr>
              <a:t>Deep Vein Thrombosis</a:t>
            </a:r>
            <a:endParaRPr lang="en-CA" b="1">
              <a:solidFill>
                <a:schemeClr val="accent2"/>
              </a:solidFill>
            </a:endParaRPr>
          </a:p>
        </p:txBody>
      </p:sp>
      <p:sp>
        <p:nvSpPr>
          <p:cNvPr id="108547" name="Rectangle 3"/>
          <p:cNvSpPr>
            <a:spLocks noGrp="1" noChangeArrowheads="1"/>
          </p:cNvSpPr>
          <p:nvPr>
            <p:ph type="body" idx="1"/>
          </p:nvPr>
        </p:nvSpPr>
        <p:spPr/>
        <p:txBody>
          <a:bodyPr/>
          <a:lstStyle/>
          <a:p>
            <a:pPr algn="l" rtl="0">
              <a:lnSpc>
                <a:spcPct val="80000"/>
              </a:lnSpc>
            </a:pPr>
            <a:r>
              <a:rPr lang="en-US" b="1">
                <a:solidFill>
                  <a:schemeClr val="accent2"/>
                </a:solidFill>
              </a:rPr>
              <a:t>Treatment</a:t>
            </a:r>
            <a:r>
              <a:rPr lang="en-US" b="1"/>
              <a:t> </a:t>
            </a:r>
          </a:p>
          <a:p>
            <a:pPr algn="l" rtl="0">
              <a:lnSpc>
                <a:spcPct val="80000"/>
              </a:lnSpc>
            </a:pPr>
            <a:r>
              <a:rPr lang="en-US"/>
              <a:t>Bed rest</a:t>
            </a:r>
          </a:p>
          <a:p>
            <a:pPr algn="l" rtl="0">
              <a:lnSpc>
                <a:spcPct val="80000"/>
              </a:lnSpc>
            </a:pPr>
            <a:r>
              <a:rPr lang="en-US"/>
              <a:t>Thrombolytic agents</a:t>
            </a:r>
          </a:p>
          <a:p>
            <a:pPr algn="l" rtl="0">
              <a:lnSpc>
                <a:spcPct val="80000"/>
              </a:lnSpc>
            </a:pPr>
            <a:r>
              <a:rPr lang="en-US"/>
              <a:t>Heparin </a:t>
            </a:r>
          </a:p>
          <a:p>
            <a:pPr algn="l" rtl="0">
              <a:lnSpc>
                <a:spcPct val="80000"/>
              </a:lnSpc>
            </a:pPr>
            <a:r>
              <a:rPr lang="en-US"/>
              <a:t>Vena cava filter</a:t>
            </a:r>
          </a:p>
          <a:p>
            <a:pPr algn="l" rtl="0">
              <a:lnSpc>
                <a:spcPct val="80000"/>
              </a:lnSpc>
            </a:pPr>
            <a:r>
              <a:rPr lang="en-US"/>
              <a:t>Thrombectomy </a:t>
            </a:r>
          </a:p>
          <a:p>
            <a:pPr algn="l" rtl="0">
              <a:lnSpc>
                <a:spcPct val="80000"/>
              </a:lnSpc>
            </a:pPr>
            <a:r>
              <a:rPr lang="en-US" b="1">
                <a:solidFill>
                  <a:schemeClr val="accent2"/>
                </a:solidFill>
              </a:rPr>
              <a:t>Prevention is the best treatment</a:t>
            </a:r>
            <a:r>
              <a:rPr lang="en-US">
                <a:solidFill>
                  <a:schemeClr val="accent2"/>
                </a:solidFill>
              </a:rPr>
              <a:t> </a:t>
            </a:r>
          </a:p>
          <a:p>
            <a:pPr algn="l" rtl="0">
              <a:lnSpc>
                <a:spcPct val="80000"/>
              </a:lnSpc>
            </a:pPr>
            <a:r>
              <a:rPr lang="en-US"/>
              <a:t>Early immobilization of fractures</a:t>
            </a:r>
          </a:p>
          <a:p>
            <a:pPr algn="l" rtl="0">
              <a:lnSpc>
                <a:spcPct val="80000"/>
              </a:lnSpc>
            </a:pPr>
            <a:r>
              <a:rPr lang="en-US"/>
              <a:t>Early mobilization of the client </a:t>
            </a:r>
            <a:endParaRPr lang="en-US" sz="2600"/>
          </a:p>
        </p:txBody>
      </p:sp>
    </p:spTree>
    <p:extLst>
      <p:ext uri="{BB962C8B-B14F-4D97-AF65-F5344CB8AC3E}">
        <p14:creationId xmlns:p14="http://schemas.microsoft.com/office/powerpoint/2010/main" val="1165203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74675" y="304800"/>
            <a:ext cx="8001000" cy="750888"/>
          </a:xfrm>
        </p:spPr>
        <p:txBody>
          <a:bodyPr/>
          <a:lstStyle/>
          <a:p>
            <a:r>
              <a:rPr lang="en-US" sz="1500"/>
              <a:t>Cont</a:t>
            </a:r>
            <a:r>
              <a:rPr lang="en-US" sz="1500">
                <a:latin typeface="Arial"/>
              </a:rPr>
              <a:t>…</a:t>
            </a:r>
            <a:r>
              <a:rPr lang="en-US" sz="1500"/>
              <a:t>..</a:t>
            </a:r>
          </a:p>
        </p:txBody>
      </p:sp>
      <p:sp>
        <p:nvSpPr>
          <p:cNvPr id="19459" name="Rectangle 3"/>
          <p:cNvSpPr>
            <a:spLocks noGrp="1" noChangeArrowheads="1"/>
          </p:cNvSpPr>
          <p:nvPr>
            <p:ph type="body" idx="1"/>
          </p:nvPr>
        </p:nvSpPr>
        <p:spPr>
          <a:xfrm>
            <a:off x="457200" y="1773238"/>
            <a:ext cx="8075613" cy="4679950"/>
          </a:xfrm>
        </p:spPr>
        <p:txBody>
          <a:bodyPr/>
          <a:lstStyle/>
          <a:p>
            <a:pPr marL="609600" indent="-609600" algn="l" rtl="0">
              <a:lnSpc>
                <a:spcPct val="90000"/>
              </a:lnSpc>
              <a:buFontTx/>
              <a:buNone/>
            </a:pPr>
            <a:r>
              <a:rPr lang="en-US" sz="2800" b="1">
                <a:solidFill>
                  <a:schemeClr val="accent2"/>
                </a:solidFill>
              </a:rPr>
              <a:t>5. DIC</a:t>
            </a:r>
          </a:p>
          <a:p>
            <a:pPr marL="609600" indent="-609600" algn="l" rtl="0">
              <a:lnSpc>
                <a:spcPct val="90000"/>
              </a:lnSpc>
              <a:buFontTx/>
              <a:buNone/>
            </a:pPr>
            <a:r>
              <a:rPr lang="en-US" sz="2800" b="1">
                <a:solidFill>
                  <a:schemeClr val="accent2"/>
                </a:solidFill>
              </a:rPr>
              <a:t>6. Infection</a:t>
            </a:r>
          </a:p>
          <a:p>
            <a:pPr marL="609600" indent="-609600" algn="l" rtl="0">
              <a:lnSpc>
                <a:spcPct val="90000"/>
              </a:lnSpc>
              <a:buFontTx/>
              <a:buNone/>
            </a:pPr>
            <a:r>
              <a:rPr lang="en-US" sz="2400" b="1">
                <a:solidFill>
                  <a:schemeClr val="accent2"/>
                </a:solidFill>
              </a:rPr>
              <a:t>Delayed complications:</a:t>
            </a:r>
            <a:r>
              <a:rPr lang="en-US" sz="1900"/>
              <a:t> </a:t>
            </a:r>
          </a:p>
          <a:p>
            <a:pPr marL="609600" indent="-609600" algn="l" rtl="0">
              <a:lnSpc>
                <a:spcPct val="90000"/>
              </a:lnSpc>
              <a:buFontTx/>
              <a:buAutoNum type="arabicPeriod"/>
            </a:pPr>
            <a:r>
              <a:rPr lang="en-US" sz="2000" b="1">
                <a:solidFill>
                  <a:schemeClr val="accent2"/>
                </a:solidFill>
              </a:rPr>
              <a:t>Delayed Union:</a:t>
            </a:r>
            <a:r>
              <a:rPr lang="en-US" sz="2000"/>
              <a:t> Delay healing, which result from infection and distraction of bone fragment, poor nutrition </a:t>
            </a:r>
          </a:p>
          <a:p>
            <a:pPr marL="609600" indent="-609600" algn="l" rtl="0">
              <a:lnSpc>
                <a:spcPct val="90000"/>
              </a:lnSpc>
              <a:buFontTx/>
              <a:buAutoNum type="arabicPeriod"/>
            </a:pPr>
            <a:r>
              <a:rPr lang="en-US" sz="2000" b="1">
                <a:solidFill>
                  <a:schemeClr val="accent2"/>
                </a:solidFill>
              </a:rPr>
              <a:t>Nonunion:</a:t>
            </a:r>
            <a:r>
              <a:rPr lang="en-US" sz="2000"/>
              <a:t> failure of the ends of the fractured bone to unite, pt complain of discomfort and abnormal movement at the fracture site. Managed by internal fixation or grafting</a:t>
            </a:r>
          </a:p>
          <a:p>
            <a:pPr marL="609600" indent="-609600" algn="l" rtl="0">
              <a:lnSpc>
                <a:spcPct val="90000"/>
              </a:lnSpc>
              <a:buFontTx/>
              <a:buChar char="•"/>
            </a:pPr>
            <a:r>
              <a:rPr lang="en-US" sz="2000"/>
              <a:t>Result from infection, interposition of tissue between the bone ends, inadequate immobilization, excessive space, and impaired blood supply  </a:t>
            </a:r>
          </a:p>
        </p:txBody>
      </p:sp>
    </p:spTree>
    <p:extLst>
      <p:ext uri="{BB962C8B-B14F-4D97-AF65-F5344CB8AC3E}">
        <p14:creationId xmlns:p14="http://schemas.microsoft.com/office/powerpoint/2010/main" val="2347485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30213" y="1231900"/>
            <a:ext cx="8524875" cy="768350"/>
          </a:xfrm>
        </p:spPr>
        <p:txBody>
          <a:bodyPr>
            <a:normAutofit fontScale="90000"/>
          </a:bodyPr>
          <a:lstStyle/>
          <a:p>
            <a:pPr eaLnBrk="1" hangingPunct="1"/>
            <a:r>
              <a:rPr lang="en-US" smtClean="0"/>
              <a:t>Rehabilitation Related to Specific Fractures</a:t>
            </a:r>
          </a:p>
        </p:txBody>
      </p:sp>
      <p:sp>
        <p:nvSpPr>
          <p:cNvPr id="28675" name="Rectangle 3"/>
          <p:cNvSpPr>
            <a:spLocks noGrp="1" noChangeArrowheads="1"/>
          </p:cNvSpPr>
          <p:nvPr>
            <p:ph type="body" idx="1"/>
          </p:nvPr>
        </p:nvSpPr>
        <p:spPr>
          <a:xfrm>
            <a:off x="330200" y="2143125"/>
            <a:ext cx="8613775" cy="4279900"/>
          </a:xfrm>
        </p:spPr>
        <p:txBody>
          <a:bodyPr>
            <a:normAutofit lnSpcReduction="10000"/>
          </a:bodyPr>
          <a:lstStyle/>
          <a:p>
            <a:pPr eaLnBrk="1" hangingPunct="1"/>
            <a:r>
              <a:rPr lang="en-US" smtClean="0"/>
              <a:t>Clavicle</a:t>
            </a:r>
          </a:p>
          <a:p>
            <a:pPr lvl="1" eaLnBrk="1" hangingPunct="1"/>
            <a:r>
              <a:rPr lang="en-US" smtClean="0"/>
              <a:t>Use of claviclar strap (“figure 8”) or sling</a:t>
            </a:r>
          </a:p>
          <a:p>
            <a:pPr lvl="1" eaLnBrk="1" hangingPunct="1"/>
            <a:r>
              <a:rPr lang="en-US" smtClean="0"/>
              <a:t>Exercises </a:t>
            </a:r>
          </a:p>
          <a:p>
            <a:pPr lvl="1" eaLnBrk="1" hangingPunct="1"/>
            <a:r>
              <a:rPr lang="en-US" smtClean="0"/>
              <a:t>Limitation of activities </a:t>
            </a:r>
          </a:p>
          <a:p>
            <a:pPr lvl="1" eaLnBrk="1" hangingPunct="1"/>
            <a:r>
              <a:rPr lang="en-US" smtClean="0"/>
              <a:t>Do not elevate arm above shoulder for approximately 6 weeks </a:t>
            </a:r>
          </a:p>
          <a:p>
            <a:pPr eaLnBrk="1" hangingPunct="1"/>
            <a:r>
              <a:rPr lang="en-US" smtClean="0"/>
              <a:t>Humeral neck and shaft fractures</a:t>
            </a:r>
          </a:p>
          <a:p>
            <a:pPr lvl="1" eaLnBrk="1" hangingPunct="1"/>
            <a:r>
              <a:rPr lang="en-US" smtClean="0"/>
              <a:t>Slings and bracing</a:t>
            </a:r>
          </a:p>
          <a:p>
            <a:pPr lvl="1" eaLnBrk="1" hangingPunct="1"/>
            <a:r>
              <a:rPr lang="en-US" smtClean="0"/>
              <a:t>Activity limitations and pendulum exercises</a:t>
            </a:r>
          </a:p>
        </p:txBody>
      </p:sp>
    </p:spTree>
    <p:extLst>
      <p:ext uri="{BB962C8B-B14F-4D97-AF65-F5344CB8AC3E}">
        <p14:creationId xmlns:p14="http://schemas.microsoft.com/office/powerpoint/2010/main" val="958947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30213" y="1231900"/>
            <a:ext cx="8524875" cy="768350"/>
          </a:xfrm>
        </p:spPr>
        <p:txBody>
          <a:bodyPr>
            <a:normAutofit fontScale="90000"/>
          </a:bodyPr>
          <a:lstStyle/>
          <a:p>
            <a:pPr eaLnBrk="1" hangingPunct="1"/>
            <a:r>
              <a:rPr lang="en-US" smtClean="0"/>
              <a:t>Fracture of Clavicle and Immobilization Device</a:t>
            </a:r>
          </a:p>
        </p:txBody>
      </p:sp>
      <p:pic>
        <p:nvPicPr>
          <p:cNvPr id="29699" name="Picture 4" descr="E:\Suvarna\Connection\CD\Smeltzer IRDVD\Input\Images from VT\Image\jpg\jpg chap 37 to 72\figure_6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0525" y="2146300"/>
            <a:ext cx="328295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290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30213" y="1193800"/>
            <a:ext cx="8524875" cy="768350"/>
          </a:xfrm>
        </p:spPr>
        <p:txBody>
          <a:bodyPr>
            <a:normAutofit fontScale="90000"/>
          </a:bodyPr>
          <a:lstStyle/>
          <a:p>
            <a:pPr eaLnBrk="1" hangingPunct="1"/>
            <a:r>
              <a:rPr lang="en-US" smtClean="0"/>
              <a:t>Prescribed Shoulder Exercises </a:t>
            </a:r>
            <a:br>
              <a:rPr lang="en-US" smtClean="0"/>
            </a:br>
            <a:r>
              <a:rPr lang="en-US" smtClean="0"/>
              <a:t>(Clavicle Fractures)</a:t>
            </a:r>
          </a:p>
        </p:txBody>
      </p:sp>
      <p:pic>
        <p:nvPicPr>
          <p:cNvPr id="30723" name="Picture 4" descr="E:\Suvarna\Connection\CD\Smeltzer IRDVD\Input\Images from VT\Image\jpg\jpg chap 37 to 72\figure_6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2108200"/>
            <a:ext cx="43815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735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30213" y="1231900"/>
            <a:ext cx="8524875" cy="768350"/>
          </a:xfrm>
        </p:spPr>
        <p:txBody>
          <a:bodyPr>
            <a:normAutofit fontScale="90000"/>
          </a:bodyPr>
          <a:lstStyle/>
          <a:p>
            <a:pPr eaLnBrk="1" hangingPunct="1"/>
            <a:r>
              <a:rPr lang="en-US" smtClean="0"/>
              <a:t>Immobilizers for Proximal Humeral Fractures</a:t>
            </a:r>
          </a:p>
        </p:txBody>
      </p:sp>
      <p:pic>
        <p:nvPicPr>
          <p:cNvPr id="31747" name="Picture 4" descr="E:\Suvarna\Connection\CD\Smeltzer IRDVD\Input\Images from VT\Image\jpg\jpg chap 37 to 72\figure_6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173288"/>
            <a:ext cx="7007225"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744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30213" y="1209675"/>
            <a:ext cx="8524875" cy="384175"/>
          </a:xfrm>
        </p:spPr>
        <p:txBody>
          <a:bodyPr>
            <a:normAutofit fontScale="90000"/>
          </a:bodyPr>
          <a:lstStyle/>
          <a:p>
            <a:pPr eaLnBrk="1" hangingPunct="1"/>
            <a:r>
              <a:rPr lang="en-US" smtClean="0"/>
              <a:t>Functional Humeral Brace</a:t>
            </a:r>
          </a:p>
        </p:txBody>
      </p:sp>
      <p:pic>
        <p:nvPicPr>
          <p:cNvPr id="32771" name="Picture 4" descr="E:\Suvarna\Connection\CD\Smeltzer IRDVD\Input\Images from VT\Image\jpg\jpg chap 37 to 72\figure_69-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1363" y="1828800"/>
            <a:ext cx="2581275"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885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30213" y="1231900"/>
            <a:ext cx="8524875" cy="768350"/>
          </a:xfrm>
        </p:spPr>
        <p:txBody>
          <a:bodyPr>
            <a:normAutofit fontScale="90000"/>
          </a:bodyPr>
          <a:lstStyle/>
          <a:p>
            <a:pPr eaLnBrk="1" hangingPunct="1"/>
            <a:r>
              <a:rPr lang="en-US" smtClean="0"/>
              <a:t>Rehabilitation Related to Specific Fractures</a:t>
            </a:r>
          </a:p>
        </p:txBody>
      </p:sp>
      <p:sp>
        <p:nvSpPr>
          <p:cNvPr id="33795" name="Rectangle 3"/>
          <p:cNvSpPr>
            <a:spLocks noGrp="1" noChangeArrowheads="1"/>
          </p:cNvSpPr>
          <p:nvPr>
            <p:ph type="body" idx="1"/>
          </p:nvPr>
        </p:nvSpPr>
        <p:spPr>
          <a:xfrm>
            <a:off x="330200" y="2060575"/>
            <a:ext cx="8613775" cy="4565650"/>
          </a:xfrm>
        </p:spPr>
        <p:txBody>
          <a:bodyPr/>
          <a:lstStyle/>
          <a:p>
            <a:pPr eaLnBrk="1" hangingPunct="1">
              <a:lnSpc>
                <a:spcPct val="80000"/>
              </a:lnSpc>
            </a:pPr>
            <a:r>
              <a:rPr lang="en-US" smtClean="0"/>
              <a:t>Elbow fractures</a:t>
            </a:r>
          </a:p>
          <a:p>
            <a:pPr lvl="1" eaLnBrk="1" hangingPunct="1">
              <a:lnSpc>
                <a:spcPct val="80000"/>
              </a:lnSpc>
            </a:pPr>
            <a:r>
              <a:rPr lang="en-US" smtClean="0"/>
              <a:t>Monitor regularly for neurovascular compromise and signs of compartment syndrome</a:t>
            </a:r>
          </a:p>
          <a:p>
            <a:pPr lvl="1" eaLnBrk="1" hangingPunct="1">
              <a:lnSpc>
                <a:spcPct val="80000"/>
              </a:lnSpc>
            </a:pPr>
            <a:r>
              <a:rPr lang="en-US" smtClean="0"/>
              <a:t>Potential for Volkmann's contracture</a:t>
            </a:r>
            <a:endParaRPr lang="en-US" b="1" smtClean="0"/>
          </a:p>
          <a:p>
            <a:pPr lvl="1" eaLnBrk="1" hangingPunct="1">
              <a:lnSpc>
                <a:spcPct val="80000"/>
              </a:lnSpc>
            </a:pPr>
            <a:r>
              <a:rPr lang="en-US" smtClean="0"/>
              <a:t>Active exercises and ROM are encouraged to prevent limitation of joint movement after immobilization and healing (4–6 weeks for nondisplaced, casted) or  after internal fixation (about 1 week)</a:t>
            </a:r>
          </a:p>
          <a:p>
            <a:pPr eaLnBrk="1" hangingPunct="1">
              <a:lnSpc>
                <a:spcPct val="80000"/>
              </a:lnSpc>
            </a:pPr>
            <a:r>
              <a:rPr lang="en-US" smtClean="0"/>
              <a:t>Colles fracture</a:t>
            </a:r>
          </a:p>
          <a:p>
            <a:pPr lvl="1" eaLnBrk="1" hangingPunct="1">
              <a:lnSpc>
                <a:spcPct val="80000"/>
              </a:lnSpc>
            </a:pPr>
            <a:r>
              <a:rPr lang="en-US" smtClean="0"/>
              <a:t>Early functional rehabilitation exercises </a:t>
            </a:r>
          </a:p>
          <a:p>
            <a:pPr lvl="1" eaLnBrk="1" hangingPunct="1">
              <a:lnSpc>
                <a:spcPct val="80000"/>
              </a:lnSpc>
            </a:pPr>
            <a:r>
              <a:rPr lang="en-US" smtClean="0"/>
              <a:t>Active motion exercises of fingers and shoulder</a:t>
            </a:r>
          </a:p>
        </p:txBody>
      </p:sp>
    </p:spTree>
    <p:extLst>
      <p:ext uri="{BB962C8B-B14F-4D97-AF65-F5344CB8AC3E}">
        <p14:creationId xmlns:p14="http://schemas.microsoft.com/office/powerpoint/2010/main" val="3816350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30213" y="457201"/>
            <a:ext cx="8524875" cy="838199"/>
          </a:xfrm>
        </p:spPr>
        <p:txBody>
          <a:bodyPr>
            <a:normAutofit/>
          </a:bodyPr>
          <a:lstStyle/>
          <a:p>
            <a:pPr eaLnBrk="1" hangingPunct="1"/>
            <a:r>
              <a:rPr lang="en-US" dirty="0" smtClean="0"/>
              <a:t>Common Sports-Related Injuries</a:t>
            </a:r>
          </a:p>
        </p:txBody>
      </p:sp>
      <p:sp>
        <p:nvSpPr>
          <p:cNvPr id="8195" name="Rectangle 3"/>
          <p:cNvSpPr>
            <a:spLocks noGrp="1" noChangeArrowheads="1"/>
          </p:cNvSpPr>
          <p:nvPr>
            <p:ph type="body" idx="1"/>
          </p:nvPr>
        </p:nvSpPr>
        <p:spPr>
          <a:xfrm>
            <a:off x="457200" y="2286000"/>
            <a:ext cx="8229600" cy="3840163"/>
          </a:xfrm>
        </p:spPr>
        <p:txBody>
          <a:bodyPr>
            <a:normAutofit lnSpcReduction="10000"/>
          </a:bodyPr>
          <a:lstStyle/>
          <a:p>
            <a:pPr eaLnBrk="1" hangingPunct="1"/>
            <a:r>
              <a:rPr lang="en-US" dirty="0" smtClean="0"/>
              <a:t>Contusions, strains, sprains and dislocations </a:t>
            </a:r>
          </a:p>
          <a:p>
            <a:pPr eaLnBrk="1" hangingPunct="1"/>
            <a:r>
              <a:rPr lang="en-US" dirty="0" smtClean="0"/>
              <a:t>Tendonitis: inflammation of a tendon by overuse</a:t>
            </a:r>
          </a:p>
          <a:p>
            <a:pPr eaLnBrk="1" hangingPunct="1"/>
            <a:r>
              <a:rPr lang="en-US" dirty="0" smtClean="0"/>
              <a:t>Meniscal injuries of the knee occur with excessive rotational stress</a:t>
            </a:r>
          </a:p>
          <a:p>
            <a:pPr eaLnBrk="1" hangingPunct="1"/>
            <a:r>
              <a:rPr lang="en-US" dirty="0" smtClean="0"/>
              <a:t>Traumatic fractures</a:t>
            </a:r>
          </a:p>
          <a:p>
            <a:pPr eaLnBrk="1" hangingPunct="1"/>
            <a:r>
              <a:rPr lang="en-US" dirty="0" smtClean="0"/>
              <a:t>Stress fractures</a:t>
            </a:r>
          </a:p>
        </p:txBody>
      </p:sp>
    </p:spTree>
    <p:extLst>
      <p:ext uri="{BB962C8B-B14F-4D97-AF65-F5344CB8AC3E}">
        <p14:creationId xmlns:p14="http://schemas.microsoft.com/office/powerpoint/2010/main" val="3802525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17513" y="1119188"/>
            <a:ext cx="8524875" cy="768350"/>
          </a:xfrm>
        </p:spPr>
        <p:txBody>
          <a:bodyPr>
            <a:normAutofit fontScale="90000"/>
          </a:bodyPr>
          <a:lstStyle/>
          <a:p>
            <a:pPr eaLnBrk="1" hangingPunct="1"/>
            <a:r>
              <a:rPr lang="en-US" smtClean="0"/>
              <a:t>Rehabilitation Related to Specific Fractures</a:t>
            </a:r>
          </a:p>
        </p:txBody>
      </p:sp>
      <p:sp>
        <p:nvSpPr>
          <p:cNvPr id="34819" name="Rectangle 3"/>
          <p:cNvSpPr>
            <a:spLocks noGrp="1" noChangeArrowheads="1"/>
          </p:cNvSpPr>
          <p:nvPr>
            <p:ph type="body" idx="1"/>
          </p:nvPr>
        </p:nvSpPr>
        <p:spPr>
          <a:xfrm>
            <a:off x="330200" y="1939925"/>
            <a:ext cx="8613775" cy="4686300"/>
          </a:xfrm>
        </p:spPr>
        <p:txBody>
          <a:bodyPr>
            <a:normAutofit lnSpcReduction="10000"/>
          </a:bodyPr>
          <a:lstStyle/>
          <a:p>
            <a:pPr eaLnBrk="1" hangingPunct="1">
              <a:lnSpc>
                <a:spcPct val="80000"/>
              </a:lnSpc>
            </a:pPr>
            <a:r>
              <a:rPr lang="en-US" smtClean="0"/>
              <a:t>Pelvic fractures</a:t>
            </a:r>
          </a:p>
          <a:p>
            <a:pPr lvl="1" eaLnBrk="1" hangingPunct="1">
              <a:lnSpc>
                <a:spcPct val="80000"/>
              </a:lnSpc>
            </a:pPr>
            <a:r>
              <a:rPr lang="en-US" smtClean="0"/>
              <a:t>Management depends upon type and extent of fracture and associated injuries.</a:t>
            </a:r>
          </a:p>
          <a:p>
            <a:pPr lvl="1" eaLnBrk="1" hangingPunct="1">
              <a:lnSpc>
                <a:spcPct val="80000"/>
              </a:lnSpc>
            </a:pPr>
            <a:r>
              <a:rPr lang="en-US" smtClean="0"/>
              <a:t>Stable fractures are treated with a few days bed rest and symptom management.</a:t>
            </a:r>
          </a:p>
          <a:p>
            <a:pPr lvl="1" eaLnBrk="1" hangingPunct="1">
              <a:lnSpc>
                <a:spcPct val="80000"/>
              </a:lnSpc>
            </a:pPr>
            <a:r>
              <a:rPr lang="en-US" smtClean="0"/>
              <a:t>Early mobilization reduces problems related to immobility.</a:t>
            </a:r>
          </a:p>
          <a:p>
            <a:pPr eaLnBrk="1" hangingPunct="1">
              <a:lnSpc>
                <a:spcPct val="80000"/>
              </a:lnSpc>
            </a:pPr>
            <a:r>
              <a:rPr lang="en-US" smtClean="0"/>
              <a:t>Hip fracture</a:t>
            </a:r>
          </a:p>
          <a:p>
            <a:pPr lvl="1" eaLnBrk="1" hangingPunct="1">
              <a:lnSpc>
                <a:spcPct val="80000"/>
              </a:lnSpc>
            </a:pPr>
            <a:r>
              <a:rPr lang="en-US" smtClean="0"/>
              <a:t>Surgery is usually done to reduce and fixate the fracture.  </a:t>
            </a:r>
          </a:p>
          <a:p>
            <a:pPr lvl="1" eaLnBrk="1" hangingPunct="1">
              <a:lnSpc>
                <a:spcPct val="80000"/>
              </a:lnSpc>
            </a:pPr>
            <a:r>
              <a:rPr lang="en-US" smtClean="0"/>
              <a:t>Care is similar to that of a patient undergoing other orthopedic surgery or hip replacement surgery.  </a:t>
            </a:r>
          </a:p>
        </p:txBody>
      </p:sp>
    </p:spTree>
    <p:extLst>
      <p:ext uri="{BB962C8B-B14F-4D97-AF65-F5344CB8AC3E}">
        <p14:creationId xmlns:p14="http://schemas.microsoft.com/office/powerpoint/2010/main" val="710067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30213" y="1260475"/>
            <a:ext cx="8524875" cy="384175"/>
          </a:xfrm>
        </p:spPr>
        <p:txBody>
          <a:bodyPr>
            <a:normAutofit fontScale="90000"/>
          </a:bodyPr>
          <a:lstStyle/>
          <a:p>
            <a:pPr eaLnBrk="1" hangingPunct="1"/>
            <a:r>
              <a:rPr lang="en-US" smtClean="0"/>
              <a:t>Pelvic Bones</a:t>
            </a:r>
          </a:p>
        </p:txBody>
      </p:sp>
      <p:pic>
        <p:nvPicPr>
          <p:cNvPr id="35843" name="Picture 4" descr="E:\Suvarna\Connection\CD\Smeltzer IRDVD\Input\Images from VT\Image\jpg\jpg chap 37 to 72\figure_69-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84350"/>
            <a:ext cx="5940425"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561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30213" y="1260475"/>
            <a:ext cx="8524875" cy="384175"/>
          </a:xfrm>
        </p:spPr>
        <p:txBody>
          <a:bodyPr>
            <a:normAutofit fontScale="90000"/>
          </a:bodyPr>
          <a:lstStyle/>
          <a:p>
            <a:pPr eaLnBrk="1" hangingPunct="1"/>
            <a:r>
              <a:rPr lang="en-US" smtClean="0"/>
              <a:t>Stable Pelvic Fractures</a:t>
            </a:r>
          </a:p>
        </p:txBody>
      </p:sp>
      <p:pic>
        <p:nvPicPr>
          <p:cNvPr id="36867" name="Picture 4" descr="E:\Suvarna\Connection\CD\Smeltzer IRDVD\Input\Images from VT\Image\jpg\jpg chap 37 to 72\figure_69-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0175" y="2032000"/>
            <a:ext cx="380365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125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30213" y="1616075"/>
            <a:ext cx="8524875" cy="384175"/>
          </a:xfrm>
        </p:spPr>
        <p:txBody>
          <a:bodyPr>
            <a:normAutofit fontScale="90000"/>
          </a:bodyPr>
          <a:lstStyle/>
          <a:p>
            <a:pPr eaLnBrk="1" hangingPunct="1"/>
            <a:r>
              <a:rPr lang="en-US" smtClean="0"/>
              <a:t>Unstable Pelvic Fractures</a:t>
            </a:r>
          </a:p>
        </p:txBody>
      </p:sp>
      <p:pic>
        <p:nvPicPr>
          <p:cNvPr id="37891" name="Picture 4" descr="E:\Suvarna\Connection\CD\Smeltzer IRDVD\Input\Images from VT\Image\jpg\jpg chap 37 to 72\figure_69-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16200"/>
            <a:ext cx="86868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520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30213" y="1362075"/>
            <a:ext cx="8524875" cy="384175"/>
          </a:xfrm>
        </p:spPr>
        <p:txBody>
          <a:bodyPr>
            <a:normAutofit fontScale="90000"/>
          </a:bodyPr>
          <a:lstStyle/>
          <a:p>
            <a:pPr eaLnBrk="1" hangingPunct="1"/>
            <a:r>
              <a:rPr lang="en-US" smtClean="0"/>
              <a:t>Regions of the Proximal Femur</a:t>
            </a:r>
          </a:p>
        </p:txBody>
      </p:sp>
      <p:pic>
        <p:nvPicPr>
          <p:cNvPr id="38915" name="Picture 4" descr="E:\Suvarna\Connection\CD\Smeltzer IRDVD\Input\Images from VT\Image\jpg\jpg chap 37 to 72\figure_69-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41550"/>
            <a:ext cx="5330825"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2531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30213" y="1231900"/>
            <a:ext cx="8524875" cy="768350"/>
          </a:xfrm>
        </p:spPr>
        <p:txBody>
          <a:bodyPr>
            <a:normAutofit fontScale="90000"/>
          </a:bodyPr>
          <a:lstStyle/>
          <a:p>
            <a:pPr eaLnBrk="1" hangingPunct="1"/>
            <a:r>
              <a:rPr lang="en-US" smtClean="0"/>
              <a:t>Examples of Internal Fixation for Hip Fractures</a:t>
            </a:r>
          </a:p>
        </p:txBody>
      </p:sp>
      <p:pic>
        <p:nvPicPr>
          <p:cNvPr id="39939" name="Picture 4" descr="E:\Suvarna\Connection\CD\Smeltzer IRDVD\Input\Images from VT\Image\jpg\jpg chap 37 to 72\figure_69-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79650"/>
            <a:ext cx="6854825"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46832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30213" y="1154113"/>
            <a:ext cx="8524875" cy="768350"/>
          </a:xfrm>
        </p:spPr>
        <p:txBody>
          <a:bodyPr>
            <a:normAutofit fontScale="90000"/>
          </a:bodyPr>
          <a:lstStyle/>
          <a:p>
            <a:pPr eaLnBrk="1" hangingPunct="1"/>
            <a:r>
              <a:rPr lang="en-US" smtClean="0"/>
              <a:t>Rehabilitation Related to Specific Fractures</a:t>
            </a:r>
          </a:p>
        </p:txBody>
      </p:sp>
      <p:sp>
        <p:nvSpPr>
          <p:cNvPr id="40963" name="Rectangle 3"/>
          <p:cNvSpPr>
            <a:spLocks noGrp="1" noChangeArrowheads="1"/>
          </p:cNvSpPr>
          <p:nvPr>
            <p:ph type="body" idx="1"/>
          </p:nvPr>
        </p:nvSpPr>
        <p:spPr>
          <a:xfrm>
            <a:off x="330200" y="2057400"/>
            <a:ext cx="8613775" cy="4746625"/>
          </a:xfrm>
        </p:spPr>
        <p:txBody>
          <a:bodyPr/>
          <a:lstStyle/>
          <a:p>
            <a:pPr eaLnBrk="1" hangingPunct="1">
              <a:lnSpc>
                <a:spcPct val="80000"/>
              </a:lnSpc>
            </a:pPr>
            <a:r>
              <a:rPr lang="en-US" smtClean="0"/>
              <a:t>Femoral shaft fractures</a:t>
            </a:r>
          </a:p>
          <a:p>
            <a:pPr lvl="1" eaLnBrk="1" hangingPunct="1">
              <a:lnSpc>
                <a:spcPct val="80000"/>
              </a:lnSpc>
            </a:pPr>
            <a:r>
              <a:rPr lang="en-US" smtClean="0"/>
              <a:t>Lower leg, foot, and hip exercises to preserve muscle function and improve circulation.</a:t>
            </a:r>
          </a:p>
          <a:p>
            <a:pPr lvl="1" eaLnBrk="1" hangingPunct="1">
              <a:lnSpc>
                <a:spcPct val="80000"/>
              </a:lnSpc>
            </a:pPr>
            <a:r>
              <a:rPr lang="en-US" smtClean="0"/>
              <a:t>Early ambulation stimulates healing.</a:t>
            </a:r>
          </a:p>
          <a:p>
            <a:pPr lvl="1" eaLnBrk="1" hangingPunct="1">
              <a:lnSpc>
                <a:spcPct val="80000"/>
              </a:lnSpc>
            </a:pPr>
            <a:r>
              <a:rPr lang="en-US" smtClean="0"/>
              <a:t>Physical therapy, ambulation and weight bearing are prescribed. </a:t>
            </a:r>
          </a:p>
          <a:p>
            <a:pPr lvl="1" eaLnBrk="1" hangingPunct="1">
              <a:lnSpc>
                <a:spcPct val="80000"/>
              </a:lnSpc>
            </a:pPr>
            <a:r>
              <a:rPr lang="en-US" smtClean="0"/>
              <a:t>Active and passive knee exercises are begun as soon as possible to prevent restriction of knee movement. </a:t>
            </a:r>
          </a:p>
        </p:txBody>
      </p:sp>
    </p:spTree>
    <p:extLst>
      <p:ext uri="{BB962C8B-B14F-4D97-AF65-F5344CB8AC3E}">
        <p14:creationId xmlns:p14="http://schemas.microsoft.com/office/powerpoint/2010/main" val="24029701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30213" y="1260475"/>
            <a:ext cx="8524875" cy="384175"/>
          </a:xfrm>
        </p:spPr>
        <p:txBody>
          <a:bodyPr>
            <a:normAutofit fontScale="90000"/>
          </a:bodyPr>
          <a:lstStyle/>
          <a:p>
            <a:pPr eaLnBrk="1" hangingPunct="1"/>
            <a:r>
              <a:rPr lang="en-US" smtClean="0"/>
              <a:t>Femoral Fractures</a:t>
            </a:r>
          </a:p>
        </p:txBody>
      </p:sp>
      <p:pic>
        <p:nvPicPr>
          <p:cNvPr id="41987" name="Picture 4" descr="E:\Suvarna\Connection\CD\Smeltzer IRDVD\Input\Images from VT\Image\jpg\jpg chap 37 to 72\figure_69-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074863"/>
            <a:ext cx="44196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9633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30213" y="533400"/>
            <a:ext cx="8524875" cy="762000"/>
          </a:xfrm>
        </p:spPr>
        <p:txBody>
          <a:bodyPr>
            <a:normAutofit fontScale="90000"/>
          </a:bodyPr>
          <a:lstStyle/>
          <a:p>
            <a:pPr eaLnBrk="1" hangingPunct="1"/>
            <a:r>
              <a:rPr lang="en-US" dirty="0" smtClean="0"/>
              <a:t>Nursing Process: The Care of the Patient with Fracture of the Hip—Assessment</a:t>
            </a:r>
          </a:p>
        </p:txBody>
      </p:sp>
      <p:sp>
        <p:nvSpPr>
          <p:cNvPr id="43011" name="Rectangle 3"/>
          <p:cNvSpPr>
            <a:spLocks noGrp="1" noChangeArrowheads="1"/>
          </p:cNvSpPr>
          <p:nvPr>
            <p:ph type="body" idx="1"/>
          </p:nvPr>
        </p:nvSpPr>
        <p:spPr/>
        <p:txBody>
          <a:bodyPr>
            <a:normAutofit fontScale="85000" lnSpcReduction="10000"/>
          </a:bodyPr>
          <a:lstStyle/>
          <a:p>
            <a:pPr eaLnBrk="1" hangingPunct="1"/>
            <a:r>
              <a:rPr lang="en-US" smtClean="0"/>
              <a:t>Health history and presence of concomitant problems</a:t>
            </a:r>
          </a:p>
          <a:p>
            <a:pPr eaLnBrk="1" hangingPunct="1"/>
            <a:r>
              <a:rPr lang="en-US" smtClean="0"/>
              <a:t>Pain</a:t>
            </a:r>
          </a:p>
          <a:p>
            <a:pPr eaLnBrk="1" hangingPunct="1"/>
            <a:r>
              <a:rPr lang="en-US" smtClean="0"/>
              <a:t>VS, respiratory status, LOC, and signs and symptoms of shock</a:t>
            </a:r>
          </a:p>
          <a:p>
            <a:pPr eaLnBrk="1" hangingPunct="1"/>
            <a:r>
              <a:rPr lang="en-US" smtClean="0"/>
              <a:t>Affected extremity including frequent neurovascular assessment</a:t>
            </a:r>
          </a:p>
          <a:p>
            <a:pPr eaLnBrk="1" hangingPunct="1"/>
            <a:r>
              <a:rPr lang="en-US" smtClean="0"/>
              <a:t>Bowel and bladder elimination; bowel sounds, I&amp;O</a:t>
            </a:r>
          </a:p>
          <a:p>
            <a:pPr eaLnBrk="1" hangingPunct="1"/>
            <a:r>
              <a:rPr lang="en-US" smtClean="0"/>
              <a:t>Skin condition</a:t>
            </a:r>
          </a:p>
          <a:p>
            <a:pPr eaLnBrk="1" hangingPunct="1"/>
            <a:r>
              <a:rPr lang="en-US" smtClean="0"/>
              <a:t>Anxiety and coping </a:t>
            </a:r>
          </a:p>
        </p:txBody>
      </p:sp>
    </p:spTree>
    <p:extLst>
      <p:ext uri="{BB962C8B-B14F-4D97-AF65-F5344CB8AC3E}">
        <p14:creationId xmlns:p14="http://schemas.microsoft.com/office/powerpoint/2010/main" val="30715016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30213" y="304800"/>
            <a:ext cx="8524875" cy="1295400"/>
          </a:xfrm>
        </p:spPr>
        <p:txBody>
          <a:bodyPr>
            <a:normAutofit fontScale="90000"/>
          </a:bodyPr>
          <a:lstStyle/>
          <a:p>
            <a:pPr eaLnBrk="1" hangingPunct="1"/>
            <a:r>
              <a:rPr lang="en-US" dirty="0" smtClean="0"/>
              <a:t>Nursing Process: The Care of the Patient with Fracture of the Hip—Diagnoses</a:t>
            </a:r>
          </a:p>
        </p:txBody>
      </p:sp>
      <p:sp>
        <p:nvSpPr>
          <p:cNvPr id="44035" name="Rectangle 3"/>
          <p:cNvSpPr>
            <a:spLocks noGrp="1" noChangeArrowheads="1"/>
          </p:cNvSpPr>
          <p:nvPr>
            <p:ph type="body" idx="1"/>
          </p:nvPr>
        </p:nvSpPr>
        <p:spPr/>
        <p:txBody>
          <a:bodyPr/>
          <a:lstStyle/>
          <a:p>
            <a:pPr eaLnBrk="1" hangingPunct="1"/>
            <a:r>
              <a:rPr lang="en-US" smtClean="0"/>
              <a:t>Acute pain</a:t>
            </a:r>
          </a:p>
          <a:p>
            <a:pPr eaLnBrk="1" hangingPunct="1"/>
            <a:r>
              <a:rPr lang="en-US" smtClean="0"/>
              <a:t>Impaired physical mobility</a:t>
            </a:r>
          </a:p>
          <a:p>
            <a:pPr eaLnBrk="1" hangingPunct="1"/>
            <a:r>
              <a:rPr lang="en-US" smtClean="0"/>
              <a:t>Impaired skin integrity</a:t>
            </a:r>
          </a:p>
          <a:p>
            <a:pPr eaLnBrk="1" hangingPunct="1"/>
            <a:r>
              <a:rPr lang="en-US" smtClean="0"/>
              <a:t>Risk for impaired urinary elimination</a:t>
            </a:r>
          </a:p>
          <a:p>
            <a:pPr eaLnBrk="1" hangingPunct="1"/>
            <a:r>
              <a:rPr lang="en-US" smtClean="0"/>
              <a:t>Risk for ineffective coping</a:t>
            </a:r>
          </a:p>
          <a:p>
            <a:pPr eaLnBrk="1" hangingPunct="1"/>
            <a:r>
              <a:rPr lang="en-US" smtClean="0"/>
              <a:t>Risk for disturbed thought processes</a:t>
            </a:r>
          </a:p>
          <a:p>
            <a:pPr eaLnBrk="1" hangingPunct="1"/>
            <a:endParaRPr lang="en-US" smtClean="0"/>
          </a:p>
        </p:txBody>
      </p:sp>
    </p:spTree>
    <p:extLst>
      <p:ext uri="{BB962C8B-B14F-4D97-AF65-F5344CB8AC3E}">
        <p14:creationId xmlns:p14="http://schemas.microsoft.com/office/powerpoint/2010/main" val="1958822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30213" y="1196975"/>
            <a:ext cx="8524875" cy="384175"/>
          </a:xfrm>
        </p:spPr>
        <p:txBody>
          <a:bodyPr>
            <a:normAutofit fontScale="90000"/>
          </a:bodyPr>
          <a:lstStyle/>
          <a:p>
            <a:pPr eaLnBrk="1" hangingPunct="1"/>
            <a:r>
              <a:rPr lang="en-US" smtClean="0"/>
              <a:t>Knee Ligaments, Tendons, and Menisci</a:t>
            </a:r>
          </a:p>
        </p:txBody>
      </p:sp>
      <p:pic>
        <p:nvPicPr>
          <p:cNvPr id="9219" name="Picture 4" descr="E:\Suvarna\Connection\CD\Smeltzer IRDVD\Input\Images from VT\Image\jpg\jpg chap 37 to 72\figure_6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8" y="2082800"/>
            <a:ext cx="827405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8998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30213" y="457200"/>
            <a:ext cx="8524875" cy="1066800"/>
          </a:xfrm>
        </p:spPr>
        <p:txBody>
          <a:bodyPr>
            <a:normAutofit fontScale="90000"/>
          </a:bodyPr>
          <a:lstStyle/>
          <a:p>
            <a:pPr eaLnBrk="1" hangingPunct="1"/>
            <a:r>
              <a:rPr lang="en-US" dirty="0" smtClean="0"/>
              <a:t>Collaborative Problems/Potential Complications</a:t>
            </a:r>
          </a:p>
        </p:txBody>
      </p:sp>
      <p:sp>
        <p:nvSpPr>
          <p:cNvPr id="45059" name="Rectangle 3"/>
          <p:cNvSpPr>
            <a:spLocks noGrp="1" noChangeArrowheads="1"/>
          </p:cNvSpPr>
          <p:nvPr>
            <p:ph type="body" idx="1"/>
          </p:nvPr>
        </p:nvSpPr>
        <p:spPr/>
        <p:txBody>
          <a:bodyPr/>
          <a:lstStyle/>
          <a:p>
            <a:pPr eaLnBrk="1" hangingPunct="1"/>
            <a:r>
              <a:rPr lang="en-US" smtClean="0"/>
              <a:t>Hemorrhage</a:t>
            </a:r>
          </a:p>
          <a:p>
            <a:pPr eaLnBrk="1" hangingPunct="1"/>
            <a:r>
              <a:rPr lang="en-US" smtClean="0"/>
              <a:t>Peripheral neurovascular dysfunction</a:t>
            </a:r>
          </a:p>
          <a:p>
            <a:pPr eaLnBrk="1" hangingPunct="1"/>
            <a:r>
              <a:rPr lang="en-US" smtClean="0"/>
              <a:t>DVT</a:t>
            </a:r>
          </a:p>
          <a:p>
            <a:pPr eaLnBrk="1" hangingPunct="1"/>
            <a:r>
              <a:rPr lang="en-US" smtClean="0"/>
              <a:t>Pulmonary complications</a:t>
            </a:r>
          </a:p>
          <a:p>
            <a:pPr eaLnBrk="1" hangingPunct="1"/>
            <a:r>
              <a:rPr lang="en-US" smtClean="0"/>
              <a:t>Pressure ulcers</a:t>
            </a:r>
          </a:p>
        </p:txBody>
      </p:sp>
    </p:spTree>
    <p:extLst>
      <p:ext uri="{BB962C8B-B14F-4D97-AF65-F5344CB8AC3E}">
        <p14:creationId xmlns:p14="http://schemas.microsoft.com/office/powerpoint/2010/main" val="2638955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30213" y="457200"/>
            <a:ext cx="8524875" cy="1066800"/>
          </a:xfrm>
        </p:spPr>
        <p:txBody>
          <a:bodyPr>
            <a:normAutofit fontScale="90000"/>
          </a:bodyPr>
          <a:lstStyle/>
          <a:p>
            <a:pPr eaLnBrk="1" hangingPunct="1"/>
            <a:r>
              <a:rPr lang="en-US" dirty="0" smtClean="0"/>
              <a:t>Nursing Process: The Care of the Patient with Fracture of the Hip—Planning</a:t>
            </a:r>
          </a:p>
        </p:txBody>
      </p:sp>
      <p:sp>
        <p:nvSpPr>
          <p:cNvPr id="46083" name="Rectangle 3"/>
          <p:cNvSpPr>
            <a:spLocks noGrp="1" noChangeArrowheads="1"/>
          </p:cNvSpPr>
          <p:nvPr>
            <p:ph type="body" idx="1"/>
          </p:nvPr>
        </p:nvSpPr>
        <p:spPr/>
        <p:txBody>
          <a:bodyPr/>
          <a:lstStyle/>
          <a:p>
            <a:pPr eaLnBrk="1" hangingPunct="1"/>
            <a:r>
              <a:rPr lang="en-US" smtClean="0"/>
              <a:t>Major goals may include relief of pain; achievement of a pain-free, functional, and stable hip; healed wound; maintenance of normal urinary elimination pattern; use of effective coping mechanisms; remains oriented and participates in decision-making; and absence of complications.  </a:t>
            </a:r>
          </a:p>
        </p:txBody>
      </p:sp>
    </p:spTree>
    <p:extLst>
      <p:ext uri="{BB962C8B-B14F-4D97-AF65-F5344CB8AC3E}">
        <p14:creationId xmlns:p14="http://schemas.microsoft.com/office/powerpoint/2010/main" val="24077340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30213" y="457201"/>
            <a:ext cx="8524875" cy="914399"/>
          </a:xfrm>
        </p:spPr>
        <p:txBody>
          <a:bodyPr>
            <a:normAutofit/>
          </a:bodyPr>
          <a:lstStyle/>
          <a:p>
            <a:pPr eaLnBrk="1" hangingPunct="1"/>
            <a:r>
              <a:rPr lang="en-US" dirty="0" smtClean="0"/>
              <a:t>Relief of Pain</a:t>
            </a:r>
          </a:p>
        </p:txBody>
      </p:sp>
      <p:sp>
        <p:nvSpPr>
          <p:cNvPr id="47107" name="Rectangle 3"/>
          <p:cNvSpPr>
            <a:spLocks noGrp="1" noChangeArrowheads="1"/>
          </p:cNvSpPr>
          <p:nvPr>
            <p:ph type="body" idx="1"/>
          </p:nvPr>
        </p:nvSpPr>
        <p:spPr>
          <a:xfrm>
            <a:off x="457200" y="1371600"/>
            <a:ext cx="8229600" cy="4754563"/>
          </a:xfrm>
        </p:spPr>
        <p:txBody>
          <a:bodyPr>
            <a:normAutofit/>
          </a:bodyPr>
          <a:lstStyle/>
          <a:p>
            <a:pPr eaLnBrk="1" hangingPunct="1"/>
            <a:r>
              <a:rPr lang="en-US" smtClean="0"/>
              <a:t>Administer analgesics as prescribed</a:t>
            </a:r>
          </a:p>
          <a:p>
            <a:pPr eaLnBrk="1" hangingPunct="1"/>
            <a:r>
              <a:rPr lang="en-US" smtClean="0"/>
              <a:t>Use of Buck’s traction as prescribed</a:t>
            </a:r>
          </a:p>
          <a:p>
            <a:pPr eaLnBrk="1" hangingPunct="1"/>
            <a:r>
              <a:rPr lang="en-US" smtClean="0"/>
              <a:t>Handle extremity gently </a:t>
            </a:r>
          </a:p>
          <a:p>
            <a:pPr eaLnBrk="1" hangingPunct="1"/>
            <a:r>
              <a:rPr lang="en-US" smtClean="0"/>
              <a:t>Support extremity with pillows and when moving</a:t>
            </a:r>
          </a:p>
          <a:p>
            <a:pPr eaLnBrk="1" hangingPunct="1"/>
            <a:r>
              <a:rPr lang="en-US" smtClean="0"/>
              <a:t>Positioning for comfort </a:t>
            </a:r>
          </a:p>
          <a:p>
            <a:pPr eaLnBrk="1" hangingPunct="1"/>
            <a:r>
              <a:rPr lang="en-US" smtClean="0"/>
              <a:t>Frequent position changes</a:t>
            </a:r>
          </a:p>
          <a:p>
            <a:pPr eaLnBrk="1" hangingPunct="1"/>
            <a:r>
              <a:rPr lang="en-US" smtClean="0"/>
              <a:t>Alternative pain relief methods</a:t>
            </a:r>
          </a:p>
        </p:txBody>
      </p:sp>
    </p:spTree>
    <p:extLst>
      <p:ext uri="{BB962C8B-B14F-4D97-AF65-F5344CB8AC3E}">
        <p14:creationId xmlns:p14="http://schemas.microsoft.com/office/powerpoint/2010/main" val="3968491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30213" y="533401"/>
            <a:ext cx="8524875" cy="838199"/>
          </a:xfrm>
        </p:spPr>
        <p:txBody>
          <a:bodyPr>
            <a:normAutofit/>
          </a:bodyPr>
          <a:lstStyle/>
          <a:p>
            <a:pPr eaLnBrk="1" hangingPunct="1"/>
            <a:r>
              <a:rPr lang="en-US" dirty="0" smtClean="0"/>
              <a:t>Prompting Physical Mobility</a:t>
            </a:r>
          </a:p>
        </p:txBody>
      </p:sp>
      <p:sp>
        <p:nvSpPr>
          <p:cNvPr id="48131" name="Rectangle 3"/>
          <p:cNvSpPr>
            <a:spLocks noGrp="1" noChangeArrowheads="1"/>
          </p:cNvSpPr>
          <p:nvPr>
            <p:ph type="body" idx="1"/>
          </p:nvPr>
        </p:nvSpPr>
        <p:spPr/>
        <p:txBody>
          <a:bodyPr>
            <a:normAutofit lnSpcReduction="10000"/>
          </a:bodyPr>
          <a:lstStyle/>
          <a:p>
            <a:pPr eaLnBrk="1" hangingPunct="1"/>
            <a:r>
              <a:rPr lang="en-US" smtClean="0"/>
              <a:t>Maintain neutral position of hip</a:t>
            </a:r>
          </a:p>
          <a:p>
            <a:pPr eaLnBrk="1" hangingPunct="1"/>
            <a:r>
              <a:rPr lang="en-US" smtClean="0"/>
              <a:t>Use trochanter rolls</a:t>
            </a:r>
          </a:p>
          <a:p>
            <a:pPr eaLnBrk="1" hangingPunct="1"/>
            <a:r>
              <a:rPr lang="en-US" smtClean="0"/>
              <a:t>Maintain abduction of hip</a:t>
            </a:r>
          </a:p>
          <a:p>
            <a:pPr eaLnBrk="1" hangingPunct="1"/>
            <a:r>
              <a:rPr lang="en-US" smtClean="0"/>
              <a:t>Isometric, quad-setting, and gluteal-setting exercises</a:t>
            </a:r>
          </a:p>
          <a:p>
            <a:pPr eaLnBrk="1" hangingPunct="1"/>
            <a:r>
              <a:rPr lang="en-US" smtClean="0"/>
              <a:t>Use of trapeze</a:t>
            </a:r>
          </a:p>
          <a:p>
            <a:pPr eaLnBrk="1" hangingPunct="1"/>
            <a:r>
              <a:rPr lang="en-US" smtClean="0"/>
              <a:t>Use of ambulatory aids  </a:t>
            </a:r>
          </a:p>
          <a:p>
            <a:pPr eaLnBrk="1" hangingPunct="1"/>
            <a:r>
              <a:rPr lang="en-US" smtClean="0"/>
              <a:t>Consultation with physical therapy</a:t>
            </a:r>
          </a:p>
          <a:p>
            <a:pPr eaLnBrk="1" hangingPunct="1"/>
            <a:endParaRPr lang="en-US" smtClean="0"/>
          </a:p>
        </p:txBody>
      </p:sp>
    </p:spTree>
    <p:extLst>
      <p:ext uri="{BB962C8B-B14F-4D97-AF65-F5344CB8AC3E}">
        <p14:creationId xmlns:p14="http://schemas.microsoft.com/office/powerpoint/2010/main" val="27750462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30213" y="1285875"/>
            <a:ext cx="8524875" cy="384175"/>
          </a:xfrm>
        </p:spPr>
        <p:txBody>
          <a:bodyPr>
            <a:normAutofit fontScale="90000"/>
          </a:bodyPr>
          <a:lstStyle/>
          <a:p>
            <a:pPr eaLnBrk="1" hangingPunct="1"/>
            <a:r>
              <a:rPr lang="en-US" smtClean="0"/>
              <a:t>Interventions</a:t>
            </a:r>
          </a:p>
        </p:txBody>
      </p:sp>
      <p:sp>
        <p:nvSpPr>
          <p:cNvPr id="49155" name="Rectangle 3"/>
          <p:cNvSpPr>
            <a:spLocks noGrp="1" noChangeArrowheads="1"/>
          </p:cNvSpPr>
          <p:nvPr>
            <p:ph type="body" idx="1"/>
          </p:nvPr>
        </p:nvSpPr>
        <p:spPr>
          <a:xfrm>
            <a:off x="330200" y="2016125"/>
            <a:ext cx="8613775" cy="4279900"/>
          </a:xfrm>
        </p:spPr>
        <p:txBody>
          <a:bodyPr>
            <a:normAutofit fontScale="92500" lnSpcReduction="10000"/>
          </a:bodyPr>
          <a:lstStyle/>
          <a:p>
            <a:pPr eaLnBrk="1" hangingPunct="1"/>
            <a:r>
              <a:rPr lang="en-US" smtClean="0"/>
              <a:t>Use aseptic technique with dressing changes</a:t>
            </a:r>
          </a:p>
          <a:p>
            <a:pPr eaLnBrk="1" hangingPunct="1"/>
            <a:r>
              <a:rPr lang="en-US" smtClean="0"/>
              <a:t>Avoid/minimize use of indwelling catheters</a:t>
            </a:r>
          </a:p>
          <a:p>
            <a:pPr eaLnBrk="1" hangingPunct="1"/>
            <a:r>
              <a:rPr lang="en-US" smtClean="0"/>
              <a:t>Supporting coping</a:t>
            </a:r>
          </a:p>
          <a:p>
            <a:pPr lvl="1" eaLnBrk="1" hangingPunct="1"/>
            <a:r>
              <a:rPr lang="en-US" smtClean="0"/>
              <a:t>Provide and reinforce information</a:t>
            </a:r>
          </a:p>
          <a:p>
            <a:pPr lvl="1" eaLnBrk="1" hangingPunct="1"/>
            <a:r>
              <a:rPr lang="en-US" smtClean="0"/>
              <a:t>Encourage patient to express concerns</a:t>
            </a:r>
          </a:p>
          <a:p>
            <a:pPr lvl="1" eaLnBrk="1" hangingPunct="1"/>
            <a:r>
              <a:rPr lang="en-US" smtClean="0"/>
              <a:t>Support coping mechanisms</a:t>
            </a:r>
          </a:p>
          <a:p>
            <a:pPr lvl="1" eaLnBrk="1" hangingPunct="1"/>
            <a:r>
              <a:rPr lang="en-US" smtClean="0"/>
              <a:t>Encourage patient to participate in decision making and planning</a:t>
            </a:r>
          </a:p>
          <a:p>
            <a:pPr lvl="1" eaLnBrk="1" hangingPunct="1"/>
            <a:r>
              <a:rPr lang="en-US" smtClean="0"/>
              <a:t>Consult social services or other supportive services</a:t>
            </a:r>
          </a:p>
        </p:txBody>
      </p:sp>
    </p:spTree>
    <p:extLst>
      <p:ext uri="{BB962C8B-B14F-4D97-AF65-F5344CB8AC3E}">
        <p14:creationId xmlns:p14="http://schemas.microsoft.com/office/powerpoint/2010/main" val="32225834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30213" y="762001"/>
            <a:ext cx="8524875" cy="533399"/>
          </a:xfrm>
        </p:spPr>
        <p:txBody>
          <a:bodyPr>
            <a:normAutofit fontScale="90000"/>
          </a:bodyPr>
          <a:lstStyle/>
          <a:p>
            <a:pPr eaLnBrk="1" hangingPunct="1"/>
            <a:r>
              <a:rPr lang="en-US" dirty="0" smtClean="0"/>
              <a:t>Interventions</a:t>
            </a:r>
          </a:p>
        </p:txBody>
      </p:sp>
      <p:sp>
        <p:nvSpPr>
          <p:cNvPr id="50179" name="Rectangle 3"/>
          <p:cNvSpPr>
            <a:spLocks noGrp="1" noChangeArrowheads="1"/>
          </p:cNvSpPr>
          <p:nvPr>
            <p:ph type="body" idx="1"/>
          </p:nvPr>
        </p:nvSpPr>
        <p:spPr>
          <a:xfrm>
            <a:off x="457200" y="1600200"/>
            <a:ext cx="8229600" cy="4525963"/>
          </a:xfrm>
        </p:spPr>
        <p:txBody>
          <a:bodyPr>
            <a:normAutofit fontScale="92500"/>
          </a:bodyPr>
          <a:lstStyle/>
          <a:p>
            <a:pPr eaLnBrk="1" hangingPunct="1"/>
            <a:r>
              <a:rPr lang="en-US" dirty="0" smtClean="0"/>
              <a:t>Orient patient to and stabilize the environment </a:t>
            </a:r>
          </a:p>
          <a:p>
            <a:pPr eaLnBrk="1" hangingPunct="1"/>
            <a:r>
              <a:rPr lang="en-US" dirty="0" smtClean="0"/>
              <a:t>Provide for patient safety</a:t>
            </a:r>
          </a:p>
          <a:p>
            <a:pPr eaLnBrk="1" hangingPunct="1"/>
            <a:r>
              <a:rPr lang="en-US" dirty="0" smtClean="0"/>
              <a:t>Encourage participation in self-care</a:t>
            </a:r>
          </a:p>
          <a:p>
            <a:pPr eaLnBrk="1" hangingPunct="1"/>
            <a:r>
              <a:rPr lang="en-US" dirty="0" smtClean="0"/>
              <a:t>Encourage coughing and deep breathing exercises</a:t>
            </a:r>
          </a:p>
          <a:p>
            <a:pPr eaLnBrk="1" hangingPunct="1"/>
            <a:r>
              <a:rPr lang="en-US" dirty="0" smtClean="0"/>
              <a:t>Ensure adequate hydration</a:t>
            </a:r>
          </a:p>
          <a:p>
            <a:pPr eaLnBrk="1" hangingPunct="1"/>
            <a:r>
              <a:rPr lang="en-US" dirty="0" smtClean="0"/>
              <a:t>Apply TED hose or SCDs as prescribed</a:t>
            </a:r>
          </a:p>
          <a:p>
            <a:pPr eaLnBrk="1" hangingPunct="1"/>
            <a:r>
              <a:rPr lang="en-US" dirty="0" smtClean="0"/>
              <a:t>Encourage ankle exercises</a:t>
            </a:r>
          </a:p>
          <a:p>
            <a:pPr eaLnBrk="1" hangingPunct="1"/>
            <a:r>
              <a:rPr lang="en-US" dirty="0" smtClean="0"/>
              <a:t>Patient and family teaching </a:t>
            </a:r>
          </a:p>
        </p:txBody>
      </p:sp>
    </p:spTree>
    <p:extLst>
      <p:ext uri="{BB962C8B-B14F-4D97-AF65-F5344CB8AC3E}">
        <p14:creationId xmlns:p14="http://schemas.microsoft.com/office/powerpoint/2010/main" val="9372240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30213" y="381000"/>
            <a:ext cx="8524875" cy="990600"/>
          </a:xfrm>
        </p:spPr>
        <p:txBody>
          <a:bodyPr>
            <a:normAutofit fontScale="90000"/>
          </a:bodyPr>
          <a:lstStyle/>
          <a:p>
            <a:pPr eaLnBrk="1" hangingPunct="1"/>
            <a:r>
              <a:rPr lang="en-US" dirty="0" smtClean="0"/>
              <a:t>Rehabilitation of Patients with Amputation</a:t>
            </a:r>
          </a:p>
        </p:txBody>
      </p:sp>
      <p:sp>
        <p:nvSpPr>
          <p:cNvPr id="53251" name="Rectangle 3"/>
          <p:cNvSpPr>
            <a:spLocks noGrp="1" noChangeArrowheads="1"/>
          </p:cNvSpPr>
          <p:nvPr>
            <p:ph type="body" idx="1"/>
          </p:nvPr>
        </p:nvSpPr>
        <p:spPr/>
        <p:txBody>
          <a:bodyPr>
            <a:normAutofit lnSpcReduction="10000"/>
          </a:bodyPr>
          <a:lstStyle/>
          <a:p>
            <a:pPr eaLnBrk="1" hangingPunct="1"/>
            <a:r>
              <a:rPr lang="en-US" smtClean="0"/>
              <a:t>Amputation may be congenital, traumatic, or due to  conditions such as progressive peripheral vascular disease, infection, or malignant tumor.</a:t>
            </a:r>
          </a:p>
          <a:p>
            <a:pPr eaLnBrk="1" hangingPunct="1"/>
            <a:r>
              <a:rPr lang="en-US" smtClean="0"/>
              <a:t>Amputation is used to relieve symptoms, improve function, and save the person's life.</a:t>
            </a:r>
          </a:p>
          <a:p>
            <a:pPr eaLnBrk="1" hangingPunct="1"/>
            <a:r>
              <a:rPr lang="en-US" smtClean="0"/>
              <a:t>The health care team needs to communicate a positive attitude to facilitate acceptance and participation in rehabilitation.</a:t>
            </a:r>
          </a:p>
        </p:txBody>
      </p:sp>
    </p:spTree>
    <p:extLst>
      <p:ext uri="{BB962C8B-B14F-4D97-AF65-F5344CB8AC3E}">
        <p14:creationId xmlns:p14="http://schemas.microsoft.com/office/powerpoint/2010/main" val="12831899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30213" y="1249363"/>
            <a:ext cx="8524875" cy="384175"/>
          </a:xfrm>
        </p:spPr>
        <p:txBody>
          <a:bodyPr>
            <a:normAutofit fontScale="90000"/>
          </a:bodyPr>
          <a:lstStyle/>
          <a:p>
            <a:pPr eaLnBrk="1" hangingPunct="1"/>
            <a:r>
              <a:rPr lang="en-US" smtClean="0"/>
              <a:t>Rehabilitation Needs</a:t>
            </a:r>
          </a:p>
        </p:txBody>
      </p:sp>
      <p:sp>
        <p:nvSpPr>
          <p:cNvPr id="54275" name="Rectangle 3"/>
          <p:cNvSpPr>
            <a:spLocks noGrp="1" noChangeArrowheads="1"/>
          </p:cNvSpPr>
          <p:nvPr>
            <p:ph type="body" idx="1"/>
          </p:nvPr>
        </p:nvSpPr>
        <p:spPr>
          <a:xfrm>
            <a:off x="330200" y="1797050"/>
            <a:ext cx="8613775" cy="4829175"/>
          </a:xfrm>
        </p:spPr>
        <p:txBody>
          <a:bodyPr/>
          <a:lstStyle/>
          <a:p>
            <a:pPr eaLnBrk="1" hangingPunct="1"/>
            <a:r>
              <a:rPr lang="en-US" smtClean="0"/>
              <a:t>Psychological support</a:t>
            </a:r>
          </a:p>
          <a:p>
            <a:pPr eaLnBrk="1" hangingPunct="1"/>
            <a:r>
              <a:rPr lang="en-US" smtClean="0"/>
              <a:t>Prostheses fitting and use </a:t>
            </a:r>
          </a:p>
          <a:p>
            <a:pPr eaLnBrk="1" hangingPunct="1"/>
            <a:r>
              <a:rPr lang="en-US" smtClean="0"/>
              <a:t>Physical therapy </a:t>
            </a:r>
          </a:p>
          <a:p>
            <a:pPr eaLnBrk="1" hangingPunct="1"/>
            <a:r>
              <a:rPr lang="en-US" smtClean="0"/>
              <a:t>Vocational/occupational training and counseling</a:t>
            </a:r>
          </a:p>
          <a:p>
            <a:pPr eaLnBrk="1" hangingPunct="1"/>
            <a:r>
              <a:rPr lang="en-US" smtClean="0"/>
              <a:t>Use a multidisciplinary team approach</a:t>
            </a:r>
          </a:p>
          <a:p>
            <a:pPr eaLnBrk="1" hangingPunct="1"/>
            <a:r>
              <a:rPr lang="en-US" smtClean="0"/>
              <a:t>Patient teaching</a:t>
            </a:r>
            <a:br>
              <a:rPr lang="en-US" smtClean="0"/>
            </a:br>
            <a:endParaRPr lang="en-US" b="1" smtClean="0"/>
          </a:p>
        </p:txBody>
      </p:sp>
    </p:spTree>
    <p:extLst>
      <p:ext uri="{BB962C8B-B14F-4D97-AF65-F5344CB8AC3E}">
        <p14:creationId xmlns:p14="http://schemas.microsoft.com/office/powerpoint/2010/main" val="41556978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30213" y="533400"/>
            <a:ext cx="8524875" cy="990600"/>
          </a:xfrm>
        </p:spPr>
        <p:txBody>
          <a:bodyPr>
            <a:normAutofit fontScale="90000"/>
          </a:bodyPr>
          <a:lstStyle/>
          <a:p>
            <a:pPr eaLnBrk="1" hangingPunct="1"/>
            <a:r>
              <a:rPr lang="en-US" dirty="0" smtClean="0"/>
              <a:t>Nursing Process: The Care of the Patient with an Amputation—Assessment</a:t>
            </a:r>
          </a:p>
        </p:txBody>
      </p:sp>
      <p:sp>
        <p:nvSpPr>
          <p:cNvPr id="55299" name="Rectangle 3"/>
          <p:cNvSpPr>
            <a:spLocks noGrp="1" noChangeArrowheads="1"/>
          </p:cNvSpPr>
          <p:nvPr>
            <p:ph type="body" idx="1"/>
          </p:nvPr>
        </p:nvSpPr>
        <p:spPr/>
        <p:txBody>
          <a:bodyPr/>
          <a:lstStyle/>
          <a:p>
            <a:pPr eaLnBrk="1" hangingPunct="1"/>
            <a:r>
              <a:rPr lang="en-US" smtClean="0"/>
              <a:t>Neurovascular status and function of affected extremity or residual limb and of unaffected extremity</a:t>
            </a:r>
          </a:p>
          <a:p>
            <a:pPr eaLnBrk="1" hangingPunct="1"/>
            <a:r>
              <a:rPr lang="en-US" smtClean="0"/>
              <a:t>Signs and symptoms of infection</a:t>
            </a:r>
          </a:p>
          <a:p>
            <a:pPr eaLnBrk="1" hangingPunct="1"/>
            <a:r>
              <a:rPr lang="en-US" smtClean="0"/>
              <a:t>Nutritional status</a:t>
            </a:r>
          </a:p>
          <a:p>
            <a:pPr eaLnBrk="1" hangingPunct="1"/>
            <a:r>
              <a:rPr lang="en-US" smtClean="0"/>
              <a:t>Concurrent health problems</a:t>
            </a:r>
          </a:p>
          <a:p>
            <a:pPr eaLnBrk="1" hangingPunct="1"/>
            <a:r>
              <a:rPr lang="en-US" smtClean="0"/>
              <a:t>Psychological status and coping </a:t>
            </a:r>
          </a:p>
        </p:txBody>
      </p:sp>
    </p:spTree>
    <p:extLst>
      <p:ext uri="{BB962C8B-B14F-4D97-AF65-F5344CB8AC3E}">
        <p14:creationId xmlns:p14="http://schemas.microsoft.com/office/powerpoint/2010/main" val="29759064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30213" y="533400"/>
            <a:ext cx="8524875" cy="990600"/>
          </a:xfrm>
        </p:spPr>
        <p:txBody>
          <a:bodyPr>
            <a:normAutofit fontScale="90000"/>
          </a:bodyPr>
          <a:lstStyle/>
          <a:p>
            <a:pPr eaLnBrk="1" hangingPunct="1"/>
            <a:r>
              <a:rPr lang="en-US" dirty="0" smtClean="0"/>
              <a:t>Nursing Process: The Care of the Patient with an Amputation—Diagnoses</a:t>
            </a:r>
          </a:p>
        </p:txBody>
      </p:sp>
      <p:sp>
        <p:nvSpPr>
          <p:cNvPr id="56323" name="Rectangle 3"/>
          <p:cNvSpPr>
            <a:spLocks noGrp="1" noChangeArrowheads="1"/>
          </p:cNvSpPr>
          <p:nvPr>
            <p:ph type="body" idx="1"/>
          </p:nvPr>
        </p:nvSpPr>
        <p:spPr/>
        <p:txBody>
          <a:bodyPr/>
          <a:lstStyle/>
          <a:p>
            <a:pPr eaLnBrk="1" hangingPunct="1"/>
            <a:r>
              <a:rPr lang="en-US" smtClean="0"/>
              <a:t>Acute pain</a:t>
            </a:r>
          </a:p>
          <a:p>
            <a:pPr eaLnBrk="1" hangingPunct="1"/>
            <a:r>
              <a:rPr lang="en-US" smtClean="0"/>
              <a:t>Risk for disturbed sensory perception</a:t>
            </a:r>
          </a:p>
          <a:p>
            <a:pPr eaLnBrk="1" hangingPunct="1"/>
            <a:r>
              <a:rPr lang="en-US" smtClean="0"/>
              <a:t>Disturbed body image</a:t>
            </a:r>
          </a:p>
          <a:p>
            <a:pPr eaLnBrk="1" hangingPunct="1"/>
            <a:r>
              <a:rPr lang="en-US" smtClean="0"/>
              <a:t>Ineffective coping</a:t>
            </a:r>
          </a:p>
          <a:p>
            <a:pPr eaLnBrk="1" hangingPunct="1"/>
            <a:r>
              <a:rPr lang="en-US" smtClean="0"/>
              <a:t>Risk for anticipatory or dysfunctional grieving</a:t>
            </a:r>
          </a:p>
          <a:p>
            <a:pPr eaLnBrk="1" hangingPunct="1"/>
            <a:r>
              <a:rPr lang="en-US" smtClean="0"/>
              <a:t>Self-care deficit</a:t>
            </a:r>
          </a:p>
          <a:p>
            <a:pPr eaLnBrk="1" hangingPunct="1"/>
            <a:r>
              <a:rPr lang="en-US" smtClean="0"/>
              <a:t>Impaired physical mobility</a:t>
            </a:r>
          </a:p>
        </p:txBody>
      </p:sp>
    </p:spTree>
    <p:extLst>
      <p:ext uri="{BB962C8B-B14F-4D97-AF65-F5344CB8AC3E}">
        <p14:creationId xmlns:p14="http://schemas.microsoft.com/office/powerpoint/2010/main" val="776328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30213" y="228601"/>
            <a:ext cx="8524875" cy="1142999"/>
          </a:xfrm>
        </p:spPr>
        <p:txBody>
          <a:bodyPr>
            <a:normAutofit/>
          </a:bodyPr>
          <a:lstStyle/>
          <a:p>
            <a:pPr eaLnBrk="1" hangingPunct="1"/>
            <a:r>
              <a:rPr lang="en-US" dirty="0" smtClean="0"/>
              <a:t>Prevention of Sports-Related Injuries</a:t>
            </a:r>
          </a:p>
        </p:txBody>
      </p:sp>
      <p:sp>
        <p:nvSpPr>
          <p:cNvPr id="10243" name="Rectangle 3"/>
          <p:cNvSpPr>
            <a:spLocks noGrp="1" noChangeArrowheads="1"/>
          </p:cNvSpPr>
          <p:nvPr>
            <p:ph type="body" idx="1"/>
          </p:nvPr>
        </p:nvSpPr>
        <p:spPr>
          <a:xfrm>
            <a:off x="381000" y="1371601"/>
            <a:ext cx="8229600" cy="5486400"/>
          </a:xfrm>
        </p:spPr>
        <p:txBody>
          <a:bodyPr>
            <a:normAutofit fontScale="92500" lnSpcReduction="10000"/>
          </a:bodyPr>
          <a:lstStyle/>
          <a:p>
            <a:pPr eaLnBrk="1" hangingPunct="1">
              <a:lnSpc>
                <a:spcPct val="80000"/>
              </a:lnSpc>
            </a:pPr>
            <a:r>
              <a:rPr lang="en-US" dirty="0" smtClean="0"/>
              <a:t>Use of proper equipment; running shoes for runners, wrist guards for skaters, etc.</a:t>
            </a:r>
          </a:p>
          <a:p>
            <a:pPr eaLnBrk="1" hangingPunct="1">
              <a:lnSpc>
                <a:spcPct val="80000"/>
              </a:lnSpc>
            </a:pPr>
            <a:r>
              <a:rPr lang="en-US" dirty="0" smtClean="0"/>
              <a:t>Effective training and conditioning specific for the person and the sport</a:t>
            </a:r>
          </a:p>
          <a:p>
            <a:pPr eaLnBrk="1" hangingPunct="1">
              <a:lnSpc>
                <a:spcPct val="80000"/>
              </a:lnSpc>
            </a:pPr>
            <a:r>
              <a:rPr lang="en-US" dirty="0" smtClean="0"/>
              <a:t>Stretching prior to engaging in a sport or exercise has been recommended but may not prevent injury</a:t>
            </a:r>
          </a:p>
          <a:p>
            <a:pPr eaLnBrk="1" hangingPunct="1">
              <a:lnSpc>
                <a:spcPct val="80000"/>
              </a:lnSpc>
            </a:pPr>
            <a:r>
              <a:rPr lang="en-US" dirty="0" smtClean="0"/>
              <a:t>Changes in activity and stresses should occur gradually</a:t>
            </a:r>
          </a:p>
          <a:p>
            <a:pPr eaLnBrk="1" hangingPunct="1">
              <a:lnSpc>
                <a:spcPct val="80000"/>
              </a:lnSpc>
            </a:pPr>
            <a:r>
              <a:rPr lang="en-US" dirty="0" smtClean="0"/>
              <a:t>Time to “cool down”</a:t>
            </a:r>
          </a:p>
          <a:p>
            <a:pPr eaLnBrk="1" hangingPunct="1">
              <a:lnSpc>
                <a:spcPct val="80000"/>
              </a:lnSpc>
            </a:pPr>
            <a:r>
              <a:rPr lang="en-US" dirty="0" smtClean="0"/>
              <a:t>Tune in to the body; be aware of limits and capabilities</a:t>
            </a:r>
          </a:p>
          <a:p>
            <a:pPr eaLnBrk="1" hangingPunct="1">
              <a:lnSpc>
                <a:spcPct val="80000"/>
              </a:lnSpc>
            </a:pPr>
            <a:r>
              <a:rPr lang="en-US" dirty="0" smtClean="0"/>
              <a:t>Modify activities to minimize injury and promote healing</a:t>
            </a:r>
          </a:p>
        </p:txBody>
      </p:sp>
    </p:spTree>
    <p:extLst>
      <p:ext uri="{BB962C8B-B14F-4D97-AF65-F5344CB8AC3E}">
        <p14:creationId xmlns:p14="http://schemas.microsoft.com/office/powerpoint/2010/main" val="31794011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30213" y="533400"/>
            <a:ext cx="8524875" cy="990600"/>
          </a:xfrm>
        </p:spPr>
        <p:txBody>
          <a:bodyPr>
            <a:normAutofit fontScale="90000"/>
          </a:bodyPr>
          <a:lstStyle/>
          <a:p>
            <a:pPr eaLnBrk="1" hangingPunct="1"/>
            <a:r>
              <a:rPr lang="en-US" dirty="0" smtClean="0"/>
              <a:t>Collaborative Problems/Potential Complications</a:t>
            </a:r>
          </a:p>
        </p:txBody>
      </p:sp>
      <p:sp>
        <p:nvSpPr>
          <p:cNvPr id="57347" name="Rectangle 3"/>
          <p:cNvSpPr>
            <a:spLocks noGrp="1" noChangeArrowheads="1"/>
          </p:cNvSpPr>
          <p:nvPr>
            <p:ph type="body" idx="1"/>
          </p:nvPr>
        </p:nvSpPr>
        <p:spPr/>
        <p:txBody>
          <a:bodyPr/>
          <a:lstStyle/>
          <a:p>
            <a:pPr eaLnBrk="1" hangingPunct="1"/>
            <a:r>
              <a:rPr lang="en-US" smtClean="0"/>
              <a:t>Postoperative hemorrhage</a:t>
            </a:r>
          </a:p>
          <a:p>
            <a:pPr eaLnBrk="1" hangingPunct="1"/>
            <a:r>
              <a:rPr lang="en-US" smtClean="0"/>
              <a:t>Infection</a:t>
            </a:r>
          </a:p>
          <a:p>
            <a:pPr eaLnBrk="1" hangingPunct="1"/>
            <a:r>
              <a:rPr lang="en-US" smtClean="0"/>
              <a:t>Skin breakdown</a:t>
            </a:r>
          </a:p>
        </p:txBody>
      </p:sp>
    </p:spTree>
    <p:extLst>
      <p:ext uri="{BB962C8B-B14F-4D97-AF65-F5344CB8AC3E}">
        <p14:creationId xmlns:p14="http://schemas.microsoft.com/office/powerpoint/2010/main" val="30912986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30213" y="609600"/>
            <a:ext cx="8524875" cy="838200"/>
          </a:xfrm>
        </p:spPr>
        <p:txBody>
          <a:bodyPr>
            <a:normAutofit fontScale="90000"/>
          </a:bodyPr>
          <a:lstStyle/>
          <a:p>
            <a:pPr eaLnBrk="1" hangingPunct="1"/>
            <a:r>
              <a:rPr lang="en-US" dirty="0" smtClean="0"/>
              <a:t>Nursing Process: The Care of the Patient with an Amputation—Planning </a:t>
            </a:r>
          </a:p>
        </p:txBody>
      </p:sp>
      <p:sp>
        <p:nvSpPr>
          <p:cNvPr id="58371" name="Rectangle 3"/>
          <p:cNvSpPr>
            <a:spLocks noGrp="1" noChangeArrowheads="1"/>
          </p:cNvSpPr>
          <p:nvPr>
            <p:ph type="body" idx="1"/>
          </p:nvPr>
        </p:nvSpPr>
        <p:spPr/>
        <p:txBody>
          <a:bodyPr/>
          <a:lstStyle/>
          <a:p>
            <a:pPr eaLnBrk="1" hangingPunct="1"/>
            <a:r>
              <a:rPr lang="en-US" smtClean="0"/>
              <a:t>Major goals may include relief of pain, absence of altered sensory perceptions, wound healing, acceptance of altered body image, resolution of grieving processes, restoration of physical mobility, and absence of complications.</a:t>
            </a:r>
          </a:p>
        </p:txBody>
      </p:sp>
    </p:spTree>
    <p:extLst>
      <p:ext uri="{BB962C8B-B14F-4D97-AF65-F5344CB8AC3E}">
        <p14:creationId xmlns:p14="http://schemas.microsoft.com/office/powerpoint/2010/main" val="24084736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30213" y="1189038"/>
            <a:ext cx="8524875" cy="384175"/>
          </a:xfrm>
        </p:spPr>
        <p:txBody>
          <a:bodyPr>
            <a:normAutofit fontScale="90000"/>
          </a:bodyPr>
          <a:lstStyle/>
          <a:p>
            <a:pPr eaLnBrk="1" hangingPunct="1"/>
            <a:r>
              <a:rPr lang="en-US" smtClean="0"/>
              <a:t>Interventions</a:t>
            </a:r>
          </a:p>
        </p:txBody>
      </p:sp>
      <p:sp>
        <p:nvSpPr>
          <p:cNvPr id="59395" name="Rectangle 3"/>
          <p:cNvSpPr>
            <a:spLocks noGrp="1" noChangeArrowheads="1"/>
          </p:cNvSpPr>
          <p:nvPr>
            <p:ph type="body" idx="1"/>
          </p:nvPr>
        </p:nvSpPr>
        <p:spPr>
          <a:xfrm>
            <a:off x="330200" y="1630363"/>
            <a:ext cx="8613775" cy="5100637"/>
          </a:xfrm>
        </p:spPr>
        <p:txBody>
          <a:bodyPr/>
          <a:lstStyle/>
          <a:p>
            <a:pPr eaLnBrk="1" hangingPunct="1">
              <a:lnSpc>
                <a:spcPct val="80000"/>
              </a:lnSpc>
            </a:pPr>
            <a:r>
              <a:rPr lang="en-US" smtClean="0"/>
              <a:t>Relief of pain</a:t>
            </a:r>
          </a:p>
          <a:p>
            <a:pPr lvl="1" eaLnBrk="1" hangingPunct="1">
              <a:lnSpc>
                <a:spcPct val="80000"/>
              </a:lnSpc>
            </a:pPr>
            <a:r>
              <a:rPr lang="en-US" smtClean="0"/>
              <a:t>Administer analgesic or other medications as prescribed</a:t>
            </a:r>
          </a:p>
          <a:p>
            <a:pPr lvl="1" eaLnBrk="1" hangingPunct="1">
              <a:lnSpc>
                <a:spcPct val="80000"/>
              </a:lnSpc>
            </a:pPr>
            <a:r>
              <a:rPr lang="en-US" smtClean="0"/>
              <a:t>Changing position </a:t>
            </a:r>
          </a:p>
          <a:p>
            <a:pPr lvl="1" eaLnBrk="1" hangingPunct="1">
              <a:lnSpc>
                <a:spcPct val="80000"/>
              </a:lnSpc>
            </a:pPr>
            <a:r>
              <a:rPr lang="en-US" smtClean="0"/>
              <a:t>Putting a light sand bag on residual limb</a:t>
            </a:r>
          </a:p>
          <a:p>
            <a:pPr lvl="1" eaLnBrk="1" hangingPunct="1">
              <a:lnSpc>
                <a:spcPct val="80000"/>
              </a:lnSpc>
            </a:pPr>
            <a:r>
              <a:rPr lang="en-US" smtClean="0"/>
              <a:t>Alternative methods of pain relief- distraction, TENS unit</a:t>
            </a:r>
          </a:p>
          <a:p>
            <a:pPr lvl="1" eaLnBrk="1" hangingPunct="1">
              <a:lnSpc>
                <a:spcPct val="80000"/>
              </a:lnSpc>
              <a:buFontTx/>
              <a:buNone/>
            </a:pPr>
            <a:r>
              <a:rPr lang="en-US" smtClean="0"/>
              <a:t>Note: Pain may be an expression of grief and altered body image</a:t>
            </a:r>
            <a:endParaRPr lang="en-US" b="1" smtClean="0"/>
          </a:p>
          <a:p>
            <a:pPr eaLnBrk="1" hangingPunct="1">
              <a:lnSpc>
                <a:spcPct val="80000"/>
              </a:lnSpc>
            </a:pPr>
            <a:r>
              <a:rPr lang="en-US" smtClean="0"/>
              <a:t>Promoting wound healing</a:t>
            </a:r>
          </a:p>
          <a:p>
            <a:pPr lvl="1" eaLnBrk="1" hangingPunct="1">
              <a:lnSpc>
                <a:spcPct val="80000"/>
              </a:lnSpc>
            </a:pPr>
            <a:r>
              <a:rPr lang="en-US" smtClean="0"/>
              <a:t>Handle limb gently</a:t>
            </a:r>
          </a:p>
          <a:p>
            <a:pPr lvl="1" eaLnBrk="1" hangingPunct="1">
              <a:lnSpc>
                <a:spcPct val="80000"/>
              </a:lnSpc>
            </a:pPr>
            <a:r>
              <a:rPr lang="en-US" smtClean="0"/>
              <a:t>Residual limb shaping</a:t>
            </a:r>
          </a:p>
        </p:txBody>
      </p:sp>
    </p:spTree>
    <p:extLst>
      <p:ext uri="{BB962C8B-B14F-4D97-AF65-F5344CB8AC3E}">
        <p14:creationId xmlns:p14="http://schemas.microsoft.com/office/powerpoint/2010/main" val="1523173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30213" y="685800"/>
            <a:ext cx="8524875" cy="685800"/>
          </a:xfrm>
        </p:spPr>
        <p:txBody>
          <a:bodyPr>
            <a:normAutofit fontScale="90000"/>
          </a:bodyPr>
          <a:lstStyle/>
          <a:p>
            <a:pPr eaLnBrk="1" hangingPunct="1"/>
            <a:r>
              <a:rPr lang="en-US" dirty="0" smtClean="0"/>
              <a:t>Resolving Grief and Enhancing Body Image</a:t>
            </a:r>
          </a:p>
        </p:txBody>
      </p:sp>
      <p:sp>
        <p:nvSpPr>
          <p:cNvPr id="60419" name="Rectangle 3"/>
          <p:cNvSpPr>
            <a:spLocks noGrp="1" noChangeArrowheads="1"/>
          </p:cNvSpPr>
          <p:nvPr>
            <p:ph type="body" idx="1"/>
          </p:nvPr>
        </p:nvSpPr>
        <p:spPr/>
        <p:txBody>
          <a:bodyPr>
            <a:normAutofit fontScale="92500" lnSpcReduction="10000"/>
          </a:bodyPr>
          <a:lstStyle/>
          <a:p>
            <a:pPr eaLnBrk="1" hangingPunct="1"/>
            <a:r>
              <a:rPr lang="en-US" smtClean="0"/>
              <a:t>Encourage communication and expression of feelings </a:t>
            </a:r>
          </a:p>
          <a:p>
            <a:pPr eaLnBrk="1" hangingPunct="1"/>
            <a:r>
              <a:rPr lang="en-US" smtClean="0"/>
              <a:t>Create an accepting, supportive atmosphere</a:t>
            </a:r>
          </a:p>
          <a:p>
            <a:pPr eaLnBrk="1" hangingPunct="1"/>
            <a:r>
              <a:rPr lang="en-US" smtClean="0"/>
              <a:t>Provide support and listen</a:t>
            </a:r>
          </a:p>
          <a:p>
            <a:pPr eaLnBrk="1" hangingPunct="1"/>
            <a:r>
              <a:rPr lang="en-US" smtClean="0"/>
              <a:t>Encourage patient to look at, feel, and care for the residual limb  </a:t>
            </a:r>
          </a:p>
          <a:p>
            <a:pPr eaLnBrk="1" hangingPunct="1"/>
            <a:r>
              <a:rPr lang="en-US" smtClean="0"/>
              <a:t>Help patient set realistic goals</a:t>
            </a:r>
          </a:p>
          <a:p>
            <a:pPr eaLnBrk="1" hangingPunct="1"/>
            <a:r>
              <a:rPr lang="en-US" smtClean="0"/>
              <a:t>Help patient resume self-care and independence</a:t>
            </a:r>
          </a:p>
          <a:p>
            <a:pPr eaLnBrk="1" hangingPunct="1"/>
            <a:r>
              <a:rPr lang="en-US" smtClean="0"/>
              <a:t>Referral to counselors and support groups</a:t>
            </a:r>
          </a:p>
        </p:txBody>
      </p:sp>
    </p:spTree>
    <p:extLst>
      <p:ext uri="{BB962C8B-B14F-4D97-AF65-F5344CB8AC3E}">
        <p14:creationId xmlns:p14="http://schemas.microsoft.com/office/powerpoint/2010/main" val="16837817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30213" y="457201"/>
            <a:ext cx="8524875" cy="914399"/>
          </a:xfrm>
        </p:spPr>
        <p:txBody>
          <a:bodyPr>
            <a:normAutofit/>
          </a:bodyPr>
          <a:lstStyle/>
          <a:p>
            <a:pPr eaLnBrk="1" hangingPunct="1"/>
            <a:r>
              <a:rPr lang="en-US" dirty="0" smtClean="0"/>
              <a:t>Achieving Physical Mobility</a:t>
            </a:r>
          </a:p>
        </p:txBody>
      </p:sp>
      <p:sp>
        <p:nvSpPr>
          <p:cNvPr id="61443" name="Rectangle 3"/>
          <p:cNvSpPr>
            <a:spLocks noGrp="1" noChangeArrowheads="1"/>
          </p:cNvSpPr>
          <p:nvPr>
            <p:ph type="body" idx="1"/>
          </p:nvPr>
        </p:nvSpPr>
        <p:spPr>
          <a:xfrm>
            <a:off x="457200" y="1447800"/>
            <a:ext cx="8229600" cy="4678363"/>
          </a:xfrm>
        </p:spPr>
        <p:txBody>
          <a:bodyPr>
            <a:normAutofit lnSpcReduction="10000"/>
          </a:bodyPr>
          <a:lstStyle/>
          <a:p>
            <a:pPr eaLnBrk="1" hangingPunct="1"/>
            <a:r>
              <a:rPr lang="en-US" dirty="0" smtClean="0"/>
              <a:t>Proper positioning of limb; avoid abduction, external rotation and flexion</a:t>
            </a:r>
          </a:p>
          <a:p>
            <a:pPr eaLnBrk="1" hangingPunct="1"/>
            <a:r>
              <a:rPr lang="en-US" dirty="0" smtClean="0"/>
              <a:t>Turn  frequently; prone positioning if possible </a:t>
            </a:r>
          </a:p>
          <a:p>
            <a:pPr eaLnBrk="1" hangingPunct="1"/>
            <a:r>
              <a:rPr lang="en-US" dirty="0" smtClean="0"/>
              <a:t>Use of assistive devices</a:t>
            </a:r>
          </a:p>
          <a:p>
            <a:pPr eaLnBrk="1" hangingPunct="1"/>
            <a:r>
              <a:rPr lang="en-US" dirty="0" smtClean="0"/>
              <a:t>ROM exercises</a:t>
            </a:r>
          </a:p>
          <a:p>
            <a:pPr eaLnBrk="1" hangingPunct="1"/>
            <a:r>
              <a:rPr lang="en-US" dirty="0" smtClean="0"/>
              <a:t>Muscle strengthening exercises</a:t>
            </a:r>
          </a:p>
          <a:p>
            <a:pPr eaLnBrk="1" hangingPunct="1"/>
            <a:r>
              <a:rPr lang="en-US" dirty="0" smtClean="0"/>
              <a:t>“</a:t>
            </a:r>
            <a:r>
              <a:rPr lang="en-US" dirty="0" err="1" smtClean="0"/>
              <a:t>Preprosthetic</a:t>
            </a:r>
            <a:r>
              <a:rPr lang="en-US" dirty="0" smtClean="0"/>
              <a:t> care”; proper bandaging, massage, and “toughening” of the residual limb</a:t>
            </a:r>
          </a:p>
        </p:txBody>
      </p:sp>
    </p:spTree>
    <p:extLst>
      <p:ext uri="{BB962C8B-B14F-4D97-AF65-F5344CB8AC3E}">
        <p14:creationId xmlns:p14="http://schemas.microsoft.com/office/powerpoint/2010/main" val="2904972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30213" y="685801"/>
            <a:ext cx="8524875" cy="609599"/>
          </a:xfrm>
        </p:spPr>
        <p:txBody>
          <a:bodyPr>
            <a:normAutofit fontScale="90000"/>
          </a:bodyPr>
          <a:lstStyle/>
          <a:p>
            <a:pPr eaLnBrk="1" hangingPunct="1"/>
            <a:r>
              <a:rPr lang="en-US" dirty="0" smtClean="0"/>
              <a:t>Occupational-Related Injuries</a:t>
            </a:r>
          </a:p>
        </p:txBody>
      </p:sp>
      <p:sp>
        <p:nvSpPr>
          <p:cNvPr id="11267" name="Rectangle 3"/>
          <p:cNvSpPr>
            <a:spLocks noGrp="1" noChangeArrowheads="1"/>
          </p:cNvSpPr>
          <p:nvPr>
            <p:ph type="body" idx="1"/>
          </p:nvPr>
        </p:nvSpPr>
        <p:spPr>
          <a:xfrm>
            <a:off x="457200" y="1447800"/>
            <a:ext cx="8229600" cy="4678363"/>
          </a:xfrm>
        </p:spPr>
        <p:txBody>
          <a:bodyPr>
            <a:normAutofit/>
          </a:bodyPr>
          <a:lstStyle/>
          <a:p>
            <a:pPr eaLnBrk="1" hangingPunct="1"/>
            <a:r>
              <a:rPr lang="en-US" dirty="0" smtClean="0"/>
              <a:t>Common injuries include strains, sprains, contusions, fractures, back injuries, tendonitis, and amputations.</a:t>
            </a:r>
          </a:p>
          <a:p>
            <a:pPr eaLnBrk="1" hangingPunct="1"/>
            <a:r>
              <a:rPr lang="en-US" dirty="0" smtClean="0"/>
              <a:t>Prevention measures may include personnel training, proper use of  equipment, availability of safety and other types of equipment (patient lifting equipment, back belts), correct use of body mechanics, and institutional policies.   </a:t>
            </a:r>
          </a:p>
        </p:txBody>
      </p:sp>
    </p:spTree>
    <p:extLst>
      <p:ext uri="{BB962C8B-B14F-4D97-AF65-F5344CB8AC3E}">
        <p14:creationId xmlns:p14="http://schemas.microsoft.com/office/powerpoint/2010/main" val="4104059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 </a:t>
            </a:r>
            <a:r>
              <a:rPr lang="en-US" b="1">
                <a:solidFill>
                  <a:schemeClr val="accent2"/>
                </a:solidFill>
              </a:rPr>
              <a:t>Joint Dislocation</a:t>
            </a:r>
          </a:p>
        </p:txBody>
      </p:sp>
      <p:sp>
        <p:nvSpPr>
          <p:cNvPr id="89091" name="Rectangle 3"/>
          <p:cNvSpPr>
            <a:spLocks noGrp="1" noChangeArrowheads="1"/>
          </p:cNvSpPr>
          <p:nvPr>
            <p:ph type="body" idx="1"/>
          </p:nvPr>
        </p:nvSpPr>
        <p:spPr/>
        <p:txBody>
          <a:bodyPr/>
          <a:lstStyle/>
          <a:p>
            <a:pPr algn="l" rtl="0">
              <a:spcBef>
                <a:spcPct val="45000"/>
              </a:spcBef>
            </a:pPr>
            <a:r>
              <a:rPr lang="en-US" sz="2800"/>
              <a:t>articular surfaces of the joint are not in contact</a:t>
            </a:r>
          </a:p>
          <a:p>
            <a:pPr algn="l" rtl="0">
              <a:spcBef>
                <a:spcPct val="45000"/>
              </a:spcBef>
            </a:pPr>
            <a:r>
              <a:rPr lang="en-US" sz="2800"/>
              <a:t>A traumatic dislocation is an emergency with pain change in contour, axis, and length of the limb and loss of mobility</a:t>
            </a:r>
          </a:p>
          <a:p>
            <a:pPr algn="l" rtl="0">
              <a:lnSpc>
                <a:spcPct val="80000"/>
              </a:lnSpc>
            </a:pPr>
            <a:r>
              <a:rPr lang="en-US" sz="2600"/>
              <a:t>Most common</a:t>
            </a:r>
          </a:p>
          <a:p>
            <a:pPr lvl="1" algn="l" rtl="0">
              <a:lnSpc>
                <a:spcPct val="80000"/>
              </a:lnSpc>
            </a:pPr>
            <a:r>
              <a:rPr lang="en-US" sz="2200"/>
              <a:t>Shoulder</a:t>
            </a:r>
          </a:p>
          <a:p>
            <a:pPr lvl="1" algn="l" rtl="0">
              <a:lnSpc>
                <a:spcPct val="80000"/>
              </a:lnSpc>
            </a:pPr>
            <a:r>
              <a:rPr lang="en-US" sz="2200"/>
              <a:t>Acromioclavicular joints</a:t>
            </a:r>
          </a:p>
          <a:p>
            <a:pPr algn="l" rtl="0">
              <a:lnSpc>
                <a:spcPct val="80000"/>
              </a:lnSpc>
            </a:pPr>
            <a:r>
              <a:rPr lang="en-US" sz="2600"/>
              <a:t>Subluxation</a:t>
            </a:r>
          </a:p>
          <a:p>
            <a:pPr lvl="1" algn="l" rtl="0">
              <a:lnSpc>
                <a:spcPct val="80000"/>
              </a:lnSpc>
            </a:pPr>
            <a:r>
              <a:rPr lang="en-US" sz="2200"/>
              <a:t>Partial dislocation</a:t>
            </a:r>
            <a:endParaRPr lang="en-US" sz="2400"/>
          </a:p>
          <a:p>
            <a:pPr lvl="1" algn="l" rtl="0">
              <a:spcBef>
                <a:spcPct val="45000"/>
              </a:spcBef>
            </a:pPr>
            <a:endParaRPr lang="en-US" sz="2400"/>
          </a:p>
          <a:p>
            <a:pPr>
              <a:lnSpc>
                <a:spcPct val="80000"/>
              </a:lnSpc>
            </a:pPr>
            <a:endParaRPr lang="en-US" sz="2600"/>
          </a:p>
        </p:txBody>
      </p:sp>
    </p:spTree>
    <p:extLst>
      <p:ext uri="{BB962C8B-B14F-4D97-AF65-F5344CB8AC3E}">
        <p14:creationId xmlns:p14="http://schemas.microsoft.com/office/powerpoint/2010/main" val="3822573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30213" y="685801"/>
            <a:ext cx="8524875" cy="685799"/>
          </a:xfrm>
        </p:spPr>
        <p:txBody>
          <a:bodyPr>
            <a:normAutofit fontScale="90000"/>
          </a:bodyPr>
          <a:lstStyle/>
          <a:p>
            <a:pPr eaLnBrk="1" hangingPunct="1"/>
            <a:r>
              <a:rPr lang="en-US" dirty="0" smtClean="0"/>
              <a:t>Types of Fractures</a:t>
            </a:r>
          </a:p>
        </p:txBody>
      </p:sp>
      <p:sp>
        <p:nvSpPr>
          <p:cNvPr id="12291" name="Rectangle 3"/>
          <p:cNvSpPr>
            <a:spLocks noGrp="1" noChangeArrowheads="1"/>
          </p:cNvSpPr>
          <p:nvPr>
            <p:ph type="body" idx="1"/>
          </p:nvPr>
        </p:nvSpPr>
        <p:spPr/>
        <p:txBody>
          <a:bodyPr/>
          <a:lstStyle/>
          <a:p>
            <a:pPr eaLnBrk="1" hangingPunct="1"/>
            <a:r>
              <a:rPr lang="en-US" dirty="0" smtClean="0"/>
              <a:t>Complete</a:t>
            </a:r>
          </a:p>
          <a:p>
            <a:pPr eaLnBrk="1" hangingPunct="1"/>
            <a:r>
              <a:rPr lang="en-US" dirty="0" smtClean="0"/>
              <a:t>Incomplete</a:t>
            </a:r>
          </a:p>
          <a:p>
            <a:pPr eaLnBrk="1" hangingPunct="1"/>
            <a:r>
              <a:rPr lang="en-US" dirty="0" smtClean="0"/>
              <a:t>Closed or simple</a:t>
            </a:r>
          </a:p>
          <a:p>
            <a:pPr eaLnBrk="1" hangingPunct="1"/>
            <a:r>
              <a:rPr lang="en-US" dirty="0" smtClean="0"/>
              <a:t>Open or compound/complex</a:t>
            </a:r>
          </a:p>
          <a:p>
            <a:pPr lvl="1" eaLnBrk="1" hangingPunct="1"/>
            <a:r>
              <a:rPr lang="en-US" dirty="0" smtClean="0"/>
              <a:t>Grade I</a:t>
            </a:r>
          </a:p>
          <a:p>
            <a:pPr lvl="1" eaLnBrk="1" hangingPunct="1"/>
            <a:r>
              <a:rPr lang="en-US" dirty="0" smtClean="0"/>
              <a:t>Grade II</a:t>
            </a:r>
          </a:p>
          <a:p>
            <a:pPr lvl="1" eaLnBrk="1" hangingPunct="1"/>
            <a:r>
              <a:rPr lang="en-US" dirty="0" smtClean="0"/>
              <a:t>Grade III </a:t>
            </a:r>
          </a:p>
        </p:txBody>
      </p:sp>
    </p:spTree>
    <p:extLst>
      <p:ext uri="{BB962C8B-B14F-4D97-AF65-F5344CB8AC3E}">
        <p14:creationId xmlns:p14="http://schemas.microsoft.com/office/powerpoint/2010/main" val="665942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1997</Words>
  <Application>Microsoft Office PowerPoint</Application>
  <PresentationFormat>On-screen Show (4:3)</PresentationFormat>
  <Paragraphs>359</Paragraphs>
  <Slides>64</Slides>
  <Notes>5</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Chapter 69   Management of Patients With Musculoskeletal Trauma</vt:lpstr>
      <vt:lpstr>Injuries of the Musculoskeletal System</vt:lpstr>
      <vt:lpstr>RICE</vt:lpstr>
      <vt:lpstr>Common Sports-Related Injuries</vt:lpstr>
      <vt:lpstr>Knee Ligaments, Tendons, and Menisci</vt:lpstr>
      <vt:lpstr>Prevention of Sports-Related Injuries</vt:lpstr>
      <vt:lpstr>Occupational-Related Injuries</vt:lpstr>
      <vt:lpstr> Joint Dislocation</vt:lpstr>
      <vt:lpstr>Types of Fractures</vt:lpstr>
      <vt:lpstr>Cont…</vt:lpstr>
      <vt:lpstr>Types of Fractures</vt:lpstr>
      <vt:lpstr>Types of Fractures</vt:lpstr>
      <vt:lpstr>Types of Fractures</vt:lpstr>
      <vt:lpstr>Manifestations of Fracture</vt:lpstr>
      <vt:lpstr>Emergency Management</vt:lpstr>
      <vt:lpstr>Medical Management </vt:lpstr>
      <vt:lpstr>Techniques of Internal Fixation</vt:lpstr>
      <vt:lpstr>Three Phases of  Fracture Healing</vt:lpstr>
      <vt:lpstr>Three Phases of  Fracture Healing</vt:lpstr>
      <vt:lpstr>Three Phases of  Fracture Healing</vt:lpstr>
      <vt:lpstr>Complications of Fractures</vt:lpstr>
      <vt:lpstr>Fracture Complications</vt:lpstr>
      <vt:lpstr>Compartment Syndrome   2. </vt:lpstr>
      <vt:lpstr>Cross-Sections of Anatomic Compartments</vt:lpstr>
      <vt:lpstr>Treatment</vt:lpstr>
      <vt:lpstr>Wick Catheter Used to Monitor Compartment Pressure </vt:lpstr>
      <vt:lpstr>Bone Healing Stimulator </vt:lpstr>
      <vt:lpstr>3. Fat Embolism Syndrome</vt:lpstr>
      <vt:lpstr>Fat Embolism Syndrome </vt:lpstr>
      <vt:lpstr>Fat Embolism Syndrome </vt:lpstr>
      <vt:lpstr>4. Deep Vein Thrombosis</vt:lpstr>
      <vt:lpstr>Deep Vein Thrombosis</vt:lpstr>
      <vt:lpstr>Cont…..</vt:lpstr>
      <vt:lpstr>Rehabilitation Related to Specific Fractures</vt:lpstr>
      <vt:lpstr>Fracture of Clavicle and Immobilization Device</vt:lpstr>
      <vt:lpstr>Prescribed Shoulder Exercises  (Clavicle Fractures)</vt:lpstr>
      <vt:lpstr>Immobilizers for Proximal Humeral Fractures</vt:lpstr>
      <vt:lpstr>Functional Humeral Brace</vt:lpstr>
      <vt:lpstr>Rehabilitation Related to Specific Fractures</vt:lpstr>
      <vt:lpstr>Rehabilitation Related to Specific Fractures</vt:lpstr>
      <vt:lpstr>Pelvic Bones</vt:lpstr>
      <vt:lpstr>Stable Pelvic Fractures</vt:lpstr>
      <vt:lpstr>Unstable Pelvic Fractures</vt:lpstr>
      <vt:lpstr>Regions of the Proximal Femur</vt:lpstr>
      <vt:lpstr>Examples of Internal Fixation for Hip Fractures</vt:lpstr>
      <vt:lpstr>Rehabilitation Related to Specific Fractures</vt:lpstr>
      <vt:lpstr>Femoral Fractures</vt:lpstr>
      <vt:lpstr>Nursing Process: The Care of the Patient with Fracture of the Hip—Assessment</vt:lpstr>
      <vt:lpstr>Nursing Process: The Care of the Patient with Fracture of the Hip—Diagnoses</vt:lpstr>
      <vt:lpstr>Collaborative Problems/Potential Complications</vt:lpstr>
      <vt:lpstr>Nursing Process: The Care of the Patient with Fracture of the Hip—Planning</vt:lpstr>
      <vt:lpstr>Relief of Pain</vt:lpstr>
      <vt:lpstr>Prompting Physical Mobility</vt:lpstr>
      <vt:lpstr>Interventions</vt:lpstr>
      <vt:lpstr>Interventions</vt:lpstr>
      <vt:lpstr>Rehabilitation of Patients with Amputation</vt:lpstr>
      <vt:lpstr>Rehabilitation Needs</vt:lpstr>
      <vt:lpstr>Nursing Process: The Care of the Patient with an Amputation—Assessment</vt:lpstr>
      <vt:lpstr>Nursing Process: The Care of the Patient with an Amputation—Diagnoses</vt:lpstr>
      <vt:lpstr>Collaborative Problems/Potential Complications</vt:lpstr>
      <vt:lpstr>Nursing Process: The Care of the Patient with an Amputation—Planning </vt:lpstr>
      <vt:lpstr>Interventions</vt:lpstr>
      <vt:lpstr>Resolving Grief and Enhancing Body Image</vt:lpstr>
      <vt:lpstr>Achieving Physical Mobility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69   Management of Patients With Musculoskeletal Trauma</dc:title>
  <dc:creator>Hp</dc:creator>
  <cp:lastModifiedBy>Hp</cp:lastModifiedBy>
  <cp:revision>3</cp:revision>
  <dcterms:created xsi:type="dcterms:W3CDTF">2006-08-16T00:00:00Z</dcterms:created>
  <dcterms:modified xsi:type="dcterms:W3CDTF">2012-03-24T13:59:40Z</dcterms:modified>
</cp:coreProperties>
</file>