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3F42-2785-41B4-BF4C-6BB724633959}" type="datetimeFigureOut">
              <a:rPr lang="en-US" smtClean="0"/>
              <a:t>7/19/2013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87A3D-3EAB-48CE-B26A-F5C4C9A2C407}" type="slidenum">
              <a:rPr lang="en-US" smtClean="0"/>
              <a:t>‹#›</a:t>
            </a:fld>
            <a:endParaRPr lang="en-US"/>
          </a:p>
        </p:txBody>
      </p:sp>
    </p:spTree>
    <p:extLst>
      <p:ext uri="{BB962C8B-B14F-4D97-AF65-F5344CB8AC3E}">
        <p14:creationId xmlns:p14="http://schemas.microsoft.com/office/powerpoint/2010/main" val="28754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4B6C9-03DB-4EEF-A6EA-A6A5CBD02233}" type="slidenum">
              <a:rPr lang="en-US"/>
              <a:pPr/>
              <a:t>1</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179DA7-AA99-4399-84E3-8FC3EE172658}" type="slidenum">
              <a:rPr lang="ar-SA" smtClean="0"/>
              <a:pPr eaLnBrk="1" hangingPunct="1"/>
              <a:t>24</a:t>
            </a:fld>
            <a:endParaRPr lang="en-US" smtClean="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8A9116B-CFDB-491D-9530-1B8A7F7067C6}" type="slidenum">
              <a:rPr lang="ar-SA" smtClean="0"/>
              <a:pPr eaLnBrk="1" hangingPunct="1"/>
              <a:t>27</a:t>
            </a:fld>
            <a:endParaRPr lang="en-US" smtClean="0"/>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4A45B5-761B-4CD2-86BA-85C7FFB65155}" type="slidenum">
              <a:rPr lang="ar-SA" smtClean="0"/>
              <a:pPr eaLnBrk="1" hangingPunct="1"/>
              <a:t>31</a:t>
            </a:fld>
            <a:endParaRPr lang="en-US" smtClean="0"/>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A92255-770B-41AF-AC55-BFCA5AA816E7}" type="slidenum">
              <a:rPr lang="ar-SA" smtClean="0"/>
              <a:pPr eaLnBrk="1" hangingPunct="1"/>
              <a:t>36</a:t>
            </a:fld>
            <a:endParaRPr lang="en-US" smtClean="0"/>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File:EEG_cap.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9" name="Rectangle 23"/>
          <p:cNvSpPr>
            <a:spLocks noGrp="1" noChangeArrowheads="1"/>
          </p:cNvSpPr>
          <p:nvPr>
            <p:ph type="ctrTitle"/>
          </p:nvPr>
        </p:nvSpPr>
        <p:spPr>
          <a:xfrm>
            <a:off x="20782" y="3048000"/>
            <a:ext cx="9144000" cy="1544638"/>
          </a:xfrm>
        </p:spPr>
        <p:txBody>
          <a:bodyPr>
            <a:normAutofit fontScale="90000"/>
          </a:bodyPr>
          <a:lstStyle/>
          <a:p>
            <a:r>
              <a:rPr lang="en-US" b="0" dirty="0"/>
              <a:t>Chapter 17:</a:t>
            </a:r>
            <a:br>
              <a:rPr lang="en-US" b="0" dirty="0"/>
            </a:br>
            <a:r>
              <a:rPr lang="en-US" dirty="0"/>
              <a:t>The Nervous System: Cranial Nerves, Motor System, Sensory System, and Reflexes</a:t>
            </a:r>
          </a:p>
        </p:txBody>
      </p:sp>
    </p:spTree>
    <p:extLst>
      <p:ext uri="{BB962C8B-B14F-4D97-AF65-F5344CB8AC3E}">
        <p14:creationId xmlns:p14="http://schemas.microsoft.com/office/powerpoint/2010/main" val="1631851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61" name="Group 49"/>
          <p:cNvGraphicFramePr>
            <a:graphicFrameLocks noGrp="1"/>
          </p:cNvGraphicFramePr>
          <p:nvPr/>
        </p:nvGraphicFramePr>
        <p:xfrm>
          <a:off x="419100" y="2212975"/>
          <a:ext cx="8491538" cy="4200208"/>
        </p:xfrm>
        <a:graphic>
          <a:graphicData uri="http://schemas.openxmlformats.org/drawingml/2006/table">
            <a:tbl>
              <a:tblPr/>
              <a:tblGrid>
                <a:gridCol w="3121025"/>
                <a:gridCol w="5370513"/>
              </a:tblGrid>
              <a:tr h="363538">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VII</a:t>
                      </a:r>
                      <a:r>
                        <a:rPr kumimoji="0" lang="en-US" sz="1800" b="0" i="0" u="none" strike="noStrike" cap="none" normalizeH="0" baseline="0" smtClean="0">
                          <a:ln>
                            <a:noFill/>
                          </a:ln>
                          <a:solidFill>
                            <a:schemeClr val="tx1"/>
                          </a:solidFill>
                          <a:effectLst/>
                          <a:latin typeface="Verdana" pitchFamily="34" charset="0"/>
                        </a:rPr>
                        <a:t> –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Facial</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28575"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Assess face for asymmetry, tics, abnormal movements. Ask patient to: raise eyebrows, frown, close eyes tightly, show teeth (grimace), smile, puff both cheeks </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28575"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VIII</a:t>
                      </a:r>
                      <a:r>
                        <a:rPr kumimoji="0" lang="en-US" sz="1800" b="0" i="0" u="none" strike="noStrike" cap="none" normalizeH="0" baseline="0" smtClean="0">
                          <a:ln>
                            <a:noFill/>
                          </a:ln>
                          <a:solidFill>
                            <a:schemeClr val="tx1"/>
                          </a:solidFill>
                          <a:effectLst/>
                          <a:latin typeface="Verdana" pitchFamily="34" charset="0"/>
                        </a:rPr>
                        <a:t> –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Acoustic</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Test hearing, lateralization, and air and bone conduction</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IX and X</a:t>
                      </a:r>
                      <a:r>
                        <a:rPr kumimoji="0" lang="en-US" sz="1800" b="0" i="0" u="none" strike="noStrike" cap="none" normalizeH="0" baseline="0" smtClean="0">
                          <a:ln>
                            <a:noFill/>
                          </a:ln>
                          <a:solidFill>
                            <a:schemeClr val="tx1"/>
                          </a:solidFill>
                          <a:effectLst/>
                          <a:latin typeface="Verdana" pitchFamily="34" charset="0"/>
                        </a:rPr>
                        <a:t> – Glossopharyngeal, Vagus</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Assess if voice hoarse; assess swallowing. Inspect movement of palate as patient says “ah”. Warn patient, test gag reflex. </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XI</a:t>
                      </a:r>
                      <a:r>
                        <a:rPr kumimoji="0" lang="en-US" sz="1800" b="0" i="0" u="none" strike="noStrike" cap="none" normalizeH="0" baseline="0" smtClean="0">
                          <a:ln>
                            <a:noFill/>
                          </a:ln>
                          <a:solidFill>
                            <a:schemeClr val="tx1"/>
                          </a:solidFill>
                          <a:effectLst/>
                          <a:latin typeface="Verdana" pitchFamily="34" charset="0"/>
                        </a:rPr>
                        <a:t> –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Spinal Accessory </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Assess strength as pt. shrugs shoulders up </a:t>
                      </a:r>
                    </a:p>
                    <a:p>
                      <a:pPr marL="0" marR="0" lvl="0" indent="0" algn="l" defTabSz="914400" rtl="0" eaLnBrk="1" fontAlgn="base" latinLnBrk="0" hangingPunct="1">
                        <a:lnSpc>
                          <a:spcPct val="90000"/>
                        </a:lnSpc>
                        <a:spcBef>
                          <a:spcPct val="1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against your hands. Note contraction of opposite sternocleidomastoid, and force as pt. turns head against your hands. </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XII –</a:t>
                      </a:r>
                      <a:r>
                        <a:rPr kumimoji="0" lang="en-US" sz="1800" b="0" i="0" u="none" strike="noStrike" cap="none" normalizeH="0" baseline="0" smtClean="0">
                          <a:ln>
                            <a:noFill/>
                          </a:ln>
                          <a:solidFill>
                            <a:schemeClr val="tx1"/>
                          </a:solidFill>
                          <a:effectLst/>
                          <a:latin typeface="Verdana" pitchFamily="34" charset="0"/>
                        </a:rPr>
                        <a:t> </a:t>
                      </a:r>
                      <a:r>
                        <a:rPr kumimoji="0" lang="en-US" sz="1800" b="1" i="0" u="none" strike="noStrike" cap="none" normalizeH="0" baseline="0" smtClean="0">
                          <a:ln>
                            <a:noFill/>
                          </a:ln>
                          <a:solidFill>
                            <a:schemeClr val="tx1"/>
                          </a:solidFill>
                          <a:effectLst/>
                          <a:latin typeface="Verdana" pitchFamily="34" charset="0"/>
                        </a:rPr>
                        <a:t/>
                      </a:r>
                      <a:br>
                        <a:rPr kumimoji="0" lang="en-US" sz="1800" b="1"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Hypoglossal </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Ask patient to protrude tongue and move side to side. Assess for symmetry, atrophy.</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r>
            </a:tbl>
          </a:graphicData>
        </a:graphic>
      </p:graphicFrame>
      <p:sp>
        <p:nvSpPr>
          <p:cNvPr id="192516" name="Rectangle 4"/>
          <p:cNvSpPr>
            <a:spLocks noGrp="1" noChangeArrowheads="1"/>
          </p:cNvSpPr>
          <p:nvPr>
            <p:ph type="title"/>
          </p:nvPr>
        </p:nvSpPr>
        <p:spPr>
          <a:xfrm>
            <a:off x="430213" y="1616075"/>
            <a:ext cx="8524875" cy="384175"/>
          </a:xfrm>
        </p:spPr>
        <p:txBody>
          <a:bodyPr>
            <a:normAutofit fontScale="90000"/>
          </a:bodyPr>
          <a:lstStyle/>
          <a:p>
            <a:r>
              <a:rPr lang="en-US"/>
              <a:t>Examination — Cranial Nerves (CN) </a:t>
            </a:r>
            <a:r>
              <a:rPr lang="en-US" sz="1800" b="0"/>
              <a:t>(cont’d)</a:t>
            </a:r>
          </a:p>
        </p:txBody>
      </p:sp>
    </p:spTree>
    <p:extLst>
      <p:ext uri="{BB962C8B-B14F-4D97-AF65-F5344CB8AC3E}">
        <p14:creationId xmlns:p14="http://schemas.microsoft.com/office/powerpoint/2010/main" val="3347941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p:txBody>
          <a:bodyPr/>
          <a:lstStyle/>
          <a:p>
            <a:r>
              <a:rPr lang="en-US"/>
              <a:t>Examination – Motor System</a:t>
            </a:r>
          </a:p>
        </p:txBody>
      </p:sp>
      <p:sp>
        <p:nvSpPr>
          <p:cNvPr id="193541" name="Rectangle 5"/>
          <p:cNvSpPr>
            <a:spLocks noGrp="1" noChangeArrowheads="1"/>
          </p:cNvSpPr>
          <p:nvPr>
            <p:ph type="body" idx="1"/>
          </p:nvPr>
        </p:nvSpPr>
        <p:spPr/>
        <p:txBody>
          <a:bodyPr/>
          <a:lstStyle/>
          <a:p>
            <a:pPr>
              <a:buFontTx/>
              <a:buNone/>
            </a:pPr>
            <a:r>
              <a:rPr lang="en-US"/>
              <a:t>Position, Movement, Muscle Bulk &amp; Tone</a:t>
            </a:r>
          </a:p>
          <a:p>
            <a:r>
              <a:rPr lang="en-US"/>
              <a:t>Observe </a:t>
            </a:r>
            <a:r>
              <a:rPr lang="en-US" b="1">
                <a:solidFill>
                  <a:srgbClr val="186EC4"/>
                </a:solidFill>
              </a:rPr>
              <a:t>body position and involuntary movements</a:t>
            </a:r>
            <a:r>
              <a:rPr lang="en-US"/>
              <a:t> such as </a:t>
            </a:r>
            <a:r>
              <a:rPr lang="en-US" b="1">
                <a:solidFill>
                  <a:srgbClr val="186EC4"/>
                </a:solidFill>
              </a:rPr>
              <a:t>tremors, tics, fasciculations</a:t>
            </a:r>
          </a:p>
          <a:p>
            <a:r>
              <a:rPr lang="en-US"/>
              <a:t>Inspect </a:t>
            </a:r>
            <a:r>
              <a:rPr lang="en-US" b="1">
                <a:solidFill>
                  <a:srgbClr val="186EC4"/>
                </a:solidFill>
              </a:rPr>
              <a:t>muscle bulk</a:t>
            </a:r>
            <a:r>
              <a:rPr lang="en-US"/>
              <a:t>; note any </a:t>
            </a:r>
            <a:r>
              <a:rPr lang="en-US" b="1">
                <a:solidFill>
                  <a:srgbClr val="186EC4"/>
                </a:solidFill>
              </a:rPr>
              <a:t>atrophy</a:t>
            </a:r>
          </a:p>
          <a:p>
            <a:r>
              <a:rPr lang="en-US"/>
              <a:t>Assess </a:t>
            </a:r>
            <a:r>
              <a:rPr lang="en-US" b="1">
                <a:solidFill>
                  <a:srgbClr val="186EC4"/>
                </a:solidFill>
              </a:rPr>
              <a:t>muscle tone</a:t>
            </a:r>
            <a:r>
              <a:rPr lang="en-US"/>
              <a:t> — flex and extend the arm and the lower leg for residual tension → </a:t>
            </a:r>
            <a:r>
              <a:rPr lang="en-US" b="1">
                <a:solidFill>
                  <a:srgbClr val="186EC4"/>
                </a:solidFill>
              </a:rPr>
              <a:t>slight resistance to passive stretch</a:t>
            </a:r>
          </a:p>
        </p:txBody>
      </p:sp>
    </p:spTree>
    <p:extLst>
      <p:ext uri="{BB962C8B-B14F-4D97-AF65-F5344CB8AC3E}">
        <p14:creationId xmlns:p14="http://schemas.microsoft.com/office/powerpoint/2010/main" val="3958299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Rectangle 1029"/>
          <p:cNvSpPr>
            <a:spLocks noGrp="1" noChangeArrowheads="1"/>
          </p:cNvSpPr>
          <p:nvPr>
            <p:ph type="title"/>
          </p:nvPr>
        </p:nvSpPr>
        <p:spPr/>
        <p:txBody>
          <a:bodyPr/>
          <a:lstStyle/>
          <a:p>
            <a:r>
              <a:rPr lang="en-US"/>
              <a:t>Examination – Muscle Strength</a:t>
            </a:r>
          </a:p>
        </p:txBody>
      </p:sp>
      <p:sp>
        <p:nvSpPr>
          <p:cNvPr id="194566" name="Rectangle 1030"/>
          <p:cNvSpPr>
            <a:spLocks noGrp="1" noChangeArrowheads="1"/>
          </p:cNvSpPr>
          <p:nvPr>
            <p:ph type="body" idx="1"/>
          </p:nvPr>
        </p:nvSpPr>
        <p:spPr>
          <a:xfrm>
            <a:off x="330200" y="4576763"/>
            <a:ext cx="8613775" cy="1862137"/>
          </a:xfrm>
        </p:spPr>
        <p:txBody>
          <a:bodyPr>
            <a:normAutofit fontScale="85000" lnSpcReduction="20000"/>
          </a:bodyPr>
          <a:lstStyle/>
          <a:p>
            <a:r>
              <a:rPr lang="en-US"/>
              <a:t>Ask patient to move actively against your </a:t>
            </a:r>
            <a:r>
              <a:rPr lang="en-US" b="1">
                <a:solidFill>
                  <a:srgbClr val="186EC4"/>
                </a:solidFill>
              </a:rPr>
              <a:t>opposing resistance</a:t>
            </a:r>
            <a:r>
              <a:rPr lang="en-US"/>
              <a:t>. Assign </a:t>
            </a:r>
            <a:r>
              <a:rPr lang="en-US" b="1">
                <a:solidFill>
                  <a:srgbClr val="186EC4"/>
                </a:solidFill>
              </a:rPr>
              <a:t>Grade 5</a:t>
            </a:r>
            <a:r>
              <a:rPr lang="en-US"/>
              <a:t> if the patient overcomes your opposing movement.</a:t>
            </a:r>
          </a:p>
          <a:p>
            <a:r>
              <a:rPr lang="en-US"/>
              <a:t>If the patient can only </a:t>
            </a:r>
            <a:r>
              <a:rPr lang="en-US" b="1">
                <a:solidFill>
                  <a:srgbClr val="186EC4"/>
                </a:solidFill>
              </a:rPr>
              <a:t>move against gravity</a:t>
            </a:r>
            <a:r>
              <a:rPr lang="en-US"/>
              <a:t>, assign </a:t>
            </a:r>
            <a:r>
              <a:rPr lang="en-US" b="1">
                <a:solidFill>
                  <a:srgbClr val="186EC4"/>
                </a:solidFill>
              </a:rPr>
              <a:t>Grade 3.</a:t>
            </a:r>
            <a:endParaRPr lang="en-US"/>
          </a:p>
        </p:txBody>
      </p:sp>
      <p:graphicFrame>
        <p:nvGraphicFramePr>
          <p:cNvPr id="194615" name="Group 1079"/>
          <p:cNvGraphicFramePr>
            <a:graphicFrameLocks noGrp="1"/>
          </p:cNvGraphicFramePr>
          <p:nvPr/>
        </p:nvGraphicFramePr>
        <p:xfrm>
          <a:off x="698500" y="2212975"/>
          <a:ext cx="7531100" cy="2197229"/>
        </p:xfrm>
        <a:graphic>
          <a:graphicData uri="http://schemas.openxmlformats.org/drawingml/2006/table">
            <a:tbl>
              <a:tblPr/>
              <a:tblGrid>
                <a:gridCol w="7531100"/>
              </a:tblGrid>
              <a:tr h="2778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1" i="0" u="none" strike="noStrike" cap="none" normalizeH="0" baseline="0" smtClean="0">
                          <a:ln>
                            <a:noFill/>
                          </a:ln>
                          <a:solidFill>
                            <a:schemeClr val="bg1"/>
                          </a:solidFill>
                          <a:effectLst/>
                          <a:latin typeface="Verdana" pitchFamily="34" charset="0"/>
                        </a:rPr>
                        <a:t>Muscle strength is graded on a 0 to 5 scale:</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28575"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solidFill>
                      <a:schemeClr val="accent1"/>
                    </a:solidFill>
                  </a:tcPr>
                </a:tc>
              </a:tr>
              <a:tr h="28733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0 – No muscular contraction detected</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1 – A barely detectable flicker or trace of contraction</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2 – Active movement of the body part with gravity eliminated</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3 – Active movement against gravity</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4 – Active movement against gravity and some resistance </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287338">
                <a:tc>
                  <a:txBody>
                    <a:bodyPr/>
                    <a:lstStyle/>
                    <a:p>
                      <a:pPr marL="344488" marR="0" lvl="0" indent="-344488" algn="l" defTabSz="914400" rtl="0" eaLnBrk="1" fontAlgn="base" latinLnBrk="0" hangingPunct="1">
                        <a:lnSpc>
                          <a:spcPct val="90000"/>
                        </a:lnSpc>
                        <a:spcBef>
                          <a:spcPct val="60000"/>
                        </a:spcBef>
                        <a:spcAft>
                          <a:spcPct val="0"/>
                        </a:spcAft>
                        <a:buClr>
                          <a:srgbClr val="CC9900"/>
                        </a:buClr>
                        <a:buSzTx/>
                        <a:buFontTx/>
                        <a:buNone/>
                        <a:tabLst/>
                      </a:pPr>
                      <a:r>
                        <a:rPr kumimoji="0" lang="en-US" sz="1400" b="0" i="0" u="none" strike="noStrike" cap="none" normalizeH="0" baseline="0" smtClean="0">
                          <a:ln>
                            <a:noFill/>
                          </a:ln>
                          <a:solidFill>
                            <a:schemeClr val="tx1"/>
                          </a:solidFill>
                          <a:effectLst/>
                          <a:latin typeface="Verdana" pitchFamily="34" charset="0"/>
                        </a:rPr>
                        <a:t>5 – Active movement against full resistance without evident fatigue. This is normal muscle strength. </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28575" cap="flat" cmpd="sng" algn="ctr">
                      <a:solidFill>
                        <a:schemeClr val="accent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49271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r>
              <a:rPr lang="en-US"/>
              <a:t>Examination – Muscle Strength</a:t>
            </a:r>
          </a:p>
        </p:txBody>
      </p:sp>
      <p:sp>
        <p:nvSpPr>
          <p:cNvPr id="189445" name="Rectangle 5"/>
          <p:cNvSpPr>
            <a:spLocks noGrp="1" noChangeArrowheads="1"/>
          </p:cNvSpPr>
          <p:nvPr>
            <p:ph type="body" idx="1"/>
          </p:nvPr>
        </p:nvSpPr>
        <p:spPr/>
        <p:txBody>
          <a:bodyPr>
            <a:normAutofit fontScale="92500" lnSpcReduction="10000"/>
          </a:bodyPr>
          <a:lstStyle/>
          <a:p>
            <a:r>
              <a:rPr lang="en-US"/>
              <a:t>Test the following </a:t>
            </a:r>
            <a:r>
              <a:rPr lang="en-US" b="1">
                <a:solidFill>
                  <a:srgbClr val="186EC4"/>
                </a:solidFill>
              </a:rPr>
              <a:t>muscle groups and movements:</a:t>
            </a:r>
          </a:p>
          <a:p>
            <a:pPr lvl="1"/>
            <a:r>
              <a:rPr lang="en-US" b="1">
                <a:solidFill>
                  <a:srgbClr val="186EC4"/>
                </a:solidFill>
              </a:rPr>
              <a:t>Biceps and triceps, wrist</a:t>
            </a:r>
            <a:r>
              <a:rPr lang="en-US"/>
              <a:t> – flexion and extension</a:t>
            </a:r>
          </a:p>
          <a:p>
            <a:pPr lvl="1"/>
            <a:r>
              <a:rPr lang="en-US" b="1">
                <a:solidFill>
                  <a:srgbClr val="186EC4"/>
                </a:solidFill>
              </a:rPr>
              <a:t>Handgrip, finger</a:t>
            </a:r>
            <a:r>
              <a:rPr lang="en-US"/>
              <a:t> abduction and adduction, </a:t>
            </a:r>
            <a:r>
              <a:rPr lang="en-US" b="1">
                <a:solidFill>
                  <a:srgbClr val="186EC4"/>
                </a:solidFill>
              </a:rPr>
              <a:t>thumb</a:t>
            </a:r>
            <a:r>
              <a:rPr lang="en-US"/>
              <a:t> opposition</a:t>
            </a:r>
          </a:p>
          <a:p>
            <a:pPr lvl="1"/>
            <a:r>
              <a:rPr lang="en-US" b="1">
                <a:solidFill>
                  <a:srgbClr val="186EC4"/>
                </a:solidFill>
              </a:rPr>
              <a:t>Trunk</a:t>
            </a:r>
            <a:r>
              <a:rPr lang="en-US"/>
              <a:t> – flexion, extension, lateral bending</a:t>
            </a:r>
          </a:p>
          <a:p>
            <a:pPr lvl="1"/>
            <a:r>
              <a:rPr lang="en-US" b="1">
                <a:solidFill>
                  <a:srgbClr val="186EC4"/>
                </a:solidFill>
              </a:rPr>
              <a:t>Thorax</a:t>
            </a:r>
            <a:r>
              <a:rPr lang="en-US"/>
              <a:t> – expansion, diaphragmatic excursion during respiration</a:t>
            </a:r>
          </a:p>
          <a:p>
            <a:pPr lvl="1"/>
            <a:r>
              <a:rPr lang="en-US" b="1">
                <a:solidFill>
                  <a:srgbClr val="186EC4"/>
                </a:solidFill>
              </a:rPr>
              <a:t>Hip</a:t>
            </a:r>
            <a:r>
              <a:rPr lang="en-US"/>
              <a:t> – flexion, extension, abduction and adduction</a:t>
            </a:r>
          </a:p>
          <a:p>
            <a:pPr lvl="1"/>
            <a:r>
              <a:rPr lang="en-US" b="1">
                <a:solidFill>
                  <a:srgbClr val="186EC4"/>
                </a:solidFill>
              </a:rPr>
              <a:t>Knee and ankle</a:t>
            </a:r>
            <a:r>
              <a:rPr lang="en-US"/>
              <a:t> – flexion, extension</a:t>
            </a:r>
          </a:p>
        </p:txBody>
      </p:sp>
    </p:spTree>
    <p:extLst>
      <p:ext uri="{BB962C8B-B14F-4D97-AF65-F5344CB8AC3E}">
        <p14:creationId xmlns:p14="http://schemas.microsoft.com/office/powerpoint/2010/main" val="3326028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r>
              <a:rPr lang="en-US"/>
              <a:t>Examination – Coordination</a:t>
            </a:r>
          </a:p>
        </p:txBody>
      </p:sp>
      <p:sp>
        <p:nvSpPr>
          <p:cNvPr id="190469" name="Rectangle 5"/>
          <p:cNvSpPr>
            <a:spLocks noGrp="1" noChangeArrowheads="1"/>
          </p:cNvSpPr>
          <p:nvPr>
            <p:ph type="body" idx="1"/>
          </p:nvPr>
        </p:nvSpPr>
        <p:spPr/>
        <p:txBody>
          <a:bodyPr/>
          <a:lstStyle/>
          <a:p>
            <a:pPr>
              <a:lnSpc>
                <a:spcPct val="70000"/>
              </a:lnSpc>
              <a:buFontTx/>
              <a:buNone/>
            </a:pPr>
            <a:r>
              <a:rPr lang="en-US" sz="2000"/>
              <a:t>Test coordination, including ...</a:t>
            </a:r>
          </a:p>
          <a:p>
            <a:pPr>
              <a:lnSpc>
                <a:spcPct val="70000"/>
              </a:lnSpc>
            </a:pPr>
            <a:r>
              <a:rPr lang="en-US" sz="2000" b="1">
                <a:solidFill>
                  <a:srgbClr val="186EC4"/>
                </a:solidFill>
              </a:rPr>
              <a:t>Rapid alternating movements</a:t>
            </a:r>
            <a:r>
              <a:rPr lang="en-US" sz="2000"/>
              <a:t> – patient turns hand rapidly </a:t>
            </a:r>
            <a:br>
              <a:rPr lang="en-US" sz="2000"/>
            </a:br>
            <a:r>
              <a:rPr lang="en-US" sz="2000"/>
              <a:t>over and back on thigh; taps tip of index finger rapidly on distal thumb; taps  ball of foot rapidly on your hand</a:t>
            </a:r>
          </a:p>
          <a:p>
            <a:pPr>
              <a:lnSpc>
                <a:spcPct val="70000"/>
              </a:lnSpc>
            </a:pPr>
            <a:r>
              <a:rPr lang="en-US" sz="2000" b="1">
                <a:solidFill>
                  <a:srgbClr val="186EC4"/>
                </a:solidFill>
              </a:rPr>
              <a:t>Point-to-point movements</a:t>
            </a:r>
            <a:r>
              <a:rPr lang="en-US" sz="2000"/>
              <a:t> – patient touches nose then your index finger as you move it to different positions; patient places moves heel from opposite knee down the shin to the </a:t>
            </a:r>
            <a:br>
              <a:rPr lang="en-US" sz="2000"/>
            </a:br>
            <a:r>
              <a:rPr lang="en-US" sz="2000"/>
              <a:t>big toe</a:t>
            </a:r>
          </a:p>
          <a:p>
            <a:pPr>
              <a:lnSpc>
                <a:spcPct val="70000"/>
              </a:lnSpc>
            </a:pPr>
            <a:r>
              <a:rPr lang="en-US" sz="2000" b="1">
                <a:solidFill>
                  <a:srgbClr val="186EC4"/>
                </a:solidFill>
              </a:rPr>
              <a:t>Gait</a:t>
            </a:r>
            <a:r>
              <a:rPr lang="en-US" sz="2000"/>
              <a:t> – assess gait as patient:</a:t>
            </a:r>
          </a:p>
          <a:p>
            <a:pPr lvl="1">
              <a:lnSpc>
                <a:spcPct val="70000"/>
              </a:lnSpc>
            </a:pPr>
            <a:r>
              <a:rPr lang="en-US" sz="2000"/>
              <a:t>walks across room</a:t>
            </a:r>
          </a:p>
          <a:p>
            <a:pPr lvl="1">
              <a:lnSpc>
                <a:spcPct val="70000"/>
              </a:lnSpc>
            </a:pPr>
            <a:r>
              <a:rPr lang="en-US" sz="2000"/>
              <a:t>walks heel-to-toe</a:t>
            </a:r>
          </a:p>
          <a:p>
            <a:pPr lvl="1">
              <a:lnSpc>
                <a:spcPct val="70000"/>
              </a:lnSpc>
            </a:pPr>
            <a:r>
              <a:rPr lang="en-US" sz="2000"/>
              <a:t>walks on toes then heels</a:t>
            </a:r>
          </a:p>
          <a:p>
            <a:pPr lvl="1">
              <a:lnSpc>
                <a:spcPct val="70000"/>
              </a:lnSpc>
            </a:pPr>
            <a:r>
              <a:rPr lang="en-US" sz="2000"/>
              <a:t>hops in place</a:t>
            </a:r>
          </a:p>
        </p:txBody>
      </p:sp>
    </p:spTree>
    <p:extLst>
      <p:ext uri="{BB962C8B-B14F-4D97-AF65-F5344CB8AC3E}">
        <p14:creationId xmlns:p14="http://schemas.microsoft.com/office/powerpoint/2010/main" val="875272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a:xfrm>
            <a:off x="430213" y="762001"/>
            <a:ext cx="8524875" cy="685799"/>
          </a:xfrm>
        </p:spPr>
        <p:txBody>
          <a:bodyPr>
            <a:normAutofit fontScale="90000"/>
          </a:bodyPr>
          <a:lstStyle/>
          <a:p>
            <a:r>
              <a:rPr lang="en-US" dirty="0"/>
              <a:t>Examination – Coordination </a:t>
            </a:r>
            <a:r>
              <a:rPr lang="en-US" sz="1800" b="0" dirty="0"/>
              <a:t>(cont’d)</a:t>
            </a:r>
          </a:p>
        </p:txBody>
      </p:sp>
      <p:sp>
        <p:nvSpPr>
          <p:cNvPr id="198661" name="Rectangle 5"/>
          <p:cNvSpPr>
            <a:spLocks noGrp="1" noChangeArrowheads="1"/>
          </p:cNvSpPr>
          <p:nvPr>
            <p:ph type="body" idx="1"/>
          </p:nvPr>
        </p:nvSpPr>
        <p:spPr>
          <a:xfrm>
            <a:off x="457200" y="1676400"/>
            <a:ext cx="8229600" cy="4373563"/>
          </a:xfrm>
        </p:spPr>
        <p:txBody>
          <a:bodyPr/>
          <a:lstStyle/>
          <a:p>
            <a:pPr>
              <a:lnSpc>
                <a:spcPct val="70000"/>
              </a:lnSpc>
              <a:buFontTx/>
              <a:buNone/>
            </a:pPr>
            <a:r>
              <a:rPr lang="en-US" sz="2000" dirty="0"/>
              <a:t>Test coordination, including ...</a:t>
            </a:r>
          </a:p>
          <a:p>
            <a:pPr>
              <a:lnSpc>
                <a:spcPct val="70000"/>
              </a:lnSpc>
            </a:pPr>
            <a:r>
              <a:rPr lang="en-US" sz="2000" b="1" dirty="0">
                <a:solidFill>
                  <a:srgbClr val="186EC4"/>
                </a:solidFill>
              </a:rPr>
              <a:t>Stance, namely</a:t>
            </a:r>
          </a:p>
          <a:p>
            <a:pPr lvl="1">
              <a:lnSpc>
                <a:spcPct val="70000"/>
              </a:lnSpc>
            </a:pPr>
            <a:r>
              <a:rPr lang="en-US" sz="2000" dirty="0"/>
              <a:t>The Romberg test</a:t>
            </a:r>
          </a:p>
          <a:p>
            <a:pPr lvl="2">
              <a:lnSpc>
                <a:spcPct val="70000"/>
              </a:lnSpc>
            </a:pPr>
            <a:r>
              <a:rPr lang="en-US" sz="2000" dirty="0"/>
              <a:t>patient stands with feet together and eyes open, then with eyes closed for 20 – 30 seconds without support</a:t>
            </a:r>
          </a:p>
          <a:p>
            <a:pPr lvl="2">
              <a:lnSpc>
                <a:spcPct val="70000"/>
              </a:lnSpc>
            </a:pPr>
            <a:r>
              <a:rPr lang="en-US" sz="2000" dirty="0"/>
              <a:t>loss of balance when eyes closed is a </a:t>
            </a:r>
            <a:r>
              <a:rPr lang="en-US" sz="2000" b="1" dirty="0">
                <a:solidFill>
                  <a:srgbClr val="186EC4"/>
                </a:solidFill>
              </a:rPr>
              <a:t>positive test</a:t>
            </a:r>
          </a:p>
          <a:p>
            <a:pPr lvl="1">
              <a:lnSpc>
                <a:spcPct val="70000"/>
              </a:lnSpc>
            </a:pPr>
            <a:r>
              <a:rPr lang="en-US" sz="2000" dirty="0"/>
              <a:t>Pronator drift</a:t>
            </a:r>
          </a:p>
          <a:p>
            <a:pPr lvl="2">
              <a:lnSpc>
                <a:spcPct val="70000"/>
              </a:lnSpc>
            </a:pPr>
            <a:r>
              <a:rPr lang="en-US" sz="2000" dirty="0"/>
              <a:t>patient stands for 20 – 30 seconds with both arms straight forward, palms up, and eyes closed; tap arms briskly downward</a:t>
            </a:r>
          </a:p>
          <a:p>
            <a:pPr lvl="2">
              <a:lnSpc>
                <a:spcPct val="70000"/>
              </a:lnSpc>
            </a:pPr>
            <a:r>
              <a:rPr lang="en-US" sz="2000" dirty="0"/>
              <a:t>pronation and downward drift of the arm is a </a:t>
            </a:r>
            <a:r>
              <a:rPr lang="en-US" sz="2000" b="1" dirty="0">
                <a:solidFill>
                  <a:srgbClr val="186EC4"/>
                </a:solidFill>
              </a:rPr>
              <a:t>positive test</a:t>
            </a:r>
          </a:p>
        </p:txBody>
      </p:sp>
    </p:spTree>
    <p:extLst>
      <p:ext uri="{BB962C8B-B14F-4D97-AF65-F5344CB8AC3E}">
        <p14:creationId xmlns:p14="http://schemas.microsoft.com/office/powerpoint/2010/main" val="4067662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p:txBody>
          <a:bodyPr>
            <a:normAutofit fontScale="90000"/>
          </a:bodyPr>
          <a:lstStyle/>
          <a:p>
            <a:r>
              <a:rPr lang="en-US"/>
              <a:t>Examination – Sensory System – </a:t>
            </a:r>
            <a:br>
              <a:rPr lang="en-US"/>
            </a:br>
            <a:r>
              <a:rPr lang="en-US"/>
              <a:t>General Principles</a:t>
            </a:r>
          </a:p>
        </p:txBody>
      </p:sp>
      <p:sp>
        <p:nvSpPr>
          <p:cNvPr id="199685" name="Rectangle 5"/>
          <p:cNvSpPr>
            <a:spLocks noGrp="1" noChangeArrowheads="1"/>
          </p:cNvSpPr>
          <p:nvPr>
            <p:ph type="body" idx="1"/>
          </p:nvPr>
        </p:nvSpPr>
        <p:spPr/>
        <p:txBody>
          <a:bodyPr/>
          <a:lstStyle/>
          <a:p>
            <a:r>
              <a:rPr lang="en-US"/>
              <a:t>Compare </a:t>
            </a:r>
            <a:r>
              <a:rPr lang="en-US" b="1">
                <a:solidFill>
                  <a:srgbClr val="186EC4"/>
                </a:solidFill>
              </a:rPr>
              <a:t>symmetric areas</a:t>
            </a:r>
            <a:r>
              <a:rPr lang="en-US"/>
              <a:t> on both sides of the body</a:t>
            </a:r>
          </a:p>
          <a:p>
            <a:r>
              <a:rPr lang="en-US"/>
              <a:t>When testing </a:t>
            </a:r>
            <a:r>
              <a:rPr lang="en-US" b="1">
                <a:solidFill>
                  <a:srgbClr val="186EC4"/>
                </a:solidFill>
              </a:rPr>
              <a:t>pain, temperature, and touch, compare distal with proximal areas</a:t>
            </a:r>
            <a:r>
              <a:rPr lang="en-US"/>
              <a:t> of the extremities</a:t>
            </a:r>
          </a:p>
          <a:p>
            <a:r>
              <a:rPr lang="en-US" b="1">
                <a:solidFill>
                  <a:srgbClr val="186EC4"/>
                </a:solidFill>
              </a:rPr>
              <a:t>Map out the boundaries</a:t>
            </a:r>
            <a:r>
              <a:rPr lang="en-US"/>
              <a:t> of any area of sensory loss or hypersensitivity</a:t>
            </a:r>
          </a:p>
        </p:txBody>
      </p:sp>
    </p:spTree>
    <p:extLst>
      <p:ext uri="{BB962C8B-B14F-4D97-AF65-F5344CB8AC3E}">
        <p14:creationId xmlns:p14="http://schemas.microsoft.com/office/powerpoint/2010/main" val="2058500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p:txBody>
          <a:bodyPr/>
          <a:lstStyle/>
          <a:p>
            <a:r>
              <a:rPr lang="en-US"/>
              <a:t>Examination – Sensory System </a:t>
            </a:r>
          </a:p>
        </p:txBody>
      </p:sp>
      <p:sp>
        <p:nvSpPr>
          <p:cNvPr id="200709" name="Rectangle 5"/>
          <p:cNvSpPr>
            <a:spLocks noGrp="1" noChangeArrowheads="1"/>
          </p:cNvSpPr>
          <p:nvPr>
            <p:ph type="body" idx="1"/>
          </p:nvPr>
        </p:nvSpPr>
        <p:spPr/>
        <p:txBody>
          <a:bodyPr/>
          <a:lstStyle/>
          <a:p>
            <a:pPr>
              <a:lnSpc>
                <a:spcPct val="80000"/>
              </a:lnSpc>
            </a:pPr>
            <a:r>
              <a:rPr lang="en-US" sz="2000"/>
              <a:t>Test </a:t>
            </a:r>
            <a:r>
              <a:rPr lang="en-US" sz="2000" b="1">
                <a:solidFill>
                  <a:srgbClr val="186EC4"/>
                </a:solidFill>
              </a:rPr>
              <a:t>pain</a:t>
            </a:r>
            <a:r>
              <a:rPr lang="en-US" sz="2000"/>
              <a:t>: use a </a:t>
            </a:r>
            <a:r>
              <a:rPr lang="en-US" sz="2000" b="1">
                <a:solidFill>
                  <a:srgbClr val="186EC4"/>
                </a:solidFill>
              </a:rPr>
              <a:t>disposable object</a:t>
            </a:r>
            <a:r>
              <a:rPr lang="en-US" sz="2000"/>
              <a:t> such as a broken cotton swab or pin. </a:t>
            </a:r>
            <a:r>
              <a:rPr lang="en-US" sz="2000" i="1"/>
              <a:t>Discard after each use</a:t>
            </a:r>
            <a:r>
              <a:rPr lang="en-US" sz="2000"/>
              <a:t>.</a:t>
            </a:r>
          </a:p>
          <a:p>
            <a:pPr lvl="1">
              <a:lnSpc>
                <a:spcPct val="80000"/>
              </a:lnSpc>
            </a:pPr>
            <a:r>
              <a:rPr lang="en-US" sz="2000"/>
              <a:t>Ask if prick is </a:t>
            </a:r>
            <a:r>
              <a:rPr lang="en-US" sz="2000" b="1">
                <a:solidFill>
                  <a:srgbClr val="186EC4"/>
                </a:solidFill>
              </a:rPr>
              <a:t>sharp or dull</a:t>
            </a:r>
            <a:r>
              <a:rPr lang="en-US" sz="2000"/>
              <a:t>, or </a:t>
            </a:r>
            <a:r>
              <a:rPr lang="en-US" sz="2000" b="1">
                <a:solidFill>
                  <a:srgbClr val="186EC4"/>
                </a:solidFill>
              </a:rPr>
              <a:t>compare 2 sensations</a:t>
            </a:r>
            <a:r>
              <a:rPr lang="en-US" sz="2000"/>
              <a:t> with “Does this feel the same on both sides?”</a:t>
            </a:r>
          </a:p>
          <a:p>
            <a:pPr>
              <a:lnSpc>
                <a:spcPct val="80000"/>
              </a:lnSpc>
            </a:pPr>
            <a:r>
              <a:rPr lang="en-US" sz="2000"/>
              <a:t>Test </a:t>
            </a:r>
            <a:r>
              <a:rPr lang="en-US" sz="2000" b="1">
                <a:solidFill>
                  <a:srgbClr val="186EC4"/>
                </a:solidFill>
              </a:rPr>
              <a:t>light touch</a:t>
            </a:r>
            <a:r>
              <a:rPr lang="en-US" sz="2000"/>
              <a:t>, using cotton wisp.</a:t>
            </a:r>
          </a:p>
          <a:p>
            <a:pPr>
              <a:lnSpc>
                <a:spcPct val="80000"/>
              </a:lnSpc>
            </a:pPr>
            <a:r>
              <a:rPr lang="en-US" sz="2000"/>
              <a:t>Test </a:t>
            </a:r>
            <a:r>
              <a:rPr lang="en-US" sz="2000" b="1">
                <a:solidFill>
                  <a:srgbClr val="186EC4"/>
                </a:solidFill>
              </a:rPr>
              <a:t>vibration</a:t>
            </a:r>
            <a:r>
              <a:rPr lang="en-US" sz="2000">
                <a:solidFill>
                  <a:srgbClr val="186EC4"/>
                </a:solidFill>
              </a:rPr>
              <a:t>:</a:t>
            </a:r>
            <a:r>
              <a:rPr lang="en-US" sz="2000"/>
              <a:t> tap a 128 Hz tuning fork on your hand, then place it on the DIP joint of the patient’s finger. Ask “Do you feel a buzz? Tell me when it stops.” Likewise test over the joint of the big toe. </a:t>
            </a:r>
          </a:p>
          <a:p>
            <a:pPr>
              <a:lnSpc>
                <a:spcPct val="80000"/>
              </a:lnSpc>
            </a:pPr>
            <a:r>
              <a:rPr lang="en-US" sz="2000"/>
              <a:t>Test </a:t>
            </a:r>
            <a:r>
              <a:rPr lang="en-US" sz="2000" b="1">
                <a:solidFill>
                  <a:srgbClr val="186EC4"/>
                </a:solidFill>
              </a:rPr>
              <a:t>position</a:t>
            </a:r>
            <a:r>
              <a:rPr lang="en-US" sz="2000">
                <a:solidFill>
                  <a:srgbClr val="186EC4"/>
                </a:solidFill>
              </a:rPr>
              <a:t>:</a:t>
            </a:r>
            <a:r>
              <a:rPr lang="en-US" sz="2000"/>
              <a:t> hold the big toe by its sides between your thumb and index finger, pull it away from the other toes, and move it up then down. Ask the patient to identify the direction of movement.</a:t>
            </a:r>
          </a:p>
        </p:txBody>
      </p:sp>
    </p:spTree>
    <p:extLst>
      <p:ext uri="{BB962C8B-B14F-4D97-AF65-F5344CB8AC3E}">
        <p14:creationId xmlns:p14="http://schemas.microsoft.com/office/powerpoint/2010/main" val="1393839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lstStyle/>
          <a:p>
            <a:r>
              <a:rPr lang="en-US"/>
              <a:t>Examination – Sensory System</a:t>
            </a:r>
          </a:p>
        </p:txBody>
      </p:sp>
      <p:sp>
        <p:nvSpPr>
          <p:cNvPr id="206853" name="Rectangle 5"/>
          <p:cNvSpPr>
            <a:spLocks noGrp="1" noChangeArrowheads="1"/>
          </p:cNvSpPr>
          <p:nvPr>
            <p:ph type="body" idx="1"/>
          </p:nvPr>
        </p:nvSpPr>
        <p:spPr/>
        <p:txBody>
          <a:bodyPr/>
          <a:lstStyle/>
          <a:p>
            <a:pPr>
              <a:lnSpc>
                <a:spcPct val="70000"/>
              </a:lnSpc>
            </a:pPr>
            <a:r>
              <a:rPr lang="en-US" sz="2000"/>
              <a:t>Assess </a:t>
            </a:r>
            <a:r>
              <a:rPr lang="en-US" sz="2000" b="1">
                <a:solidFill>
                  <a:srgbClr val="186EC4"/>
                </a:solidFill>
              </a:rPr>
              <a:t>discriminative sensation</a:t>
            </a:r>
            <a:r>
              <a:rPr lang="en-US" sz="2000"/>
              <a:t> to test the ability of the sensory cortex to analyze and interpret sensations.</a:t>
            </a:r>
          </a:p>
          <a:p>
            <a:pPr lvl="1">
              <a:lnSpc>
                <a:spcPct val="70000"/>
              </a:lnSpc>
            </a:pPr>
            <a:r>
              <a:rPr lang="en-US" sz="2000" b="1">
                <a:solidFill>
                  <a:srgbClr val="186EC4"/>
                </a:solidFill>
              </a:rPr>
              <a:t>Stereognosis:</a:t>
            </a:r>
            <a:r>
              <a:rPr lang="en-US" sz="2000"/>
              <a:t> place a key or familiar object in the patient’s hand. Ask the patient to identify it.</a:t>
            </a:r>
          </a:p>
          <a:p>
            <a:pPr lvl="1">
              <a:lnSpc>
                <a:spcPct val="70000"/>
              </a:lnSpc>
            </a:pPr>
            <a:r>
              <a:rPr lang="en-US" sz="2000" b="1">
                <a:solidFill>
                  <a:srgbClr val="186EC4"/>
                </a:solidFill>
              </a:rPr>
              <a:t>Number identification (graphesthesia):</a:t>
            </a:r>
            <a:r>
              <a:rPr lang="en-US" sz="2000"/>
              <a:t> outline a large number in the patient’s palm. Ask the patient to identify the number.</a:t>
            </a:r>
          </a:p>
          <a:p>
            <a:pPr lvl="1">
              <a:lnSpc>
                <a:spcPct val="70000"/>
              </a:lnSpc>
            </a:pPr>
            <a:r>
              <a:rPr lang="en-US" sz="2000" b="1">
                <a:solidFill>
                  <a:srgbClr val="186EC4"/>
                </a:solidFill>
              </a:rPr>
              <a:t>Two-point discrimination:</a:t>
            </a:r>
            <a:r>
              <a:rPr lang="en-US" sz="2000"/>
              <a:t> using two ends of an opened paper clip, or two pins, touch the finger pad in two places simultaneously. Ask the patient to identify 1 touch or 2.</a:t>
            </a:r>
          </a:p>
          <a:p>
            <a:pPr lvl="1">
              <a:lnSpc>
                <a:spcPct val="70000"/>
              </a:lnSpc>
            </a:pPr>
            <a:r>
              <a:rPr lang="en-US" sz="2000" b="1">
                <a:solidFill>
                  <a:srgbClr val="186EC4"/>
                </a:solidFill>
              </a:rPr>
              <a:t>Point localization:</a:t>
            </a:r>
            <a:r>
              <a:rPr lang="en-US" sz="2000"/>
              <a:t> lightly touch a point on the patient’s skin. Ask the patient to point to that spot</a:t>
            </a:r>
          </a:p>
          <a:p>
            <a:pPr lvl="1">
              <a:lnSpc>
                <a:spcPct val="70000"/>
              </a:lnSpc>
            </a:pPr>
            <a:r>
              <a:rPr lang="en-US" sz="2000" b="1">
                <a:solidFill>
                  <a:srgbClr val="186EC4"/>
                </a:solidFill>
              </a:rPr>
              <a:t>Extinction:</a:t>
            </a:r>
            <a:r>
              <a:rPr lang="en-US" sz="2000"/>
              <a:t> touch an area on both sides of the body at </a:t>
            </a:r>
            <a:br>
              <a:rPr lang="en-US" sz="2000"/>
            </a:br>
            <a:r>
              <a:rPr lang="en-US" sz="2000"/>
              <a:t>the same time. Ask if the patient feels 1 spot or 2.</a:t>
            </a:r>
          </a:p>
        </p:txBody>
      </p:sp>
    </p:spTree>
    <p:extLst>
      <p:ext uri="{BB962C8B-B14F-4D97-AF65-F5344CB8AC3E}">
        <p14:creationId xmlns:p14="http://schemas.microsoft.com/office/powerpoint/2010/main" val="927560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Grp="1" noChangeArrowheads="1"/>
          </p:cNvSpPr>
          <p:nvPr>
            <p:ph type="title"/>
          </p:nvPr>
        </p:nvSpPr>
        <p:spPr/>
        <p:txBody>
          <a:bodyPr>
            <a:normAutofit fontScale="90000"/>
          </a:bodyPr>
          <a:lstStyle/>
          <a:p>
            <a:r>
              <a:rPr lang="en-US"/>
              <a:t>Examination – Deep Tendon Reflexes – General Principles</a:t>
            </a:r>
          </a:p>
        </p:txBody>
      </p:sp>
      <p:sp>
        <p:nvSpPr>
          <p:cNvPr id="207877" name="Rectangle 5"/>
          <p:cNvSpPr>
            <a:spLocks noGrp="1" noChangeArrowheads="1"/>
          </p:cNvSpPr>
          <p:nvPr>
            <p:ph type="body" idx="1"/>
          </p:nvPr>
        </p:nvSpPr>
        <p:spPr/>
        <p:txBody>
          <a:bodyPr>
            <a:normAutofit fontScale="85000" lnSpcReduction="10000"/>
          </a:bodyPr>
          <a:lstStyle/>
          <a:p>
            <a:r>
              <a:rPr lang="en-US"/>
              <a:t>Select a </a:t>
            </a:r>
            <a:r>
              <a:rPr lang="en-US" b="1">
                <a:solidFill>
                  <a:srgbClr val="186EC4"/>
                </a:solidFill>
              </a:rPr>
              <a:t>properly weighted</a:t>
            </a:r>
            <a:r>
              <a:rPr lang="en-US"/>
              <a:t> hammer.</a:t>
            </a:r>
          </a:p>
          <a:p>
            <a:r>
              <a:rPr lang="en-US" b="1">
                <a:solidFill>
                  <a:srgbClr val="186EC4"/>
                </a:solidFill>
              </a:rPr>
              <a:t>Encourage the patient to relax.</a:t>
            </a:r>
            <a:r>
              <a:rPr lang="en-US"/>
              <a:t> Position the limbs properly and symmetrically.</a:t>
            </a:r>
          </a:p>
          <a:p>
            <a:r>
              <a:rPr lang="en-US" b="1">
                <a:solidFill>
                  <a:srgbClr val="186EC4"/>
                </a:solidFill>
              </a:rPr>
              <a:t>Hold the reflex hammer loosely</a:t>
            </a:r>
            <a:r>
              <a:rPr lang="en-US"/>
              <a:t> between your thumb and index finger so that is swings freely in an arc.</a:t>
            </a:r>
          </a:p>
          <a:p>
            <a:r>
              <a:rPr lang="en-US"/>
              <a:t>Strike the tendon with a </a:t>
            </a:r>
            <a:r>
              <a:rPr lang="en-US" b="1">
                <a:solidFill>
                  <a:srgbClr val="186EC4"/>
                </a:solidFill>
              </a:rPr>
              <a:t>brisk direct movement</a:t>
            </a:r>
            <a:r>
              <a:rPr lang="en-US"/>
              <a:t>. Use the minimum force needed to obtain a response.</a:t>
            </a:r>
          </a:p>
          <a:p>
            <a:r>
              <a:rPr lang="en-US"/>
              <a:t>Use </a:t>
            </a:r>
            <a:r>
              <a:rPr lang="en-US" b="1">
                <a:solidFill>
                  <a:srgbClr val="186EC4"/>
                </a:solidFill>
              </a:rPr>
              <a:t>reinforcement</a:t>
            </a:r>
            <a:r>
              <a:rPr lang="en-US"/>
              <a:t> when needed (see Bates’ 9th edition textbook, p. 634).</a:t>
            </a:r>
          </a:p>
          <a:p>
            <a:r>
              <a:rPr lang="en-US"/>
              <a:t>Grade the response.</a:t>
            </a:r>
          </a:p>
        </p:txBody>
      </p:sp>
    </p:spTree>
    <p:extLst>
      <p:ext uri="{BB962C8B-B14F-4D97-AF65-F5344CB8AC3E}">
        <p14:creationId xmlns:p14="http://schemas.microsoft.com/office/powerpoint/2010/main" val="2120928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normAutofit fontScale="90000"/>
          </a:bodyPr>
          <a:lstStyle/>
          <a:p>
            <a:r>
              <a:rPr lang="en-US"/>
              <a:t>Central and Peripheral Nervous System — Key Definitions</a:t>
            </a:r>
          </a:p>
        </p:txBody>
      </p:sp>
      <p:sp>
        <p:nvSpPr>
          <p:cNvPr id="182277" name="Rectangle 5"/>
          <p:cNvSpPr>
            <a:spLocks noGrp="1" noChangeArrowheads="1"/>
          </p:cNvSpPr>
          <p:nvPr>
            <p:ph type="body" sz="half" idx="1"/>
          </p:nvPr>
        </p:nvSpPr>
        <p:spPr/>
        <p:txBody>
          <a:bodyPr/>
          <a:lstStyle/>
          <a:p>
            <a:pPr marL="0" indent="0">
              <a:lnSpc>
                <a:spcPct val="80000"/>
              </a:lnSpc>
              <a:buFontTx/>
              <a:buNone/>
            </a:pPr>
            <a:r>
              <a:rPr lang="en-US" sz="1800" b="1"/>
              <a:t>Central Nervous System: </a:t>
            </a:r>
            <a:br>
              <a:rPr lang="en-US" sz="1800" b="1"/>
            </a:br>
            <a:r>
              <a:rPr lang="en-US" sz="1800" b="1"/>
              <a:t>the brain and spinal cord</a:t>
            </a:r>
          </a:p>
          <a:p>
            <a:pPr lvl="1">
              <a:lnSpc>
                <a:spcPct val="80000"/>
              </a:lnSpc>
              <a:buFontTx/>
              <a:buNone/>
            </a:pPr>
            <a:r>
              <a:rPr lang="en-US" sz="1800"/>
              <a:t>The Brain</a:t>
            </a:r>
          </a:p>
          <a:p>
            <a:pPr lvl="1">
              <a:lnSpc>
                <a:spcPct val="80000"/>
              </a:lnSpc>
            </a:pPr>
            <a:r>
              <a:rPr lang="en-US" sz="1800"/>
              <a:t>4 regions: cerebrum, diencephalon, brainstem, cerebellum           </a:t>
            </a:r>
          </a:p>
          <a:p>
            <a:pPr lvl="1">
              <a:lnSpc>
                <a:spcPct val="80000"/>
              </a:lnSpc>
            </a:pPr>
            <a:r>
              <a:rPr lang="en-US" sz="1800"/>
              <a:t>Contains interconnecting neurons (cell bodies and axons)</a:t>
            </a:r>
          </a:p>
          <a:p>
            <a:pPr lvl="1">
              <a:lnSpc>
                <a:spcPct val="80000"/>
              </a:lnSpc>
            </a:pPr>
            <a:r>
              <a:rPr lang="en-US" sz="1800"/>
              <a:t>Gray matter = aggregations of neuronal cell bodies</a:t>
            </a:r>
          </a:p>
          <a:p>
            <a:pPr lvl="1">
              <a:lnSpc>
                <a:spcPct val="80000"/>
              </a:lnSpc>
            </a:pPr>
            <a:r>
              <a:rPr lang="en-US" sz="1800"/>
              <a:t>White matter = neuronal axons coated with myelin</a:t>
            </a:r>
          </a:p>
        </p:txBody>
      </p:sp>
      <p:pic>
        <p:nvPicPr>
          <p:cNvPr id="182280" name="Picture 8" descr="UNF2876-017-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913" y="2560638"/>
            <a:ext cx="4416425" cy="347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333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1028"/>
          <p:cNvSpPr>
            <a:spLocks noGrp="1" noChangeArrowheads="1"/>
          </p:cNvSpPr>
          <p:nvPr>
            <p:ph type="title"/>
          </p:nvPr>
        </p:nvSpPr>
        <p:spPr/>
        <p:txBody>
          <a:bodyPr>
            <a:normAutofit fontScale="90000"/>
          </a:bodyPr>
          <a:lstStyle/>
          <a:p>
            <a:r>
              <a:rPr lang="en-US"/>
              <a:t>Examination – Deep Tendon Reflexes – Scale for Grading</a:t>
            </a:r>
          </a:p>
        </p:txBody>
      </p:sp>
      <p:graphicFrame>
        <p:nvGraphicFramePr>
          <p:cNvPr id="208924" name="Group 1052"/>
          <p:cNvGraphicFramePr>
            <a:graphicFrameLocks noGrp="1"/>
          </p:cNvGraphicFramePr>
          <p:nvPr/>
        </p:nvGraphicFramePr>
        <p:xfrm>
          <a:off x="698500" y="2546350"/>
          <a:ext cx="7531100" cy="3314130"/>
        </p:xfrm>
        <a:graphic>
          <a:graphicData uri="http://schemas.openxmlformats.org/drawingml/2006/table">
            <a:tbl>
              <a:tblPr/>
              <a:tblGrid>
                <a:gridCol w="7531100"/>
              </a:tblGrid>
              <a:tr h="476250">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800" b="1" i="0" u="none" strike="noStrike" cap="none" normalizeH="0" baseline="0" smtClean="0">
                          <a:ln>
                            <a:noFill/>
                          </a:ln>
                          <a:solidFill>
                            <a:schemeClr val="bg1"/>
                          </a:solidFill>
                          <a:effectLst/>
                          <a:latin typeface="Verdana" pitchFamily="34" charset="0"/>
                        </a:rPr>
                        <a:t>Reflexes are usually graded on a 0 to 4+ scale</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28575"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solidFill>
                      <a:schemeClr val="accent1"/>
                    </a:solidFill>
                  </a:tcPr>
                </a:tc>
              </a:tr>
              <a:tr h="7985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tab pos="461963" algn="l"/>
                        </a:tabLst>
                      </a:pPr>
                      <a:r>
                        <a:rPr kumimoji="0" lang="en-US" sz="1800" b="0" i="0" u="none" strike="noStrike" cap="none" normalizeH="0" baseline="0" smtClean="0">
                          <a:ln>
                            <a:noFill/>
                          </a:ln>
                          <a:solidFill>
                            <a:schemeClr val="tx1"/>
                          </a:solidFill>
                          <a:effectLst/>
                          <a:latin typeface="Verdana" pitchFamily="34" charset="0"/>
                        </a:rPr>
                        <a:t>4+  Very brisk, hyperactive, with clonus (rhythmic oscillations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      between flexion and extension)</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3+  Brisker than average; possibly but not necessarily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      indicative of disease </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2+  Average; normal</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1+  Somewhat diminished; low normal </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r h="48418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0    No response </a:t>
                      </a:r>
                    </a:p>
                  </a:txBody>
                  <a:tcPr horzOverflow="overflow">
                    <a:lnL w="28575" cap="flat" cmpd="sng" algn="ctr">
                      <a:solidFill>
                        <a:schemeClr val="accent1"/>
                      </a:solidFill>
                      <a:prstDash val="solid"/>
                      <a:miter lim="800000"/>
                      <a:headEnd type="none" w="med" len="med"/>
                      <a:tailEnd type="none" w="med" len="med"/>
                    </a:lnL>
                    <a:lnR w="28575"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28575" cap="flat" cmpd="sng" algn="ctr">
                      <a:solidFill>
                        <a:schemeClr val="accent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37634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p:txBody>
          <a:bodyPr>
            <a:normAutofit fontScale="90000"/>
          </a:bodyPr>
          <a:lstStyle/>
          <a:p>
            <a:r>
              <a:rPr lang="en-US"/>
              <a:t>Examination – Deep Tendon Reflexes</a:t>
            </a:r>
          </a:p>
        </p:txBody>
      </p:sp>
      <p:sp>
        <p:nvSpPr>
          <p:cNvPr id="205829" name="Rectangle 5"/>
          <p:cNvSpPr>
            <a:spLocks noGrp="1" noChangeArrowheads="1"/>
          </p:cNvSpPr>
          <p:nvPr>
            <p:ph type="body" idx="1"/>
          </p:nvPr>
        </p:nvSpPr>
        <p:spPr/>
        <p:txBody>
          <a:bodyPr/>
          <a:lstStyle/>
          <a:p>
            <a:pPr>
              <a:lnSpc>
                <a:spcPct val="80000"/>
              </a:lnSpc>
            </a:pPr>
            <a:r>
              <a:rPr lang="en-US" sz="1800"/>
              <a:t>Review the techniques for testing reflexes on the videoclip </a:t>
            </a:r>
            <a:r>
              <a:rPr lang="en-US" sz="1800" b="1">
                <a:solidFill>
                  <a:srgbClr val="186EC4"/>
                </a:solidFill>
              </a:rPr>
              <a:t>“DeepTendon Reflexes”</a:t>
            </a:r>
            <a:r>
              <a:rPr lang="en-US" sz="1800"/>
              <a:t> and elicit the responses below. Learning the cord levels for each response helps localize any abnormalities.</a:t>
            </a:r>
          </a:p>
          <a:p>
            <a:pPr lvl="1">
              <a:lnSpc>
                <a:spcPct val="80000"/>
              </a:lnSpc>
            </a:pPr>
            <a:r>
              <a:rPr lang="en-US" sz="1800" b="1">
                <a:solidFill>
                  <a:srgbClr val="186EC4"/>
                </a:solidFill>
              </a:rPr>
              <a:t>Biceps Reflex</a:t>
            </a:r>
            <a:r>
              <a:rPr lang="en-US" sz="1800"/>
              <a:t> (C5-6)</a:t>
            </a:r>
          </a:p>
          <a:p>
            <a:pPr lvl="1">
              <a:lnSpc>
                <a:spcPct val="80000"/>
              </a:lnSpc>
            </a:pPr>
            <a:r>
              <a:rPr lang="en-US" sz="1800" b="1">
                <a:solidFill>
                  <a:srgbClr val="186EC4"/>
                </a:solidFill>
              </a:rPr>
              <a:t>Triceps Reflex</a:t>
            </a:r>
            <a:r>
              <a:rPr lang="en-US" sz="1800"/>
              <a:t> (C6-7)</a:t>
            </a:r>
          </a:p>
          <a:p>
            <a:pPr lvl="1">
              <a:lnSpc>
                <a:spcPct val="80000"/>
              </a:lnSpc>
            </a:pPr>
            <a:r>
              <a:rPr lang="en-US" sz="1800" b="1">
                <a:solidFill>
                  <a:srgbClr val="186EC4"/>
                </a:solidFill>
              </a:rPr>
              <a:t>Supinator</a:t>
            </a:r>
            <a:r>
              <a:rPr lang="en-US" sz="1800"/>
              <a:t> or </a:t>
            </a:r>
            <a:r>
              <a:rPr lang="en-US" sz="1800" b="1">
                <a:solidFill>
                  <a:srgbClr val="186EC4"/>
                </a:solidFill>
              </a:rPr>
              <a:t>Brachioradialis</a:t>
            </a:r>
            <a:r>
              <a:rPr lang="en-US" sz="1800"/>
              <a:t> (C5-6)</a:t>
            </a:r>
          </a:p>
          <a:p>
            <a:pPr lvl="1">
              <a:lnSpc>
                <a:spcPct val="80000"/>
              </a:lnSpc>
            </a:pPr>
            <a:r>
              <a:rPr lang="en-US" sz="1800" b="1">
                <a:solidFill>
                  <a:srgbClr val="186EC4"/>
                </a:solidFill>
              </a:rPr>
              <a:t>Abdominal Reflexes</a:t>
            </a:r>
            <a:r>
              <a:rPr lang="en-US" sz="1800"/>
              <a:t> (upper—T8-10; lower– T10-12)</a:t>
            </a:r>
          </a:p>
          <a:p>
            <a:pPr lvl="1">
              <a:lnSpc>
                <a:spcPct val="80000"/>
              </a:lnSpc>
            </a:pPr>
            <a:r>
              <a:rPr lang="en-US" sz="1800" b="1">
                <a:solidFill>
                  <a:srgbClr val="186EC4"/>
                </a:solidFill>
              </a:rPr>
              <a:t>Knee</a:t>
            </a:r>
            <a:r>
              <a:rPr lang="en-US" sz="1800"/>
              <a:t> </a:t>
            </a:r>
            <a:r>
              <a:rPr lang="en-US" sz="1800" b="1">
                <a:solidFill>
                  <a:srgbClr val="186EC4"/>
                </a:solidFill>
              </a:rPr>
              <a:t>Reflex</a:t>
            </a:r>
            <a:r>
              <a:rPr lang="en-US" sz="1800"/>
              <a:t> (L2-4)</a:t>
            </a:r>
          </a:p>
          <a:p>
            <a:pPr lvl="1">
              <a:lnSpc>
                <a:spcPct val="80000"/>
              </a:lnSpc>
            </a:pPr>
            <a:r>
              <a:rPr lang="en-US" sz="1800" b="1">
                <a:solidFill>
                  <a:srgbClr val="186EC4"/>
                </a:solidFill>
              </a:rPr>
              <a:t>Ankle Reflex</a:t>
            </a:r>
            <a:r>
              <a:rPr lang="en-US" sz="1800"/>
              <a:t> (primarily S1)</a:t>
            </a:r>
          </a:p>
          <a:p>
            <a:pPr lvl="1">
              <a:lnSpc>
                <a:spcPct val="80000"/>
              </a:lnSpc>
            </a:pPr>
            <a:r>
              <a:rPr lang="en-US" sz="1800" b="1">
                <a:solidFill>
                  <a:srgbClr val="186EC4"/>
                </a:solidFill>
              </a:rPr>
              <a:t>Plantar Response</a:t>
            </a:r>
            <a:r>
              <a:rPr lang="en-US" sz="1800"/>
              <a:t> (L5-S1)</a:t>
            </a:r>
          </a:p>
          <a:p>
            <a:pPr lvl="1">
              <a:lnSpc>
                <a:spcPct val="80000"/>
              </a:lnSpc>
            </a:pPr>
            <a:r>
              <a:rPr lang="en-US" sz="1800" b="1">
                <a:solidFill>
                  <a:srgbClr val="186EC4"/>
                </a:solidFill>
              </a:rPr>
              <a:t>Clonus</a:t>
            </a:r>
            <a:r>
              <a:rPr lang="en-US" sz="1800"/>
              <a:t>, a hyperactive response required for assigning a reflex grade of 4, usually elicited at the ankle</a:t>
            </a:r>
          </a:p>
        </p:txBody>
      </p:sp>
    </p:spTree>
    <p:extLst>
      <p:ext uri="{BB962C8B-B14F-4D97-AF65-F5344CB8AC3E}">
        <p14:creationId xmlns:p14="http://schemas.microsoft.com/office/powerpoint/2010/main" val="857202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p:txBody>
          <a:bodyPr/>
          <a:lstStyle/>
          <a:p>
            <a:r>
              <a:rPr lang="en-US"/>
              <a:t>Examination – Special Techniques</a:t>
            </a:r>
          </a:p>
        </p:txBody>
      </p:sp>
      <p:sp>
        <p:nvSpPr>
          <p:cNvPr id="209925" name="Rectangle 5"/>
          <p:cNvSpPr>
            <a:spLocks noGrp="1" noChangeArrowheads="1"/>
          </p:cNvSpPr>
          <p:nvPr>
            <p:ph type="body" idx="1"/>
          </p:nvPr>
        </p:nvSpPr>
        <p:spPr/>
        <p:txBody>
          <a:bodyPr>
            <a:normAutofit fontScale="85000" lnSpcReduction="10000"/>
          </a:bodyPr>
          <a:lstStyle/>
          <a:p>
            <a:r>
              <a:rPr lang="en-US"/>
              <a:t>Turn to the Bates’ 9th edition textbook, pp. 640 - 646, and learn how the following </a:t>
            </a:r>
            <a:r>
              <a:rPr lang="en-US" b="1">
                <a:solidFill>
                  <a:srgbClr val="186EC4"/>
                </a:solidFill>
              </a:rPr>
              <a:t>special techniques:</a:t>
            </a:r>
          </a:p>
          <a:p>
            <a:r>
              <a:rPr lang="en-US" b="1">
                <a:solidFill>
                  <a:srgbClr val="186EC4"/>
                </a:solidFill>
              </a:rPr>
              <a:t>Asterixis</a:t>
            </a:r>
          </a:p>
          <a:p>
            <a:r>
              <a:rPr lang="en-US" b="1">
                <a:solidFill>
                  <a:srgbClr val="186EC4"/>
                </a:solidFill>
              </a:rPr>
              <a:t>Meningeal signs:</a:t>
            </a:r>
            <a:r>
              <a:rPr lang="en-US"/>
              <a:t> neck mobility, Brudzinski’s sign, Kernig’s sign</a:t>
            </a:r>
          </a:p>
          <a:p>
            <a:r>
              <a:rPr lang="en-US" b="1">
                <a:solidFill>
                  <a:srgbClr val="186EC4"/>
                </a:solidFill>
              </a:rPr>
              <a:t>Assessment of the stuporous or comatose patient</a:t>
            </a:r>
            <a:r>
              <a:rPr lang="en-US">
                <a:solidFill>
                  <a:srgbClr val="186EC4"/>
                </a:solidFill>
              </a:rPr>
              <a:t>,</a:t>
            </a:r>
            <a:r>
              <a:rPr lang="en-US"/>
              <a:t> including the ABC’s (airway, breathing, circulation), </a:t>
            </a:r>
            <a:br>
              <a:rPr lang="en-US"/>
            </a:br>
            <a:r>
              <a:rPr lang="en-US"/>
              <a:t>level of consciousness (see table on next slide), </a:t>
            </a:r>
            <a:br>
              <a:rPr lang="en-US"/>
            </a:br>
            <a:r>
              <a:rPr lang="en-US"/>
              <a:t>pupillary response, ocular movements, and posture </a:t>
            </a:r>
            <a:br>
              <a:rPr lang="en-US"/>
            </a:br>
            <a:r>
              <a:rPr lang="en-US"/>
              <a:t>and muscle tone</a:t>
            </a:r>
          </a:p>
        </p:txBody>
      </p:sp>
    </p:spTree>
    <p:extLst>
      <p:ext uri="{BB962C8B-B14F-4D97-AF65-F5344CB8AC3E}">
        <p14:creationId xmlns:p14="http://schemas.microsoft.com/office/powerpoint/2010/main" val="662027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ChangeArrowheads="1"/>
          </p:cNvSpPr>
          <p:nvPr>
            <p:ph type="title"/>
          </p:nvPr>
        </p:nvSpPr>
        <p:spPr/>
        <p:txBody>
          <a:bodyPr>
            <a:normAutofit fontScale="90000"/>
          </a:bodyPr>
          <a:lstStyle/>
          <a:p>
            <a:r>
              <a:rPr lang="en-US"/>
              <a:t>Examination – </a:t>
            </a:r>
            <a:br>
              <a:rPr lang="en-US"/>
            </a:br>
            <a:r>
              <a:rPr lang="en-US"/>
              <a:t>Level of Consciousness (Arousal)</a:t>
            </a:r>
          </a:p>
        </p:txBody>
      </p:sp>
      <p:sp>
        <p:nvSpPr>
          <p:cNvPr id="210949" name="Rectangle 5"/>
          <p:cNvSpPr>
            <a:spLocks noGrp="1" noChangeArrowheads="1"/>
          </p:cNvSpPr>
          <p:nvPr>
            <p:ph type="body" idx="1"/>
          </p:nvPr>
        </p:nvSpPr>
        <p:spPr>
          <a:xfrm>
            <a:off x="330200" y="2189163"/>
            <a:ext cx="8613775" cy="4279900"/>
          </a:xfrm>
        </p:spPr>
        <p:txBody>
          <a:bodyPr/>
          <a:lstStyle/>
          <a:p>
            <a:r>
              <a:rPr lang="en-US" dirty="0"/>
              <a:t>Techniques and Patient Response</a:t>
            </a:r>
          </a:p>
        </p:txBody>
      </p:sp>
      <p:graphicFrame>
        <p:nvGraphicFramePr>
          <p:cNvPr id="211108" name="Group 164"/>
          <p:cNvGraphicFramePr>
            <a:graphicFrameLocks noGrp="1"/>
          </p:cNvGraphicFramePr>
          <p:nvPr/>
        </p:nvGraphicFramePr>
        <p:xfrm>
          <a:off x="393700" y="2614613"/>
          <a:ext cx="8483600" cy="4073844"/>
        </p:xfrm>
        <a:graphic>
          <a:graphicData uri="http://schemas.openxmlformats.org/drawingml/2006/table">
            <a:tbl>
              <a:tblPr/>
              <a:tblGrid>
                <a:gridCol w="1169988"/>
                <a:gridCol w="3805237"/>
                <a:gridCol w="3508375"/>
              </a:tblGrid>
              <a:tr h="247650">
                <a:tc gridSpan="3">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600" b="1" i="0" u="none" strike="noStrike" cap="none" normalizeH="0" baseline="0" smtClean="0">
                          <a:ln>
                            <a:noFill/>
                          </a:ln>
                          <a:solidFill>
                            <a:schemeClr val="bg1"/>
                          </a:solidFill>
                          <a:effectLst/>
                          <a:latin typeface="Verdana" pitchFamily="34" charset="0"/>
                        </a:rPr>
                        <a:t>Level of Consciousness (Arousal): Techniques and Patient Response</a:t>
                      </a:r>
                    </a:p>
                  </a:txBody>
                  <a:tcPr horzOverflow="overflow">
                    <a:lnL w="28575"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28575"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287338">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200" b="1" i="0" u="none" strike="noStrike" cap="none" normalizeH="0" baseline="0" smtClean="0">
                          <a:ln>
                            <a:noFill/>
                          </a:ln>
                          <a:solidFill>
                            <a:srgbClr val="186EC4"/>
                          </a:solidFill>
                          <a:effectLst/>
                          <a:latin typeface="Verdana" pitchFamily="34" charset="0"/>
                        </a:rPr>
                        <a:t>Level</a:t>
                      </a:r>
                    </a:p>
                  </a:txBody>
                  <a:tcPr anchor="b"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200" b="1" i="0" u="none" strike="noStrike" cap="none" normalizeH="0" baseline="0" smtClean="0">
                          <a:ln>
                            <a:noFill/>
                          </a:ln>
                          <a:solidFill>
                            <a:srgbClr val="186EC4"/>
                          </a:solidFill>
                          <a:effectLst/>
                          <a:latin typeface="Verdana" pitchFamily="34" charset="0"/>
                        </a:rPr>
                        <a:t>Technique</a:t>
                      </a:r>
                    </a:p>
                  </a:txBody>
                  <a:tcPr anchor="b" horzOverflow="overflow">
                    <a:lnL w="12700"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200" b="1" i="0" u="none" strike="noStrike" cap="none" normalizeH="0" baseline="0" smtClean="0">
                          <a:ln>
                            <a:noFill/>
                          </a:ln>
                          <a:solidFill>
                            <a:srgbClr val="186EC4"/>
                          </a:solidFill>
                          <a:effectLst/>
                          <a:latin typeface="Verdana" pitchFamily="34" charset="0"/>
                        </a:rPr>
                        <a:t>Abnormal Response</a:t>
                      </a:r>
                    </a:p>
                  </a:txBody>
                  <a:tcPr anchor="b"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Alertness</a:t>
                      </a:r>
                    </a:p>
                  </a:txBody>
                  <a:tcP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Speak to the patient in a normal tone of voice. </a:t>
                      </a:r>
                      <a:br>
                        <a:rPr kumimoji="0" lang="en-US" sz="1100" b="0" i="0" u="none" strike="noStrike" cap="none" normalizeH="0" baseline="0" smtClean="0">
                          <a:ln>
                            <a:noFill/>
                          </a:ln>
                          <a:solidFill>
                            <a:schemeClr val="tx1"/>
                          </a:solidFill>
                          <a:effectLst/>
                          <a:latin typeface="Verdana" pitchFamily="34" charset="0"/>
                        </a:rPr>
                      </a:br>
                      <a:r>
                        <a:rPr kumimoji="0" lang="en-US" sz="1100" b="0" i="0" u="none" strike="noStrike" cap="none" normalizeH="0" baseline="0" smtClean="0">
                          <a:ln>
                            <a:noFill/>
                          </a:ln>
                          <a:solidFill>
                            <a:schemeClr val="tx1"/>
                          </a:solidFill>
                          <a:effectLst/>
                          <a:latin typeface="Verdana" pitchFamily="34" charset="0"/>
                        </a:rPr>
                        <a:t>An alert patient opens the eyes, looks at you, </a:t>
                      </a:r>
                      <a:br>
                        <a:rPr kumimoji="0" lang="en-US" sz="1100" b="0" i="0" u="none" strike="noStrike" cap="none" normalizeH="0" baseline="0" smtClean="0">
                          <a:ln>
                            <a:noFill/>
                          </a:ln>
                          <a:solidFill>
                            <a:schemeClr val="tx1"/>
                          </a:solidFill>
                          <a:effectLst/>
                          <a:latin typeface="Verdana" pitchFamily="34" charset="0"/>
                        </a:rPr>
                      </a:br>
                      <a:r>
                        <a:rPr kumimoji="0" lang="en-US" sz="1100" b="0" i="0" u="none" strike="noStrike" cap="none" normalizeH="0" baseline="0" smtClean="0">
                          <a:ln>
                            <a:noFill/>
                          </a:ln>
                          <a:solidFill>
                            <a:schemeClr val="tx1"/>
                          </a:solidFill>
                          <a:effectLst/>
                          <a:latin typeface="Verdana" pitchFamily="34" charset="0"/>
                        </a:rPr>
                        <a:t>and responds fully and appropriately to stimuli (arousal intact)</a:t>
                      </a:r>
                    </a:p>
                  </a:txBody>
                  <a:tcPr horzOverflow="overflow">
                    <a:lnL w="12700"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endParaRPr kumimoji="0" lang="en-US" sz="11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Lethargy</a:t>
                      </a:r>
                    </a:p>
                  </a:txBody>
                  <a:tcP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Speak to the patient in a loud voice. For example, call the patient’s name or ask “How are you?”</a:t>
                      </a:r>
                    </a:p>
                  </a:txBody>
                  <a:tcPr horzOverflow="overflow">
                    <a:lnL w="12700"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A lethargic patient appears drowsy but opens the eyes and looks at you, responds to questions, and then falls asleep. </a:t>
                      </a:r>
                    </a:p>
                  </a:txBody>
                  <a:tcP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Obtundation</a:t>
                      </a:r>
                    </a:p>
                  </a:txBody>
                  <a:tcP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Shake the patient gently as if awakening a sleeper.</a:t>
                      </a:r>
                    </a:p>
                  </a:txBody>
                  <a:tcPr horzOverflow="overflow">
                    <a:lnL w="12700"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An obtunded patient opens the eyes and looks at you, but responds slowly and is somewhat confused. Alertness and interest in the environment are decreased.</a:t>
                      </a:r>
                    </a:p>
                  </a:txBody>
                  <a:tcP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Stupor</a:t>
                      </a:r>
                    </a:p>
                  </a:txBody>
                  <a:tcP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Apply a painful stimulus. For example, pinch a tendon, rub the sternum, or roll a pencil across a </a:t>
                      </a:r>
                      <a:br>
                        <a:rPr kumimoji="0" lang="en-US" sz="1100" b="0" i="0" u="none" strike="noStrike" cap="none" normalizeH="0" baseline="0" smtClean="0">
                          <a:ln>
                            <a:noFill/>
                          </a:ln>
                          <a:solidFill>
                            <a:schemeClr val="tx1"/>
                          </a:solidFill>
                          <a:effectLst/>
                          <a:latin typeface="Verdana" pitchFamily="34" charset="0"/>
                        </a:rPr>
                      </a:br>
                      <a:r>
                        <a:rPr kumimoji="0" lang="en-US" sz="1100" b="0" i="0" u="none" strike="noStrike" cap="none" normalizeH="0" baseline="0" smtClean="0">
                          <a:ln>
                            <a:noFill/>
                          </a:ln>
                          <a:solidFill>
                            <a:schemeClr val="tx1"/>
                          </a:solidFill>
                          <a:effectLst/>
                          <a:latin typeface="Verdana" pitchFamily="34" charset="0"/>
                        </a:rPr>
                        <a:t>nail bed. )No stronger stimuli needed!)</a:t>
                      </a:r>
                    </a:p>
                  </a:txBody>
                  <a:tcPr horzOverflow="overflow">
                    <a:lnL w="12700"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A stuporous patient arouses from sleep only after painful stimuli. Verbal responses are slow or even absent. The patient lapses into an unresponsive state when the stimulus ceases. There is minimal awareness of self or the environment.</a:t>
                      </a:r>
                    </a:p>
                  </a:txBody>
                  <a:tcP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Coma</a:t>
                      </a:r>
                    </a:p>
                  </a:txBody>
                  <a:tcP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Apply repeated painful stimuli</a:t>
                      </a:r>
                    </a:p>
                  </a:txBody>
                  <a:tcPr horzOverflow="overflow">
                    <a:lnL w="12700"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60000"/>
                        </a:spcBef>
                        <a:spcAft>
                          <a:spcPct val="0"/>
                        </a:spcAft>
                        <a:buClr>
                          <a:srgbClr val="CC9900"/>
                        </a:buClr>
                        <a:buSzTx/>
                        <a:buFontTx/>
                        <a:buNone/>
                        <a:tabLst/>
                      </a:pPr>
                      <a:r>
                        <a:rPr kumimoji="0" lang="en-US" sz="1100" b="0" i="0" u="none" strike="noStrike" cap="none" normalizeH="0" baseline="0" smtClean="0">
                          <a:ln>
                            <a:noFill/>
                          </a:ln>
                          <a:solidFill>
                            <a:schemeClr val="tx1"/>
                          </a:solidFill>
                          <a:effectLst/>
                          <a:latin typeface="Verdana" pitchFamily="34" charset="0"/>
                        </a:rPr>
                        <a:t>A comatose patient remains unarousable with eyes closed. There is no evident response to inner need or external stimuli.</a:t>
                      </a:r>
                    </a:p>
                  </a:txBody>
                  <a:tcP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58619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2900" b="1" smtClean="0">
                <a:solidFill>
                  <a:schemeClr val="tx1"/>
                </a:solidFill>
              </a:rPr>
              <a:t>Diagnostic Procedures</a:t>
            </a:r>
            <a:br>
              <a:rPr lang="en-US" sz="2900" b="1" smtClean="0">
                <a:solidFill>
                  <a:schemeClr val="tx1"/>
                </a:solidFill>
              </a:rPr>
            </a:br>
            <a:r>
              <a:rPr lang="en-US" sz="2900" b="1" smtClean="0"/>
              <a:t>CT Scan</a:t>
            </a:r>
          </a:p>
        </p:txBody>
      </p:sp>
      <p:sp>
        <p:nvSpPr>
          <p:cNvPr id="87043" name="Rectangle 3"/>
          <p:cNvSpPr>
            <a:spLocks noGrp="1" noChangeArrowheads="1"/>
          </p:cNvSpPr>
          <p:nvPr>
            <p:ph type="body" idx="1"/>
          </p:nvPr>
        </p:nvSpPr>
        <p:spPr/>
        <p:txBody>
          <a:bodyPr/>
          <a:lstStyle/>
          <a:p>
            <a:pPr eaLnBrk="1" hangingPunct="1"/>
            <a:r>
              <a:rPr lang="en-US" sz="2500" smtClean="0"/>
              <a:t>It is a significant tool in neurological diagnoses.</a:t>
            </a:r>
          </a:p>
          <a:p>
            <a:pPr eaLnBrk="1" hangingPunct="1"/>
            <a:r>
              <a:rPr lang="en-US" sz="2500" smtClean="0"/>
              <a:t> it is makes use of narrow x-ray beam to scan the head in successive layers. </a:t>
            </a:r>
          </a:p>
          <a:p>
            <a:pPr eaLnBrk="1" hangingPunct="1"/>
            <a:r>
              <a:rPr lang="en-US" sz="2500" smtClean="0"/>
              <a:t>With the aid of a computer pictures are taken at many horizontal levels or slices of the brain or spinal cord.</a:t>
            </a:r>
          </a:p>
          <a:p>
            <a:pPr eaLnBrk="1" hangingPunct="1"/>
            <a:r>
              <a:rPr lang="en-US" sz="2500" smtClean="0"/>
              <a:t>The resulting pictures distinguish bone and soft tissue (brain, vascular system &amp; ventricular system) </a:t>
            </a:r>
          </a:p>
          <a:p>
            <a:pPr eaLnBrk="1" hangingPunct="1"/>
            <a:r>
              <a:rPr lang="en-US" sz="2500" smtClean="0"/>
              <a:t>The image is placed on TV and is photographed and stored digitally </a:t>
            </a:r>
          </a:p>
          <a:p>
            <a:pPr eaLnBrk="1" hangingPunct="1"/>
            <a:r>
              <a:rPr lang="en-US" sz="2500" smtClean="0"/>
              <a:t>It is a safe procedure  </a:t>
            </a:r>
          </a:p>
          <a:p>
            <a:pPr eaLnBrk="1" hangingPunct="1"/>
            <a:endParaRPr lang="en-US" sz="2500" smtClean="0"/>
          </a:p>
        </p:txBody>
      </p:sp>
    </p:spTree>
    <p:extLst>
      <p:ext uri="{BB962C8B-B14F-4D97-AF65-F5344CB8AC3E}">
        <p14:creationId xmlns:p14="http://schemas.microsoft.com/office/powerpoint/2010/main" val="2147659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2500" b="1" smtClean="0">
                <a:solidFill>
                  <a:schemeClr val="tx1"/>
                </a:solidFill>
              </a:rPr>
              <a:t>Advantages: what does it show?</a:t>
            </a:r>
          </a:p>
        </p:txBody>
      </p:sp>
      <p:sp>
        <p:nvSpPr>
          <p:cNvPr id="88067" name="Rectangle 6"/>
          <p:cNvSpPr>
            <a:spLocks noGrp="1" noChangeArrowheads="1"/>
          </p:cNvSpPr>
          <p:nvPr>
            <p:ph type="body" idx="1"/>
          </p:nvPr>
        </p:nvSpPr>
        <p:spPr/>
        <p:txBody>
          <a:bodyPr/>
          <a:lstStyle/>
          <a:p>
            <a:pPr eaLnBrk="1" hangingPunct="1"/>
            <a:r>
              <a:rPr lang="en-US" sz="2500" smtClean="0"/>
              <a:t>Variations in tissue density differing from surrounding normal tissue brain</a:t>
            </a:r>
          </a:p>
          <a:p>
            <a:pPr eaLnBrk="1" hangingPunct="1"/>
            <a:r>
              <a:rPr lang="en-US" sz="2500" smtClean="0"/>
              <a:t>Abnormalities such as tumor mass, brain fracture, displacement of the ventricle and cortical atrophy </a:t>
            </a:r>
          </a:p>
          <a:p>
            <a:pPr eaLnBrk="1" hangingPunct="1"/>
            <a:r>
              <a:rPr lang="en-US" sz="2500" smtClean="0"/>
              <a:t>Injection of the contrast media into the subarchenoid space  through lumber puncture improve the visualization of brain and spinal content </a:t>
            </a:r>
          </a:p>
        </p:txBody>
      </p:sp>
    </p:spTree>
    <p:extLst>
      <p:ext uri="{BB962C8B-B14F-4D97-AF65-F5344CB8AC3E}">
        <p14:creationId xmlns:p14="http://schemas.microsoft.com/office/powerpoint/2010/main" val="1475225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title"/>
          </p:nvPr>
        </p:nvSpPr>
        <p:spPr/>
        <p:txBody>
          <a:bodyPr/>
          <a:lstStyle/>
          <a:p>
            <a:pPr eaLnBrk="1" hangingPunct="1"/>
            <a:r>
              <a:rPr lang="en-US" smtClean="0">
                <a:solidFill>
                  <a:schemeClr val="tx1"/>
                </a:solidFill>
              </a:rPr>
              <a:t>How it is done</a:t>
            </a:r>
            <a:r>
              <a:rPr lang="en-US" smtClean="0"/>
              <a:t> </a:t>
            </a:r>
          </a:p>
        </p:txBody>
      </p:sp>
      <p:pic>
        <p:nvPicPr>
          <p:cNvPr id="89091"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484313"/>
            <a:ext cx="8642350" cy="4941887"/>
          </a:xfrm>
          <a:noFill/>
        </p:spPr>
      </p:pic>
    </p:spTree>
    <p:extLst>
      <p:ext uri="{BB962C8B-B14F-4D97-AF65-F5344CB8AC3E}">
        <p14:creationId xmlns:p14="http://schemas.microsoft.com/office/powerpoint/2010/main" val="1913221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r>
              <a:rPr lang="en-US" smtClean="0">
                <a:solidFill>
                  <a:schemeClr val="tx1"/>
                </a:solidFill>
              </a:rPr>
              <a:t>Diagnostic procedures</a:t>
            </a:r>
            <a:br>
              <a:rPr lang="en-US" smtClean="0">
                <a:solidFill>
                  <a:schemeClr val="tx1"/>
                </a:solidFill>
              </a:rPr>
            </a:br>
            <a:r>
              <a:rPr lang="en-US" smtClean="0"/>
              <a:t>MRI</a:t>
            </a:r>
          </a:p>
        </p:txBody>
      </p:sp>
      <p:sp>
        <p:nvSpPr>
          <p:cNvPr id="90115" name="Rectangle 3"/>
          <p:cNvSpPr>
            <a:spLocks noGrp="1" noChangeArrowheads="1"/>
          </p:cNvSpPr>
          <p:nvPr>
            <p:ph type="body" idx="1"/>
          </p:nvPr>
        </p:nvSpPr>
        <p:spPr/>
        <p:txBody>
          <a:bodyPr>
            <a:normAutofit lnSpcReduction="10000"/>
          </a:bodyPr>
          <a:lstStyle/>
          <a:p>
            <a:pPr eaLnBrk="1" hangingPunct="1">
              <a:lnSpc>
                <a:spcPct val="90000"/>
              </a:lnSpc>
            </a:pPr>
            <a:r>
              <a:rPr lang="en-US" smtClean="0"/>
              <a:t>Through the use of large magnetic field and the introduction of a specific radio frequency, protons of the body absorb and emit energy, which is then converted into a picture or an image on a screen or magnetic tape.</a:t>
            </a:r>
          </a:p>
          <a:p>
            <a:pPr eaLnBrk="1" hangingPunct="1">
              <a:lnSpc>
                <a:spcPct val="90000"/>
              </a:lnSpc>
            </a:pPr>
            <a:r>
              <a:rPr lang="en-US" smtClean="0"/>
              <a:t>The resulting images are clear for all densities of tissue</a:t>
            </a:r>
          </a:p>
          <a:p>
            <a:pPr eaLnBrk="1" hangingPunct="1">
              <a:lnSpc>
                <a:spcPct val="90000"/>
              </a:lnSpc>
            </a:pPr>
            <a:r>
              <a:rPr lang="en-US" smtClean="0"/>
              <a:t>It better than the CT in clarity for many types of tissue and lesions, does not involve exposure to radiation and is non invasive</a:t>
            </a:r>
          </a:p>
        </p:txBody>
      </p:sp>
    </p:spTree>
    <p:extLst>
      <p:ext uri="{BB962C8B-B14F-4D97-AF65-F5344CB8AC3E}">
        <p14:creationId xmlns:p14="http://schemas.microsoft.com/office/powerpoint/2010/main" val="3488052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solidFill>
                  <a:schemeClr val="tx1"/>
                </a:solidFill>
              </a:rPr>
              <a:t>MRI: advantages</a:t>
            </a:r>
            <a:r>
              <a:rPr lang="en-US" smtClean="0"/>
              <a:t> </a:t>
            </a:r>
          </a:p>
        </p:txBody>
      </p:sp>
      <p:pic>
        <p:nvPicPr>
          <p:cNvPr id="9113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1341438"/>
            <a:ext cx="8229600" cy="5329237"/>
          </a:xfrm>
        </p:spPr>
      </p:pic>
    </p:spTree>
    <p:extLst>
      <p:ext uri="{BB962C8B-B14F-4D97-AF65-F5344CB8AC3E}">
        <p14:creationId xmlns:p14="http://schemas.microsoft.com/office/powerpoint/2010/main" val="412647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p:txBody>
          <a:bodyPr/>
          <a:lstStyle/>
          <a:p>
            <a:pPr eaLnBrk="1" hangingPunct="1"/>
            <a:r>
              <a:rPr lang="en-US" sz="2600" b="1" smtClean="0"/>
              <a:t>Nursing intervention </a:t>
            </a:r>
          </a:p>
          <a:p>
            <a:pPr eaLnBrk="1" hangingPunct="1"/>
            <a:r>
              <a:rPr lang="en-US" sz="2600" smtClean="0"/>
              <a:t>Teaching patient to relax</a:t>
            </a:r>
          </a:p>
          <a:p>
            <a:pPr eaLnBrk="1" hangingPunct="1"/>
            <a:r>
              <a:rPr lang="en-US" sz="2600" smtClean="0"/>
              <a:t>Instruct him that he might talk to the staff through the microphone while he is inside the scanner </a:t>
            </a:r>
          </a:p>
          <a:p>
            <a:pPr eaLnBrk="1" hangingPunct="1"/>
            <a:r>
              <a:rPr lang="en-US" sz="2600" smtClean="0"/>
              <a:t>All metal objects removed </a:t>
            </a:r>
          </a:p>
          <a:p>
            <a:pPr eaLnBrk="1" hangingPunct="1"/>
            <a:r>
              <a:rPr lang="en-US" sz="2600" smtClean="0"/>
              <a:t>Patient put inside the scanner, sedation may be given to patients .</a:t>
            </a:r>
            <a:endParaRPr lang="en-US" smtClean="0"/>
          </a:p>
        </p:txBody>
      </p:sp>
    </p:spTree>
    <p:extLst>
      <p:ext uri="{BB962C8B-B14F-4D97-AF65-F5344CB8AC3E}">
        <p14:creationId xmlns:p14="http://schemas.microsoft.com/office/powerpoint/2010/main" val="4006914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descr="UNF2876-017-004"/>
          <p:cNvPicPr>
            <a:picLocks noChangeAspect="1" noChangeArrowheads="1"/>
          </p:cNvPicPr>
          <p:nvPr/>
        </p:nvPicPr>
        <p:blipFill>
          <a:blip r:embed="rId2">
            <a:extLst>
              <a:ext uri="{28A0092B-C50C-407E-A947-70E740481C1C}">
                <a14:useLocalDpi xmlns:a14="http://schemas.microsoft.com/office/drawing/2010/main" val="0"/>
              </a:ext>
            </a:extLst>
          </a:blip>
          <a:srcRect t="13007" b="11932"/>
          <a:stretch>
            <a:fillRect/>
          </a:stretch>
        </p:blipFill>
        <p:spPr bwMode="auto">
          <a:xfrm>
            <a:off x="6027738" y="1593850"/>
            <a:ext cx="2459037" cy="4813300"/>
          </a:xfrm>
          <a:prstGeom prst="rect">
            <a:avLst/>
          </a:prstGeom>
          <a:noFill/>
          <a:extLst>
            <a:ext uri="{909E8E84-426E-40DD-AFC4-6F175D3DCCD1}">
              <a14:hiddenFill xmlns:a14="http://schemas.microsoft.com/office/drawing/2010/main">
                <a:solidFill>
                  <a:srgbClr val="FFFFFF"/>
                </a:solidFill>
              </a14:hiddenFill>
            </a:ext>
          </a:extLst>
        </p:spPr>
      </p:pic>
      <p:sp>
        <p:nvSpPr>
          <p:cNvPr id="191494" name="Rectangle 6"/>
          <p:cNvSpPr>
            <a:spLocks noGrp="1" noChangeArrowheads="1"/>
          </p:cNvSpPr>
          <p:nvPr>
            <p:ph type="title"/>
          </p:nvPr>
        </p:nvSpPr>
        <p:spPr/>
        <p:txBody>
          <a:bodyPr>
            <a:normAutofit fontScale="90000"/>
          </a:bodyPr>
          <a:lstStyle/>
          <a:p>
            <a:r>
              <a:rPr lang="en-US"/>
              <a:t>Central Nervous System – </a:t>
            </a:r>
            <a:br>
              <a:rPr lang="en-US"/>
            </a:br>
            <a:r>
              <a:rPr lang="en-US"/>
              <a:t>Brain and Spinal Cord</a:t>
            </a:r>
          </a:p>
        </p:txBody>
      </p:sp>
      <p:sp>
        <p:nvSpPr>
          <p:cNvPr id="191495" name="Rectangle 7"/>
          <p:cNvSpPr>
            <a:spLocks noGrp="1" noChangeArrowheads="1"/>
          </p:cNvSpPr>
          <p:nvPr>
            <p:ph type="body" sz="half" idx="1"/>
          </p:nvPr>
        </p:nvSpPr>
        <p:spPr>
          <a:xfrm>
            <a:off x="330200" y="2346325"/>
            <a:ext cx="4967288" cy="4279900"/>
          </a:xfrm>
        </p:spPr>
        <p:txBody>
          <a:bodyPr/>
          <a:lstStyle/>
          <a:p>
            <a:pPr>
              <a:buFontTx/>
              <a:buNone/>
            </a:pPr>
            <a:r>
              <a:rPr lang="en-US" sz="2000"/>
              <a:t>The Spinal Cord</a:t>
            </a:r>
          </a:p>
          <a:p>
            <a:r>
              <a:rPr lang="en-US" sz="2000"/>
              <a:t>Extends from </a:t>
            </a:r>
            <a:r>
              <a:rPr lang="en-US" sz="2000" b="1">
                <a:solidFill>
                  <a:srgbClr val="186EC4"/>
                </a:solidFill>
              </a:rPr>
              <a:t>brainstem (medulla)</a:t>
            </a:r>
            <a:r>
              <a:rPr lang="en-US" sz="2000"/>
              <a:t> to </a:t>
            </a:r>
            <a:r>
              <a:rPr lang="en-US" sz="2000" b="1">
                <a:solidFill>
                  <a:srgbClr val="186EC4"/>
                </a:solidFill>
              </a:rPr>
              <a:t>L1-L2 vertebrae</a:t>
            </a:r>
          </a:p>
          <a:p>
            <a:r>
              <a:rPr lang="en-US" sz="2000"/>
              <a:t>Contains </a:t>
            </a:r>
            <a:r>
              <a:rPr lang="en-US" sz="2000" b="1">
                <a:solidFill>
                  <a:srgbClr val="186EC4"/>
                </a:solidFill>
              </a:rPr>
              <a:t>motor and sensory pathways</a:t>
            </a:r>
            <a:r>
              <a:rPr lang="en-US" sz="2000"/>
              <a:t> that exit and enter the cord via </a:t>
            </a:r>
            <a:r>
              <a:rPr lang="en-US" sz="2000" b="1">
                <a:solidFill>
                  <a:srgbClr val="186EC4"/>
                </a:solidFill>
              </a:rPr>
              <a:t>anterior and posterior nerve roots</a:t>
            </a:r>
            <a:r>
              <a:rPr lang="en-US" sz="2000"/>
              <a:t> and </a:t>
            </a:r>
            <a:r>
              <a:rPr lang="en-US" sz="2000" b="1">
                <a:solidFill>
                  <a:srgbClr val="186EC4"/>
                </a:solidFill>
              </a:rPr>
              <a:t>spinal and peripheral nerves</a:t>
            </a:r>
          </a:p>
          <a:p>
            <a:r>
              <a:rPr lang="en-US" sz="2000" b="1">
                <a:solidFill>
                  <a:srgbClr val="186EC4"/>
                </a:solidFill>
              </a:rPr>
              <a:t>5 segments</a:t>
            </a:r>
            <a:r>
              <a:rPr lang="en-US" sz="2000">
                <a:solidFill>
                  <a:srgbClr val="186EC4"/>
                </a:solidFill>
              </a:rPr>
              <a:t>:</a:t>
            </a:r>
            <a:r>
              <a:rPr lang="en-US" sz="2000"/>
              <a:t> cervical (C1-8), thoracic (T1-12), lumbar (L1-5), sacral (S1-5), coccygeal</a:t>
            </a:r>
          </a:p>
        </p:txBody>
      </p:sp>
      <p:sp>
        <p:nvSpPr>
          <p:cNvPr id="191497" name="Rectangle 9"/>
          <p:cNvSpPr>
            <a:spLocks noChangeArrowheads="1"/>
          </p:cNvSpPr>
          <p:nvPr/>
        </p:nvSpPr>
        <p:spPr bwMode="auto">
          <a:xfrm>
            <a:off x="423863" y="6369050"/>
            <a:ext cx="7780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Note: Cauda equina at L1-2, where nerve roots fan out like a horse’s tail</a:t>
            </a:r>
          </a:p>
        </p:txBody>
      </p:sp>
    </p:spTree>
    <p:extLst>
      <p:ext uri="{BB962C8B-B14F-4D97-AF65-F5344CB8AC3E}">
        <p14:creationId xmlns:p14="http://schemas.microsoft.com/office/powerpoint/2010/main" val="535517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solidFill>
                  <a:schemeClr val="tx1"/>
                </a:solidFill>
              </a:rPr>
              <a:t>MRI</a:t>
            </a:r>
          </a:p>
        </p:txBody>
      </p:sp>
      <p:pic>
        <p:nvPicPr>
          <p:cNvPr id="9318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00655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eaLnBrk="1" hangingPunct="1"/>
            <a:r>
              <a:rPr lang="en-US" smtClean="0">
                <a:solidFill>
                  <a:schemeClr val="tx1"/>
                </a:solidFill>
              </a:rPr>
              <a:t>Diagnostic Procedures</a:t>
            </a:r>
            <a:br>
              <a:rPr lang="en-US" smtClean="0">
                <a:solidFill>
                  <a:schemeClr val="tx1"/>
                </a:solidFill>
              </a:rPr>
            </a:br>
            <a:r>
              <a:rPr lang="en-US" smtClean="0"/>
              <a:t>Lumber Puncture</a:t>
            </a:r>
          </a:p>
        </p:txBody>
      </p:sp>
      <p:sp>
        <p:nvSpPr>
          <p:cNvPr id="94211" name="Rectangle 3"/>
          <p:cNvSpPr>
            <a:spLocks noGrp="1" noChangeArrowheads="1"/>
          </p:cNvSpPr>
          <p:nvPr>
            <p:ph type="body" idx="1"/>
          </p:nvPr>
        </p:nvSpPr>
        <p:spPr/>
        <p:txBody>
          <a:bodyPr/>
          <a:lstStyle/>
          <a:p>
            <a:pPr eaLnBrk="1" hangingPunct="1">
              <a:lnSpc>
                <a:spcPct val="90000"/>
              </a:lnSpc>
            </a:pPr>
            <a:r>
              <a:rPr lang="en-US" sz="2600" smtClean="0"/>
              <a:t>Is the insertion of spinal needle into the subarachnoid space between the </a:t>
            </a:r>
            <a:r>
              <a:rPr lang="en-US" sz="2600" u="sng" smtClean="0"/>
              <a:t>3rd &amp; 4th</a:t>
            </a:r>
            <a:r>
              <a:rPr lang="en-US" sz="2600" smtClean="0"/>
              <a:t> lumber vertebrae</a:t>
            </a:r>
          </a:p>
          <a:p>
            <a:pPr eaLnBrk="1" hangingPunct="1">
              <a:lnSpc>
                <a:spcPct val="90000"/>
              </a:lnSpc>
            </a:pPr>
            <a:r>
              <a:rPr lang="en-US" sz="2600" smtClean="0"/>
              <a:t>LP is used to obtain pressure readings with a manometer, obtain CSF for analysis, inject anesthesia &amp; medications, and others.</a:t>
            </a:r>
          </a:p>
          <a:p>
            <a:pPr eaLnBrk="1" hangingPunct="1">
              <a:lnSpc>
                <a:spcPct val="90000"/>
              </a:lnSpc>
            </a:pPr>
            <a:r>
              <a:rPr lang="en-US" sz="2600" smtClean="0"/>
              <a:t>Procedure, patient assume a fetal position, the skin site is cleaned thoroughly, the injected site is determined &amp; a local anesthesia is injected, then the DR insert the needle as mentioned before and CSF fluid or pressure readings are obtained.</a:t>
            </a:r>
          </a:p>
        </p:txBody>
      </p:sp>
    </p:spTree>
    <p:extLst>
      <p:ext uri="{BB962C8B-B14F-4D97-AF65-F5344CB8AC3E}">
        <p14:creationId xmlns:p14="http://schemas.microsoft.com/office/powerpoint/2010/main" val="3648461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06484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1600200"/>
            <a:ext cx="6408737" cy="5068888"/>
          </a:xfrm>
        </p:spPr>
      </p:pic>
    </p:spTree>
    <p:extLst>
      <p:ext uri="{BB962C8B-B14F-4D97-AF65-F5344CB8AC3E}">
        <p14:creationId xmlns:p14="http://schemas.microsoft.com/office/powerpoint/2010/main" val="3247880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a:lstStyle/>
          <a:p>
            <a:pPr eaLnBrk="1" hangingPunct="1">
              <a:lnSpc>
                <a:spcPct val="80000"/>
              </a:lnSpc>
            </a:pPr>
            <a:r>
              <a:rPr lang="en-US" sz="2600" smtClean="0"/>
              <a:t>After specimens are collected, the needle is withdrawn, slight pressure is applied and adhesive bandage is placed over the insertion site.</a:t>
            </a:r>
          </a:p>
          <a:p>
            <a:pPr eaLnBrk="1" hangingPunct="1">
              <a:lnSpc>
                <a:spcPct val="80000"/>
              </a:lnSpc>
            </a:pPr>
            <a:r>
              <a:rPr lang="en-US" sz="2600" smtClean="0"/>
              <a:t>The client is restricted to bed resting flat position for 4 to 12 hrs, to prevent CSF leak. Also he encouraged to increase fluid intake for 24 to 48 hrs facilitate CSF production.</a:t>
            </a:r>
          </a:p>
          <a:p>
            <a:pPr eaLnBrk="1" hangingPunct="1">
              <a:lnSpc>
                <a:spcPct val="80000"/>
              </a:lnSpc>
            </a:pPr>
            <a:r>
              <a:rPr lang="en-US" sz="2600" smtClean="0"/>
              <a:t>Patient may experience headache: bed rest, analgesic and adequate hydration</a:t>
            </a:r>
          </a:p>
        </p:txBody>
      </p:sp>
    </p:spTree>
    <p:extLst>
      <p:ext uri="{BB962C8B-B14F-4D97-AF65-F5344CB8AC3E}">
        <p14:creationId xmlns:p14="http://schemas.microsoft.com/office/powerpoint/2010/main" val="30764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solidFill>
                  <a:schemeClr val="tx1"/>
                </a:solidFill>
              </a:rPr>
              <a:t>Complications</a:t>
            </a:r>
            <a:r>
              <a:rPr lang="en-US" smtClean="0"/>
              <a:t> </a:t>
            </a:r>
          </a:p>
        </p:txBody>
      </p:sp>
      <p:pic>
        <p:nvPicPr>
          <p:cNvPr id="983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01572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eaLnBrk="1" hangingPunct="1"/>
            <a:r>
              <a:rPr lang="en-US" smtClean="0">
                <a:solidFill>
                  <a:schemeClr val="tx1"/>
                </a:solidFill>
              </a:rPr>
              <a:t>Diagnostic Procedures</a:t>
            </a:r>
            <a:br>
              <a:rPr lang="en-US" smtClean="0">
                <a:solidFill>
                  <a:schemeClr val="tx1"/>
                </a:solidFill>
              </a:rPr>
            </a:br>
            <a:r>
              <a:rPr lang="en-US" smtClean="0"/>
              <a:t>Electroencephalography</a:t>
            </a:r>
          </a:p>
        </p:txBody>
      </p:sp>
      <p:sp>
        <p:nvSpPr>
          <p:cNvPr id="99331" name="Rectangle 3"/>
          <p:cNvSpPr>
            <a:spLocks noGrp="1" noChangeArrowheads="1"/>
          </p:cNvSpPr>
          <p:nvPr>
            <p:ph type="body" idx="1"/>
          </p:nvPr>
        </p:nvSpPr>
        <p:spPr/>
        <p:txBody>
          <a:bodyPr/>
          <a:lstStyle/>
          <a:p>
            <a:pPr eaLnBrk="1" hangingPunct="1">
              <a:lnSpc>
                <a:spcPct val="80000"/>
              </a:lnSpc>
            </a:pPr>
            <a:r>
              <a:rPr lang="en-US" sz="2600" smtClean="0"/>
              <a:t>EEG is the recording of the electrical activity of the cerebral hemispheres.</a:t>
            </a:r>
          </a:p>
          <a:p>
            <a:pPr eaLnBrk="1" hangingPunct="1">
              <a:lnSpc>
                <a:spcPct val="80000"/>
              </a:lnSpc>
            </a:pPr>
            <a:r>
              <a:rPr lang="en-US" sz="2600" smtClean="0"/>
              <a:t>Each graphic recording represents the changes in voltage in various areas of the brain.</a:t>
            </a:r>
          </a:p>
          <a:p>
            <a:pPr eaLnBrk="1" hangingPunct="1">
              <a:lnSpc>
                <a:spcPct val="80000"/>
              </a:lnSpc>
            </a:pPr>
            <a:r>
              <a:rPr lang="en-US" sz="2600" smtClean="0"/>
              <a:t>The test is done to determine the general activity of the cerebral hemisphere, the origin of seizure activity, the cerebral function in pathologic conditions, diagnose sleep disorders and others.</a:t>
            </a:r>
          </a:p>
          <a:p>
            <a:pPr eaLnBrk="1" hangingPunct="1">
              <a:lnSpc>
                <a:spcPct val="80000"/>
              </a:lnSpc>
            </a:pPr>
            <a:r>
              <a:rPr lang="en-US" sz="2600" smtClean="0"/>
              <a:t>The client is placed on a chair or bed, 16 to 24 electrodes are attached to the scalp with a jelly like substance, and connected to machine.</a:t>
            </a:r>
          </a:p>
          <a:p>
            <a:pPr eaLnBrk="1" hangingPunct="1">
              <a:lnSpc>
                <a:spcPct val="90000"/>
              </a:lnSpc>
              <a:buFont typeface="Wingdings" pitchFamily="2" charset="2"/>
              <a:buNone/>
            </a:pPr>
            <a:r>
              <a:rPr lang="en-US" sz="2100" smtClean="0"/>
              <a:t>                                                 </a:t>
            </a:r>
          </a:p>
        </p:txBody>
      </p:sp>
    </p:spTree>
    <p:extLst>
      <p:ext uri="{BB962C8B-B14F-4D97-AF65-F5344CB8AC3E}">
        <p14:creationId xmlns:p14="http://schemas.microsoft.com/office/powerpoint/2010/main" val="2570928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p:txBody>
          <a:bodyPr/>
          <a:lstStyle/>
          <a:p>
            <a:pPr eaLnBrk="1" hangingPunct="1">
              <a:lnSpc>
                <a:spcPct val="80000"/>
              </a:lnSpc>
            </a:pPr>
            <a:r>
              <a:rPr lang="en-US" sz="2600" smtClean="0"/>
              <a:t>For baseline records the patient is placed on a table with eyes closed, then the patients is asked to hyperventilate for 3-4 minutes and then look at a bright-flashing lights for photic stimulation</a:t>
            </a:r>
          </a:p>
          <a:p>
            <a:pPr eaLnBrk="1" hangingPunct="1">
              <a:lnSpc>
                <a:spcPct val="80000"/>
              </a:lnSpc>
            </a:pPr>
            <a:r>
              <a:rPr lang="en-US" sz="2600" smtClean="0"/>
              <a:t>These activation procedures are essential to evoke abnormal electrical discharge associated with seizures. </a:t>
            </a:r>
          </a:p>
        </p:txBody>
      </p:sp>
    </p:spTree>
    <p:extLst>
      <p:ext uri="{BB962C8B-B14F-4D97-AF65-F5344CB8AC3E}">
        <p14:creationId xmlns:p14="http://schemas.microsoft.com/office/powerpoint/2010/main" val="2316859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684213" y="692150"/>
            <a:ext cx="8229600" cy="4525963"/>
          </a:xfrm>
        </p:spPr>
        <p:txBody>
          <a:bodyPr>
            <a:normAutofit lnSpcReduction="10000"/>
          </a:bodyPr>
          <a:lstStyle/>
          <a:p>
            <a:pPr eaLnBrk="1" hangingPunct="1">
              <a:lnSpc>
                <a:spcPct val="90000"/>
              </a:lnSpc>
            </a:pPr>
            <a:r>
              <a:rPr lang="en-US" sz="2500" u="sng" smtClean="0"/>
              <a:t>Preparations;</a:t>
            </a:r>
          </a:p>
          <a:p>
            <a:pPr eaLnBrk="1" hangingPunct="1">
              <a:lnSpc>
                <a:spcPct val="90000"/>
              </a:lnSpc>
            </a:pPr>
            <a:r>
              <a:rPr lang="en-US" sz="2500" smtClean="0"/>
              <a:t>In some situations, ask the patient to not sleep the night before EEG</a:t>
            </a:r>
          </a:p>
          <a:p>
            <a:pPr eaLnBrk="1" hangingPunct="1">
              <a:lnSpc>
                <a:spcPct val="90000"/>
              </a:lnSpc>
            </a:pPr>
            <a:r>
              <a:rPr lang="en-US" sz="2500" smtClean="0"/>
              <a:t>Avoid stimulants: coffee, tea, cola, chocolate before the test</a:t>
            </a:r>
          </a:p>
          <a:p>
            <a:pPr eaLnBrk="1" hangingPunct="1">
              <a:lnSpc>
                <a:spcPct val="90000"/>
              </a:lnSpc>
            </a:pPr>
            <a:r>
              <a:rPr lang="en-US" sz="2500" smtClean="0"/>
              <a:t>Withheld anti-seizures, tranquilizers, and antidepressent 24-48 hrs before the test—medication can alter the test waves </a:t>
            </a:r>
          </a:p>
          <a:p>
            <a:pPr eaLnBrk="1" hangingPunct="1">
              <a:lnSpc>
                <a:spcPct val="90000"/>
              </a:lnSpc>
            </a:pPr>
            <a:r>
              <a:rPr lang="en-US" sz="2500" smtClean="0"/>
              <a:t>Meal not omitted; change on blood sugar can change electrical activity of brain </a:t>
            </a:r>
          </a:p>
          <a:p>
            <a:pPr eaLnBrk="1" hangingPunct="1">
              <a:lnSpc>
                <a:spcPct val="90000"/>
              </a:lnSpc>
            </a:pPr>
            <a:r>
              <a:rPr lang="en-US" sz="2500" smtClean="0"/>
              <a:t>Tell pt the procedure may take 45-60 min, lie quietly and should be cooperative </a:t>
            </a:r>
          </a:p>
          <a:p>
            <a:pPr eaLnBrk="1" hangingPunct="1">
              <a:lnSpc>
                <a:spcPct val="90000"/>
              </a:lnSpc>
            </a:pPr>
            <a:r>
              <a:rPr lang="en-US" sz="2500" smtClean="0"/>
              <a:t>Tell patient it is not a treatment it is a diagnosis procedure  </a:t>
            </a:r>
          </a:p>
          <a:p>
            <a:pPr eaLnBrk="1" hangingPunct="1">
              <a:lnSpc>
                <a:spcPct val="90000"/>
              </a:lnSpc>
            </a:pPr>
            <a:endParaRPr lang="en-US" sz="2500" smtClean="0"/>
          </a:p>
        </p:txBody>
      </p:sp>
    </p:spTree>
    <p:extLst>
      <p:ext uri="{BB962C8B-B14F-4D97-AF65-F5344CB8AC3E}">
        <p14:creationId xmlns:p14="http://schemas.microsoft.com/office/powerpoint/2010/main" val="1080146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4600" smtClean="0">
                <a:solidFill>
                  <a:schemeClr val="tx1"/>
                </a:solidFill>
              </a:rPr>
              <a:t>Electroencephalography</a:t>
            </a:r>
          </a:p>
        </p:txBody>
      </p:sp>
      <p:pic>
        <p:nvPicPr>
          <p:cNvPr id="102404" name="Picture 5" descr="200px-EEG_c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557338"/>
            <a:ext cx="525621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424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Rectangle 1029"/>
          <p:cNvSpPr>
            <a:spLocks noGrp="1" noChangeArrowheads="1"/>
          </p:cNvSpPr>
          <p:nvPr>
            <p:ph type="title"/>
          </p:nvPr>
        </p:nvSpPr>
        <p:spPr/>
        <p:txBody>
          <a:bodyPr>
            <a:normAutofit fontScale="90000"/>
          </a:bodyPr>
          <a:lstStyle/>
          <a:p>
            <a:r>
              <a:rPr lang="en-US"/>
              <a:t>Peripheral Nervous System – </a:t>
            </a:r>
            <a:br>
              <a:rPr lang="en-US"/>
            </a:br>
            <a:r>
              <a:rPr lang="en-US"/>
              <a:t>Cranial Nerves</a:t>
            </a:r>
          </a:p>
        </p:txBody>
      </p:sp>
      <p:sp>
        <p:nvSpPr>
          <p:cNvPr id="185350" name="Rectangle 1030"/>
          <p:cNvSpPr>
            <a:spLocks noGrp="1" noChangeArrowheads="1"/>
          </p:cNvSpPr>
          <p:nvPr>
            <p:ph type="body" idx="1"/>
          </p:nvPr>
        </p:nvSpPr>
        <p:spPr>
          <a:xfrm>
            <a:off x="330200" y="2346325"/>
            <a:ext cx="4362450" cy="4279900"/>
          </a:xfrm>
        </p:spPr>
        <p:txBody>
          <a:bodyPr>
            <a:normAutofit fontScale="92500" lnSpcReduction="10000"/>
          </a:bodyPr>
          <a:lstStyle/>
          <a:p>
            <a:pPr>
              <a:buFontTx/>
              <a:buNone/>
            </a:pPr>
            <a:r>
              <a:rPr lang="en-US"/>
              <a:t>Peripheral Nervous System </a:t>
            </a:r>
          </a:p>
          <a:p>
            <a:r>
              <a:rPr lang="en-US"/>
              <a:t>12 pairs of cranial nerves plus spinal and peripheral nerves. </a:t>
            </a:r>
            <a:r>
              <a:rPr lang="en-US" b="1">
                <a:solidFill>
                  <a:srgbClr val="186EC4"/>
                </a:solidFill>
              </a:rPr>
              <a:t>Cranial Nerves</a:t>
            </a:r>
            <a:r>
              <a:rPr lang="en-US"/>
              <a:t> govern motor, sensory, and specialized functions like smell, vision, and Hearing.</a:t>
            </a:r>
          </a:p>
        </p:txBody>
      </p:sp>
      <p:pic>
        <p:nvPicPr>
          <p:cNvPr id="185348" name="Picture 1028" descr="UNF2876-017-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1970088"/>
            <a:ext cx="4203700" cy="449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10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2053"/>
          <p:cNvSpPr>
            <a:spLocks noGrp="1" noChangeArrowheads="1"/>
          </p:cNvSpPr>
          <p:nvPr>
            <p:ph type="title"/>
          </p:nvPr>
        </p:nvSpPr>
        <p:spPr/>
        <p:txBody>
          <a:bodyPr>
            <a:normAutofit fontScale="90000"/>
          </a:bodyPr>
          <a:lstStyle/>
          <a:p>
            <a:r>
              <a:rPr lang="en-US"/>
              <a:t>Peripheral Nervous System — </a:t>
            </a:r>
            <a:br>
              <a:rPr lang="en-US"/>
            </a:br>
            <a:r>
              <a:rPr lang="en-US"/>
              <a:t>Peripheral Nerves</a:t>
            </a:r>
          </a:p>
        </p:txBody>
      </p:sp>
      <p:sp>
        <p:nvSpPr>
          <p:cNvPr id="184326" name="Rectangle 2054"/>
          <p:cNvSpPr>
            <a:spLocks noGrp="1" noChangeArrowheads="1"/>
          </p:cNvSpPr>
          <p:nvPr>
            <p:ph type="body" idx="1"/>
          </p:nvPr>
        </p:nvSpPr>
        <p:spPr>
          <a:xfrm>
            <a:off x="330200" y="2346325"/>
            <a:ext cx="4283075" cy="4279900"/>
          </a:xfrm>
        </p:spPr>
        <p:txBody>
          <a:bodyPr/>
          <a:lstStyle/>
          <a:p>
            <a:pPr>
              <a:lnSpc>
                <a:spcPct val="70000"/>
              </a:lnSpc>
            </a:pPr>
            <a:r>
              <a:rPr lang="en-US" sz="2000" b="1">
                <a:solidFill>
                  <a:srgbClr val="186EC4"/>
                </a:solidFill>
              </a:rPr>
              <a:t>Peripheral Nerves:</a:t>
            </a:r>
            <a:r>
              <a:rPr lang="en-US" sz="2000"/>
              <a:t> 31 pairs of nerves that attach to the spinal cord: 8 cervical, 2 thoracic, 5 lumbar, 5 sacral, 1 coccygeal</a:t>
            </a:r>
          </a:p>
          <a:p>
            <a:pPr>
              <a:lnSpc>
                <a:spcPct val="70000"/>
              </a:lnSpc>
            </a:pPr>
            <a:r>
              <a:rPr lang="en-US" sz="2000"/>
              <a:t>Each nerve has an </a:t>
            </a:r>
            <a:r>
              <a:rPr lang="en-US" sz="2000" b="1">
                <a:solidFill>
                  <a:srgbClr val="186EC4"/>
                </a:solidFill>
              </a:rPr>
              <a:t>anterior (ventral) root</a:t>
            </a:r>
            <a:r>
              <a:rPr lang="en-US" sz="2000"/>
              <a:t> containing motor fibers and a </a:t>
            </a:r>
            <a:r>
              <a:rPr lang="en-US" sz="2000" b="1">
                <a:solidFill>
                  <a:srgbClr val="186EC4"/>
                </a:solidFill>
              </a:rPr>
              <a:t>posterior (dorsal) root</a:t>
            </a:r>
            <a:r>
              <a:rPr lang="en-US" sz="2000"/>
              <a:t> containing sensory fibers. The anterior and posterior roots merge to form a short (&lt;5mm) </a:t>
            </a:r>
            <a:r>
              <a:rPr lang="en-US" sz="2000" b="1">
                <a:solidFill>
                  <a:srgbClr val="186EC4"/>
                </a:solidFill>
              </a:rPr>
              <a:t>spinal nerve.</a:t>
            </a:r>
          </a:p>
          <a:p>
            <a:pPr>
              <a:lnSpc>
                <a:spcPct val="70000"/>
              </a:lnSpc>
            </a:pPr>
            <a:r>
              <a:rPr lang="en-US" sz="2000"/>
              <a:t>Spinal nerve fibers commingle with similar fibers from other levels to form </a:t>
            </a:r>
            <a:r>
              <a:rPr lang="en-US" sz="2000" b="1">
                <a:solidFill>
                  <a:srgbClr val="186EC4"/>
                </a:solidFill>
              </a:rPr>
              <a:t>peripheral nerves.</a:t>
            </a:r>
          </a:p>
        </p:txBody>
      </p:sp>
      <p:pic>
        <p:nvPicPr>
          <p:cNvPr id="184324" name="Picture 2052" descr="UNF2876-017-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2949575"/>
            <a:ext cx="4203700" cy="216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25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UNF2876-017-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2350" y="2319338"/>
            <a:ext cx="2092325" cy="4111625"/>
          </a:xfrm>
          <a:prstGeom prst="rect">
            <a:avLst/>
          </a:prstGeom>
          <a:noFill/>
          <a:extLst>
            <a:ext uri="{909E8E84-426E-40DD-AFC4-6F175D3DCCD1}">
              <a14:hiddenFill xmlns:a14="http://schemas.microsoft.com/office/drawing/2010/main">
                <a:solidFill>
                  <a:srgbClr val="FFFFFF"/>
                </a:solidFill>
              </a14:hiddenFill>
            </a:ext>
          </a:extLst>
        </p:spPr>
      </p:pic>
      <p:pic>
        <p:nvPicPr>
          <p:cNvPr id="183301" name="Picture 5" descr="UNF2876-017-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7538" y="2341563"/>
            <a:ext cx="1919287" cy="4068762"/>
          </a:xfrm>
          <a:prstGeom prst="rect">
            <a:avLst/>
          </a:prstGeom>
          <a:noFill/>
          <a:extLst>
            <a:ext uri="{909E8E84-426E-40DD-AFC4-6F175D3DCCD1}">
              <a14:hiddenFill xmlns:a14="http://schemas.microsoft.com/office/drawing/2010/main">
                <a:solidFill>
                  <a:srgbClr val="FFFFFF"/>
                </a:solidFill>
              </a14:hiddenFill>
            </a:ext>
          </a:extLst>
        </p:spPr>
      </p:pic>
      <p:sp>
        <p:nvSpPr>
          <p:cNvPr id="183302" name="Rectangle 6"/>
          <p:cNvSpPr>
            <a:spLocks noGrp="1" noChangeArrowheads="1"/>
          </p:cNvSpPr>
          <p:nvPr>
            <p:ph type="title"/>
          </p:nvPr>
        </p:nvSpPr>
        <p:spPr/>
        <p:txBody>
          <a:bodyPr>
            <a:normAutofit fontScale="90000"/>
          </a:bodyPr>
          <a:lstStyle/>
          <a:p>
            <a:r>
              <a:rPr lang="en-US"/>
              <a:t>Peripheral Nervous System — Motor </a:t>
            </a:r>
            <a:br>
              <a:rPr lang="en-US"/>
            </a:br>
            <a:r>
              <a:rPr lang="en-US"/>
              <a:t>and Sensory Pathways, Dermatomes</a:t>
            </a:r>
          </a:p>
        </p:txBody>
      </p:sp>
      <p:sp>
        <p:nvSpPr>
          <p:cNvPr id="183303" name="Rectangle 7"/>
          <p:cNvSpPr>
            <a:spLocks noGrp="1" noChangeArrowheads="1"/>
          </p:cNvSpPr>
          <p:nvPr>
            <p:ph type="body" idx="1"/>
          </p:nvPr>
        </p:nvSpPr>
        <p:spPr>
          <a:xfrm>
            <a:off x="330200" y="2346325"/>
            <a:ext cx="4635500" cy="4279900"/>
          </a:xfrm>
        </p:spPr>
        <p:txBody>
          <a:bodyPr>
            <a:normAutofit fontScale="92500" lnSpcReduction="20000"/>
          </a:bodyPr>
          <a:lstStyle/>
          <a:p>
            <a:r>
              <a:rPr lang="en-US" b="1">
                <a:solidFill>
                  <a:srgbClr val="186EC4"/>
                </a:solidFill>
              </a:rPr>
              <a:t>Motor and Sensory Pathways:</a:t>
            </a:r>
            <a:r>
              <a:rPr lang="en-US"/>
              <a:t> Study descending motor and ascending sensory pathways in Bates’ 9th edition textbook, pp. 602 - 606.</a:t>
            </a:r>
          </a:p>
          <a:p>
            <a:r>
              <a:rPr lang="en-US" b="1">
                <a:solidFill>
                  <a:srgbClr val="186EC4"/>
                </a:solidFill>
              </a:rPr>
              <a:t>Dermatome:</a:t>
            </a:r>
            <a:r>
              <a:rPr lang="en-US"/>
              <a:t> Band of skin innervated by the sensory root of a single spinal nerve.</a:t>
            </a:r>
          </a:p>
        </p:txBody>
      </p:sp>
    </p:spTree>
    <p:extLst>
      <p:ext uri="{BB962C8B-B14F-4D97-AF65-F5344CB8AC3E}">
        <p14:creationId xmlns:p14="http://schemas.microsoft.com/office/powerpoint/2010/main" val="1491373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r>
              <a:rPr lang="en-US"/>
              <a:t>Common or Concerning Symptoms</a:t>
            </a:r>
          </a:p>
        </p:txBody>
      </p:sp>
      <p:sp>
        <p:nvSpPr>
          <p:cNvPr id="186373" name="Rectangle 5"/>
          <p:cNvSpPr>
            <a:spLocks noGrp="1" noChangeArrowheads="1"/>
          </p:cNvSpPr>
          <p:nvPr>
            <p:ph type="body" idx="1"/>
          </p:nvPr>
        </p:nvSpPr>
        <p:spPr/>
        <p:txBody>
          <a:bodyPr>
            <a:normAutofit lnSpcReduction="10000"/>
          </a:bodyPr>
          <a:lstStyle/>
          <a:p>
            <a:r>
              <a:rPr lang="en-US"/>
              <a:t>Headache</a:t>
            </a:r>
          </a:p>
          <a:p>
            <a:r>
              <a:rPr lang="en-US"/>
              <a:t>Dizziness or vertigo</a:t>
            </a:r>
          </a:p>
          <a:p>
            <a:r>
              <a:rPr lang="en-US"/>
              <a:t>Generalized, proximal, or distal weakness</a:t>
            </a:r>
          </a:p>
          <a:p>
            <a:r>
              <a:rPr lang="en-US"/>
              <a:t>Numbness, abnormal or loss of sensations</a:t>
            </a:r>
          </a:p>
          <a:p>
            <a:r>
              <a:rPr lang="en-US"/>
              <a:t>Loss of consciousness, syncope, or near-syncope</a:t>
            </a:r>
          </a:p>
          <a:p>
            <a:r>
              <a:rPr lang="en-US"/>
              <a:t>Seizures</a:t>
            </a:r>
          </a:p>
          <a:p>
            <a:r>
              <a:rPr lang="en-US"/>
              <a:t>Tremors or involuntary movements</a:t>
            </a:r>
          </a:p>
          <a:p>
            <a:endParaRPr lang="en-US"/>
          </a:p>
          <a:p>
            <a:endParaRPr lang="en-US"/>
          </a:p>
          <a:p>
            <a:endParaRPr lang="en-US"/>
          </a:p>
        </p:txBody>
      </p:sp>
    </p:spTree>
    <p:extLst>
      <p:ext uri="{BB962C8B-B14F-4D97-AF65-F5344CB8AC3E}">
        <p14:creationId xmlns:p14="http://schemas.microsoft.com/office/powerpoint/2010/main" val="1632278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a:xfrm>
            <a:off x="430213" y="457201"/>
            <a:ext cx="8524875" cy="1143000"/>
          </a:xfrm>
        </p:spPr>
        <p:txBody>
          <a:bodyPr>
            <a:normAutofit/>
          </a:bodyPr>
          <a:lstStyle/>
          <a:p>
            <a:r>
              <a:rPr lang="en-US" dirty="0"/>
              <a:t>The Nervous System: Key Principles</a:t>
            </a:r>
          </a:p>
        </p:txBody>
      </p:sp>
      <p:sp>
        <p:nvSpPr>
          <p:cNvPr id="187397" name="Rectangle 5"/>
          <p:cNvSpPr>
            <a:spLocks noGrp="1" noChangeArrowheads="1"/>
          </p:cNvSpPr>
          <p:nvPr>
            <p:ph type="body" idx="1"/>
          </p:nvPr>
        </p:nvSpPr>
        <p:spPr/>
        <p:txBody>
          <a:bodyPr>
            <a:normAutofit fontScale="92500" lnSpcReduction="20000"/>
          </a:bodyPr>
          <a:lstStyle/>
          <a:p>
            <a:r>
              <a:rPr lang="en-US" dirty="0"/>
              <a:t>As you examine the patient, remember three important questions:</a:t>
            </a:r>
          </a:p>
          <a:p>
            <a:pPr lvl="1"/>
            <a:r>
              <a:rPr lang="en-US" dirty="0"/>
              <a:t>Is the mental status intact?</a:t>
            </a:r>
          </a:p>
          <a:p>
            <a:pPr lvl="1"/>
            <a:r>
              <a:rPr lang="en-US" dirty="0"/>
              <a:t>Are right- and left-sided findings the same, or symmetric?</a:t>
            </a:r>
          </a:p>
          <a:p>
            <a:pPr lvl="1"/>
            <a:r>
              <a:rPr lang="en-US" dirty="0"/>
              <a:t>If findings are </a:t>
            </a:r>
            <a:r>
              <a:rPr lang="en-US" dirty="0" err="1"/>
              <a:t>assymetric</a:t>
            </a:r>
            <a:r>
              <a:rPr lang="en-US" dirty="0"/>
              <a:t> or otherwise abnormal, does the causative lesions lie in the central nervous system or the peripheral nervous system?</a:t>
            </a:r>
          </a:p>
          <a:p>
            <a:r>
              <a:rPr lang="en-US" dirty="0"/>
              <a:t>Organize your thinking into </a:t>
            </a:r>
            <a:r>
              <a:rPr lang="en-US" b="1" dirty="0">
                <a:solidFill>
                  <a:srgbClr val="186EC4"/>
                </a:solidFill>
              </a:rPr>
              <a:t>5 categories:</a:t>
            </a:r>
            <a:r>
              <a:rPr lang="en-US" dirty="0"/>
              <a:t> mental status, speech, and language; cranial nerves; motor system; sensory system; and reflexes</a:t>
            </a:r>
          </a:p>
        </p:txBody>
      </p:sp>
    </p:spTree>
    <p:extLst>
      <p:ext uri="{BB962C8B-B14F-4D97-AF65-F5344CB8AC3E}">
        <p14:creationId xmlns:p14="http://schemas.microsoft.com/office/powerpoint/2010/main" val="4015196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33" name="Rectangle 117"/>
          <p:cNvSpPr>
            <a:spLocks noGrp="1" noChangeArrowheads="1"/>
          </p:cNvSpPr>
          <p:nvPr>
            <p:ph type="title"/>
          </p:nvPr>
        </p:nvSpPr>
        <p:spPr/>
        <p:txBody>
          <a:bodyPr/>
          <a:lstStyle/>
          <a:p>
            <a:r>
              <a:rPr lang="en-US"/>
              <a:t>Examination — Cranial Nerves (CN)</a:t>
            </a:r>
          </a:p>
        </p:txBody>
      </p:sp>
      <p:graphicFrame>
        <p:nvGraphicFramePr>
          <p:cNvPr id="188535" name="Group 119"/>
          <p:cNvGraphicFramePr>
            <a:graphicFrameLocks noGrp="1"/>
          </p:cNvGraphicFramePr>
          <p:nvPr/>
        </p:nvGraphicFramePr>
        <p:xfrm>
          <a:off x="419100" y="2212975"/>
          <a:ext cx="8491538" cy="4222687"/>
        </p:xfrm>
        <a:graphic>
          <a:graphicData uri="http://schemas.openxmlformats.org/drawingml/2006/table">
            <a:tbl>
              <a:tblPr/>
              <a:tblGrid>
                <a:gridCol w="3121025"/>
                <a:gridCol w="5370513"/>
              </a:tblGrid>
              <a:tr h="306388">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I</a:t>
                      </a:r>
                      <a:r>
                        <a:rPr kumimoji="0" lang="en-US" sz="1800" b="0" i="0" u="none" strike="noStrike" cap="none" normalizeH="0" baseline="0" smtClean="0">
                          <a:ln>
                            <a:noFill/>
                          </a:ln>
                          <a:solidFill>
                            <a:schemeClr val="tx1"/>
                          </a:solidFill>
                          <a:effectLst/>
                          <a:latin typeface="Verdana" pitchFamily="34" charset="0"/>
                        </a:rPr>
                        <a:t> </a:t>
                      </a:r>
                      <a:r>
                        <a:rPr kumimoji="0" lang="en-US" sz="1800" b="1" i="0" u="none" strike="noStrike" cap="none" normalizeH="0" baseline="0" smtClean="0">
                          <a:ln>
                            <a:noFill/>
                          </a:ln>
                          <a:solidFill>
                            <a:schemeClr val="tx1"/>
                          </a:solidFill>
                          <a:effectLst/>
                          <a:latin typeface="Verdana" pitchFamily="34" charset="0"/>
                        </a:rPr>
                        <a:t>–</a:t>
                      </a:r>
                      <a:r>
                        <a:rPr kumimoji="0" lang="en-US" sz="1800" b="0" i="0" u="none" strike="noStrike" cap="none" normalizeH="0" baseline="0" smtClean="0">
                          <a:ln>
                            <a:noFill/>
                          </a:ln>
                          <a:solidFill>
                            <a:schemeClr val="tx1"/>
                          </a:solidFill>
                          <a:effectLst/>
                          <a:latin typeface="Verdana" pitchFamily="34" charset="0"/>
                        </a:rPr>
                        <a:t>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Olfactory</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28575"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Occlude each nostril, test different smells</a:t>
                      </a:r>
                      <a:endParaRPr kumimoji="0" lang="en-US" sz="20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28575"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92138">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II</a:t>
                      </a:r>
                      <a:r>
                        <a:rPr kumimoji="0" lang="en-US" sz="1800" b="0" i="0" u="none" strike="noStrike" cap="none" normalizeH="0" baseline="0" smtClean="0">
                          <a:ln>
                            <a:noFill/>
                          </a:ln>
                          <a:solidFill>
                            <a:schemeClr val="tx1"/>
                          </a:solidFill>
                          <a:effectLst/>
                          <a:latin typeface="Verdana" pitchFamily="34" charset="0"/>
                        </a:rPr>
                        <a:t> </a:t>
                      </a:r>
                      <a:r>
                        <a:rPr kumimoji="0" lang="en-US" sz="1800" b="1" i="0" u="none" strike="noStrike" cap="none" normalizeH="0" baseline="0" smtClean="0">
                          <a:ln>
                            <a:noFill/>
                          </a:ln>
                          <a:solidFill>
                            <a:schemeClr val="tx1"/>
                          </a:solidFill>
                          <a:effectLst/>
                          <a:latin typeface="Verdana" pitchFamily="34" charset="0"/>
                        </a:rPr>
                        <a:t>–</a:t>
                      </a:r>
                      <a:r>
                        <a:rPr kumimoji="0" lang="en-US" sz="1800" b="0" i="0" u="none" strike="noStrike" cap="none" normalizeH="0" baseline="0" smtClean="0">
                          <a:ln>
                            <a:noFill/>
                          </a:ln>
                          <a:solidFill>
                            <a:schemeClr val="tx1"/>
                          </a:solidFill>
                          <a:effectLst/>
                          <a:latin typeface="Verdana" pitchFamily="34" charset="0"/>
                        </a:rPr>
                        <a:t>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Optic</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Test visual acuity with Snellen eye chart or hand-held card; inspect fundi; screen visual fields by confrontation</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II-III</a:t>
                      </a:r>
                      <a:r>
                        <a:rPr kumimoji="0" lang="en-US" sz="1800" b="0" i="0" u="none" strike="noStrike" cap="none" normalizeH="0" baseline="0" smtClean="0">
                          <a:ln>
                            <a:noFill/>
                          </a:ln>
                          <a:solidFill>
                            <a:schemeClr val="tx1"/>
                          </a:solidFill>
                          <a:effectLst/>
                          <a:latin typeface="Verdana" pitchFamily="34" charset="0"/>
                        </a:rPr>
                        <a:t> </a:t>
                      </a:r>
                      <a:r>
                        <a:rPr kumimoji="0" lang="en-US" sz="1800" b="1" i="0" u="none" strike="noStrike" cap="none" normalizeH="0" baseline="0" smtClean="0">
                          <a:ln>
                            <a:noFill/>
                          </a:ln>
                          <a:solidFill>
                            <a:schemeClr val="tx1"/>
                          </a:solidFill>
                          <a:effectLst/>
                          <a:latin typeface="Verdana" pitchFamily="34" charset="0"/>
                        </a:rPr>
                        <a:t>–</a:t>
                      </a:r>
                      <a:r>
                        <a:rPr kumimoji="0" lang="en-US" sz="1800" b="0" i="0" u="none" strike="noStrike" cap="none" normalizeH="0" baseline="0" smtClean="0">
                          <a:ln>
                            <a:noFill/>
                          </a:ln>
                          <a:solidFill>
                            <a:schemeClr val="tx1"/>
                          </a:solidFill>
                          <a:effectLst/>
                          <a:latin typeface="Verdana" pitchFamily="34" charset="0"/>
                        </a:rPr>
                        <a:t>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Optic, Oculomotor</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Inspect size and shape of pupils, test and reactions to light and near response</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III, IV, VI –</a:t>
                      </a:r>
                      <a:r>
                        <a:rPr kumimoji="0" lang="en-US" sz="1800" b="0" i="0" u="none" strike="noStrike" cap="none" normalizeH="0" baseline="0" smtClean="0">
                          <a:ln>
                            <a:noFill/>
                          </a:ln>
                          <a:solidFill>
                            <a:schemeClr val="tx1"/>
                          </a:solidFill>
                          <a:effectLst/>
                          <a:latin typeface="Verdana" pitchFamily="34" charset="0"/>
                        </a:rPr>
                        <a:t> Oculomotor Trochlear, Abducens</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Test extraocular movements in 6 cardinal directions of gaze; check convergence </a:t>
                      </a: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12700" cap="flat" cmpd="sng" algn="ctr">
                      <a:solidFill>
                        <a:srgbClr val="186EC4"/>
                      </a:solidFill>
                      <a:prstDash val="solid"/>
                      <a:miter lim="800000"/>
                      <a:headEnd type="none" w="med" len="med"/>
                      <a:tailEnd type="none" w="med" len="med"/>
                    </a:lnB>
                    <a:lnTlToBr>
                      <a:noFill/>
                    </a:lnTlToBr>
                    <a:lnBlToTr>
                      <a:noFill/>
                    </a:lnBlToTr>
                    <a:noFill/>
                  </a:tcPr>
                </a:tc>
              </a:tr>
              <a:tr h="1341438">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1" i="0" u="none" strike="noStrike" cap="none" normalizeH="0" baseline="0" smtClean="0">
                          <a:ln>
                            <a:noFill/>
                          </a:ln>
                          <a:solidFill>
                            <a:schemeClr val="tx1"/>
                          </a:solidFill>
                          <a:effectLst/>
                          <a:latin typeface="Verdana" pitchFamily="34" charset="0"/>
                        </a:rPr>
                        <a:t>CN V</a:t>
                      </a:r>
                      <a:r>
                        <a:rPr kumimoji="0" lang="en-US" sz="1800" b="0" i="0" u="none" strike="noStrike" cap="none" normalizeH="0" baseline="0" smtClean="0">
                          <a:ln>
                            <a:noFill/>
                          </a:ln>
                          <a:solidFill>
                            <a:schemeClr val="tx1"/>
                          </a:solidFill>
                          <a:effectLst/>
                          <a:latin typeface="Verdana" pitchFamily="34" charset="0"/>
                        </a:rPr>
                        <a:t> </a:t>
                      </a:r>
                      <a:r>
                        <a:rPr kumimoji="0" lang="en-US" sz="1800" b="1" i="0" u="none" strike="noStrike" cap="none" normalizeH="0" baseline="0" smtClean="0">
                          <a:ln>
                            <a:noFill/>
                          </a:ln>
                          <a:solidFill>
                            <a:schemeClr val="tx1"/>
                          </a:solidFill>
                          <a:effectLst/>
                          <a:latin typeface="Verdana" pitchFamily="34" charset="0"/>
                        </a:rPr>
                        <a:t>–</a:t>
                      </a:r>
                      <a:r>
                        <a:rPr kumimoji="0" lang="en-US" sz="1800" b="0" i="0" u="none" strike="noStrike" cap="none" normalizeH="0" baseline="0" smtClean="0">
                          <a:ln>
                            <a:noFill/>
                          </a:ln>
                          <a:solidFill>
                            <a:schemeClr val="tx1"/>
                          </a:solidFill>
                          <a:effectLst/>
                          <a:latin typeface="Verdana" pitchFamily="34" charset="0"/>
                        </a:rPr>
                        <a:t>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Trigeminal</a:t>
                      </a:r>
                    </a:p>
                  </a:txBody>
                  <a:tcPr anchor="ctr" horzOverflow="overflow">
                    <a:lnL w="28575" cap="flat" cmpd="sng" algn="ctr">
                      <a:solidFill>
                        <a:srgbClr val="186EC4"/>
                      </a:solidFill>
                      <a:prstDash val="solid"/>
                      <a:miter lim="800000"/>
                      <a:headEnd type="none" w="med" len="med"/>
                      <a:tailEnd type="none" w="med" len="med"/>
                    </a:lnL>
                    <a:lnR w="12700"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
                        </a:spcBef>
                        <a:spcAft>
                          <a:spcPct val="0"/>
                        </a:spcAft>
                        <a:buClr>
                          <a:srgbClr val="CC9900"/>
                        </a:buClr>
                        <a:buSzTx/>
                        <a:buFontTx/>
                        <a:buNone/>
                        <a:tabLst/>
                      </a:pPr>
                      <a:r>
                        <a:rPr kumimoji="0" lang="en-US" sz="1800" b="0" i="0" u="none" strike="noStrike" cap="none" normalizeH="0" baseline="0" smtClean="0">
                          <a:ln>
                            <a:noFill/>
                          </a:ln>
                          <a:solidFill>
                            <a:schemeClr val="tx1"/>
                          </a:solidFill>
                          <a:effectLst/>
                          <a:latin typeface="Verdana" pitchFamily="34" charset="0"/>
                        </a:rPr>
                        <a:t>Palpate temporal and masseter muscles while patient clenching teeth; test forehead, each cheek, and jaw on each side for sharp or dull sensation; test corneal reflex</a:t>
                      </a:r>
                      <a:endParaRPr kumimoji="0" lang="en-US" sz="20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186EC4"/>
                      </a:solidFill>
                      <a:prstDash val="solid"/>
                      <a:miter lim="800000"/>
                      <a:headEnd type="none" w="med" len="med"/>
                      <a:tailEnd type="none" w="med" len="med"/>
                    </a:lnL>
                    <a:lnR w="28575" cap="flat" cmpd="sng" algn="ctr">
                      <a:solidFill>
                        <a:srgbClr val="186EC4"/>
                      </a:solidFill>
                      <a:prstDash val="solid"/>
                      <a:miter lim="800000"/>
                      <a:headEnd type="none" w="med" len="med"/>
                      <a:tailEnd type="none" w="med" len="med"/>
                    </a:lnR>
                    <a:lnT w="12700" cap="flat" cmpd="sng" algn="ctr">
                      <a:solidFill>
                        <a:srgbClr val="186EC4"/>
                      </a:solidFill>
                      <a:prstDash val="solid"/>
                      <a:miter lim="800000"/>
                      <a:headEnd type="none" w="med" len="med"/>
                      <a:tailEnd type="none" w="med" len="med"/>
                    </a:lnT>
                    <a:lnB w="28575" cap="flat" cmpd="sng" algn="ctr">
                      <a:solidFill>
                        <a:srgbClr val="186EC4"/>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04139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2442</Words>
  <Application>Microsoft Office PowerPoint</Application>
  <PresentationFormat>On-screen Show (4:3)</PresentationFormat>
  <Paragraphs>221</Paragraphs>
  <Slides>39</Slides>
  <Notes>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Chapter 17: The Nervous System: Cranial Nerves, Motor System, Sensory System, and Reflexes</vt:lpstr>
      <vt:lpstr>Central and Peripheral Nervous System — Key Definitions</vt:lpstr>
      <vt:lpstr>Central Nervous System –  Brain and Spinal Cord</vt:lpstr>
      <vt:lpstr>Peripheral Nervous System –  Cranial Nerves</vt:lpstr>
      <vt:lpstr>Peripheral Nervous System —  Peripheral Nerves</vt:lpstr>
      <vt:lpstr>Peripheral Nervous System — Motor  and Sensory Pathways, Dermatomes</vt:lpstr>
      <vt:lpstr>Common or Concerning Symptoms</vt:lpstr>
      <vt:lpstr>The Nervous System: Key Principles</vt:lpstr>
      <vt:lpstr>Examination — Cranial Nerves (CN)</vt:lpstr>
      <vt:lpstr>Examination — Cranial Nerves (CN) (cont’d)</vt:lpstr>
      <vt:lpstr>Examination – Motor System</vt:lpstr>
      <vt:lpstr>Examination – Muscle Strength</vt:lpstr>
      <vt:lpstr>Examination – Muscle Strength</vt:lpstr>
      <vt:lpstr>Examination – Coordination</vt:lpstr>
      <vt:lpstr>Examination – Coordination (cont’d)</vt:lpstr>
      <vt:lpstr>Examination – Sensory System –  General Principles</vt:lpstr>
      <vt:lpstr>Examination – Sensory System </vt:lpstr>
      <vt:lpstr>Examination – Sensory System</vt:lpstr>
      <vt:lpstr>Examination – Deep Tendon Reflexes – General Principles</vt:lpstr>
      <vt:lpstr>Examination – Deep Tendon Reflexes – Scale for Grading</vt:lpstr>
      <vt:lpstr>Examination – Deep Tendon Reflexes</vt:lpstr>
      <vt:lpstr>Examination – Special Techniques</vt:lpstr>
      <vt:lpstr>Examination –  Level of Consciousness (Arousal)</vt:lpstr>
      <vt:lpstr>Diagnostic Procedures CT Scan</vt:lpstr>
      <vt:lpstr>Advantages: what does it show?</vt:lpstr>
      <vt:lpstr>How it is done </vt:lpstr>
      <vt:lpstr>Diagnostic procedures MRI</vt:lpstr>
      <vt:lpstr>MRI: advantages </vt:lpstr>
      <vt:lpstr>PowerPoint Presentation</vt:lpstr>
      <vt:lpstr>MRI</vt:lpstr>
      <vt:lpstr>Diagnostic Procedures Lumber Puncture</vt:lpstr>
      <vt:lpstr>PowerPoint Presentation</vt:lpstr>
      <vt:lpstr>PowerPoint Presentation</vt:lpstr>
      <vt:lpstr>PowerPoint Presentation</vt:lpstr>
      <vt:lpstr>Complications </vt:lpstr>
      <vt:lpstr>Diagnostic Procedures Electroencephalography</vt:lpstr>
      <vt:lpstr>PowerPoint Presentation</vt:lpstr>
      <vt:lpstr>PowerPoint Presentation</vt:lpstr>
      <vt:lpstr>Electroencephalography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The Nervous System: Cranial Nerves, Motor System, Sensory System, and Reflexes</dc:title>
  <dc:creator>Hp</dc:creator>
  <cp:lastModifiedBy>Hp</cp:lastModifiedBy>
  <cp:revision>1</cp:revision>
  <dcterms:created xsi:type="dcterms:W3CDTF">2006-08-16T00:00:00Z</dcterms:created>
  <dcterms:modified xsi:type="dcterms:W3CDTF">2013-07-19T15:26:38Z</dcterms:modified>
</cp:coreProperties>
</file>