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0A730-8D8B-4A0C-ACEE-F9CC7017EA5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F90E7-7AA6-48FF-8AEC-B310EF751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583EB5-5854-4867-B1EE-AA2168BDED37}" type="slidenum">
              <a:rPr lang="en-US" sz="1200" smtClean="0">
                <a:latin typeface="Times New Roman" charset="0"/>
              </a:rPr>
              <a:pPr/>
              <a:t>1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597025" y="2133600"/>
            <a:ext cx="5946775" cy="2667000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Chapter 60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Assessment of Neurologic Function </a:t>
            </a:r>
          </a:p>
        </p:txBody>
      </p:sp>
    </p:spTree>
    <p:extLst>
      <p:ext uri="{BB962C8B-B14F-4D97-AF65-F5344CB8AC3E}">
        <p14:creationId xmlns:p14="http://schemas.microsoft.com/office/powerpoint/2010/main" val="4183511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Arterial Blood Supply of the Brain</a:t>
            </a:r>
          </a:p>
        </p:txBody>
      </p:sp>
      <p:pic>
        <p:nvPicPr>
          <p:cNvPr id="14341" name="Picture 5" descr="E:\Suvarna\Connection\CD\Smeltzer IRDVD\Input\Images from VT\Image\jpg\jpg chap 37 to 72\figure_60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7375"/>
            <a:ext cx="4568825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Cross Section of the Spinal Cord Showing the Major Spinal Tracts</a:t>
            </a:r>
          </a:p>
        </p:txBody>
      </p:sp>
      <p:pic>
        <p:nvPicPr>
          <p:cNvPr id="15364" name="Picture 4" descr="E:\Suvarna\Connection\CD\Smeltzer IRDVD\Input\Images from VT\Image\jpg\jpg chap 37 to 72\figure_60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408238"/>
            <a:ext cx="5986463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3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223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Cranial Nerves</a:t>
            </a:r>
          </a:p>
        </p:txBody>
      </p:sp>
      <p:pic>
        <p:nvPicPr>
          <p:cNvPr id="16389" name="Picture 5" descr="E:\Suvarna\Connection\CD\Smeltzer IRDVD\Input\Images from VT\Image\jpg\jpg chap 37 to 72\figure_60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0738"/>
            <a:ext cx="47212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Dermatome Distribution</a:t>
            </a:r>
          </a:p>
        </p:txBody>
      </p:sp>
      <p:pic>
        <p:nvPicPr>
          <p:cNvPr id="17412" name="Picture 4" descr="E:\Suvarna\Connection\CD\Smeltzer IRDVD\Input\Images from VT\Image\jpg\jpg chap 37 to 72\figure_60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65300"/>
            <a:ext cx="46672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6095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Autonomic Nervous System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Functions to regulates activities of internal organs and to maintain and restore internal homeostasis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Sympathetic 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i="1" dirty="0" smtClean="0"/>
              <a:t>“Fight or flight”</a:t>
            </a:r>
            <a:r>
              <a:rPr lang="en-US" dirty="0" smtClean="0"/>
              <a:t> responses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Main neurotransmitter is norepinephrine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Parasympathetic 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Controls mostly visceral functions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Regulated by centers in the spinal cord, brainstem, and hypothalamus</a:t>
            </a:r>
          </a:p>
        </p:txBody>
      </p:sp>
    </p:spTree>
    <p:extLst>
      <p:ext uri="{BB962C8B-B14F-4D97-AF65-F5344CB8AC3E}">
        <p14:creationId xmlns:p14="http://schemas.microsoft.com/office/powerpoint/2010/main" val="10475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0"/>
            <a:ext cx="85248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Anatomy of the Autonomic Nervous System</a:t>
            </a:r>
          </a:p>
        </p:txBody>
      </p:sp>
      <p:pic>
        <p:nvPicPr>
          <p:cNvPr id="19460" name="Picture 4" descr="E:\Suvarna\Connection\CD\Smeltzer IRDVD\Input\Images from VT\Image\jpg\jpg chap 37 to 72\figure_60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2057400"/>
            <a:ext cx="318135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9143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Neurologic Assessment: Health History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Pain</a:t>
            </a:r>
          </a:p>
          <a:p>
            <a:pPr eaLnBrk="1" hangingPunct="1"/>
            <a:r>
              <a:rPr lang="en-US" dirty="0" smtClean="0"/>
              <a:t>Seizures</a:t>
            </a:r>
          </a:p>
          <a:p>
            <a:pPr eaLnBrk="1" hangingPunct="1"/>
            <a:r>
              <a:rPr lang="en-US" dirty="0" smtClean="0"/>
              <a:t>Dizziness (abnormal sensation of imbalance or movement) and vertigo (illusion of movement, usually rotation)</a:t>
            </a:r>
          </a:p>
          <a:p>
            <a:pPr eaLnBrk="1" hangingPunct="1"/>
            <a:r>
              <a:rPr lang="en-US" dirty="0" smtClean="0"/>
              <a:t>Visual disturbances</a:t>
            </a:r>
          </a:p>
          <a:p>
            <a:pPr eaLnBrk="1" hangingPunct="1"/>
            <a:r>
              <a:rPr lang="en-US" dirty="0" smtClean="0"/>
              <a:t>Weakness </a:t>
            </a:r>
          </a:p>
          <a:p>
            <a:pPr eaLnBrk="1" hangingPunct="1"/>
            <a:r>
              <a:rPr lang="en-US" dirty="0" smtClean="0"/>
              <a:t>Abnormal sensations</a:t>
            </a:r>
          </a:p>
        </p:txBody>
      </p:sp>
    </p:spTree>
    <p:extLst>
      <p:ext uri="{BB962C8B-B14F-4D97-AF65-F5344CB8AC3E}">
        <p14:creationId xmlns:p14="http://schemas.microsoft.com/office/powerpoint/2010/main" val="3874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048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Neurologic Assessment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Cerebral function; mental status, intellectual function thought content, emotional status, perception, motor ability, and language 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Note the impact of any neurologic impairment on lifestyle and patient abilities and limitations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Cranial nerves</a:t>
            </a:r>
            <a:br>
              <a:rPr lang="en-US" sz="2000" dirty="0" smtClean="0"/>
            </a:b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Motor system; posture, gait, muscle tone and strength, coordination and balance, Romberg test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Sensory system; tactile sensation, superficial pain, vibration and position sense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Reflexes; DTRs, abdominal, and plantar (Babinski)</a:t>
            </a:r>
          </a:p>
        </p:txBody>
      </p:sp>
    </p:spTree>
    <p:extLst>
      <p:ext uri="{BB962C8B-B14F-4D97-AF65-F5344CB8AC3E}">
        <p14:creationId xmlns:p14="http://schemas.microsoft.com/office/powerpoint/2010/main" val="29642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6095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Techniques Eliciting Major Reflexes</a:t>
            </a:r>
          </a:p>
        </p:txBody>
      </p:sp>
      <p:pic>
        <p:nvPicPr>
          <p:cNvPr id="24580" name="Picture 4" descr="E:\Suvarna\Connection\CD\Smeltzer IRDVD\Input\Images from VT\Image\jpg\jpg chap 37 to 72\figure_60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73238"/>
            <a:ext cx="48768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604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Figure Used to Record Muscle Strength</a:t>
            </a:r>
          </a:p>
        </p:txBody>
      </p:sp>
      <p:pic>
        <p:nvPicPr>
          <p:cNvPr id="25604" name="Picture 4" descr="E:\Suvarna\Connection\CD\Smeltzer IRDVD\Input\Images from VT\Image\jpg\jpg chap 37 to 72\figure_60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31975"/>
            <a:ext cx="2286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"/>
            <a:ext cx="8524875" cy="15239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Function of the Nervous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eaLnBrk="1" hangingPunct="1"/>
            <a:r>
              <a:rPr lang="en-US" dirty="0" smtClean="0"/>
              <a:t>Controls all motor, sensory, autonomic, cognitive, and behavioral activities.</a:t>
            </a:r>
          </a:p>
        </p:txBody>
      </p:sp>
    </p:spTree>
    <p:extLst>
      <p:ext uri="{BB962C8B-B14F-4D97-AF65-F5344CB8AC3E}">
        <p14:creationId xmlns:p14="http://schemas.microsoft.com/office/powerpoint/2010/main" val="36032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28601"/>
            <a:ext cx="8524875" cy="838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Gerontological Considerations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Important to distinguish normal aging changes from abnormal changes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Determine previous mental status for comparison.  Assess mental status carefully to distinguish delirium from dementia.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Normal changes may include: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Losses in strength and agility; changes in gait, posture and balance; slowed reaction times and decreased reflexes; visual and hearing alterations; deceased sense of taste and smell; dulling of tactile sensations; changes in the perception of pain; and decreased thermoregulatory ability</a:t>
            </a:r>
          </a:p>
        </p:txBody>
      </p:sp>
    </p:spTree>
    <p:extLst>
      <p:ext uri="{BB962C8B-B14F-4D97-AF65-F5344CB8AC3E}">
        <p14:creationId xmlns:p14="http://schemas.microsoft.com/office/powerpoint/2010/main" val="28127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301750"/>
            <a:ext cx="8613775" cy="52641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sz="2000" smtClean="0"/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Computed tomography(CT)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Positron emission tomography (PET)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Single photon emission computed tomography (SPECT)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Magnetic resonance imaging (MRI)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Cerebral angiography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Myelography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Noninvasive carotid flow studies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Transcranial doppler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Electroencephalography (EEG)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Electromyography (EMG)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Nerve conduction studies, evoked potential studies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Lumbar puncture, Queckenstedt’s test, and analysis of cerebrospinal fluid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5333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Diagnostic Tests</a:t>
            </a:r>
          </a:p>
        </p:txBody>
      </p:sp>
    </p:spTree>
    <p:extLst>
      <p:ext uri="{BB962C8B-B14F-4D97-AF65-F5344CB8AC3E}">
        <p14:creationId xmlns:p14="http://schemas.microsoft.com/office/powerpoint/2010/main" val="8823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Magnetic Resonance Imaging</a:t>
            </a:r>
          </a:p>
        </p:txBody>
      </p:sp>
      <p:pic>
        <p:nvPicPr>
          <p:cNvPr id="28676" name="Picture 4" descr="E:\Suvarna\Connection\CD\Smeltzer IRDVD\Input\Images from VT\Image\jpg\jpg chap 37 to 72\figure_60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527300"/>
            <a:ext cx="60896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62001"/>
            <a:ext cx="8524875" cy="6857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Structures of the Neurologic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dirty="0" smtClean="0"/>
              <a:t>Central Nervous System</a:t>
            </a:r>
          </a:p>
          <a:p>
            <a:pPr lvl="1" eaLnBrk="1" hangingPunct="1"/>
            <a:r>
              <a:rPr lang="en-US" dirty="0" smtClean="0"/>
              <a:t>Brain and spinal cord</a:t>
            </a:r>
          </a:p>
          <a:p>
            <a:pPr eaLnBrk="1" hangingPunct="1"/>
            <a:r>
              <a:rPr lang="en-US" dirty="0" smtClean="0"/>
              <a:t>Peripheral nervous system</a:t>
            </a:r>
          </a:p>
          <a:p>
            <a:pPr lvl="1" eaLnBrk="1" hangingPunct="1"/>
            <a:r>
              <a:rPr lang="en-US" dirty="0" smtClean="0"/>
              <a:t>Includes cranial and spinal nerves</a:t>
            </a:r>
          </a:p>
          <a:p>
            <a:pPr lvl="1" eaLnBrk="1" hangingPunct="1"/>
            <a:r>
              <a:rPr lang="en-US" dirty="0" smtClean="0"/>
              <a:t>Autonomic and somatic systems</a:t>
            </a:r>
          </a:p>
          <a:p>
            <a:pPr eaLnBrk="1" hangingPunct="1"/>
            <a:r>
              <a:rPr lang="en-US" dirty="0" smtClean="0"/>
              <a:t>Basic functional unit—neuron</a:t>
            </a:r>
          </a:p>
        </p:txBody>
      </p:sp>
    </p:spTree>
    <p:extLst>
      <p:ext uri="{BB962C8B-B14F-4D97-AF65-F5344CB8AC3E}">
        <p14:creationId xmlns:p14="http://schemas.microsoft.com/office/powerpoint/2010/main" val="25039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Neuron </a:t>
            </a:r>
          </a:p>
        </p:txBody>
      </p:sp>
      <p:pic>
        <p:nvPicPr>
          <p:cNvPr id="8196" name="Picture 4" descr="E:\Suvarna\Connection\CD\Smeltzer IRDVD\Input\Images from VT\Image\jpg\jpg chap 37 to 72\figure_6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486025"/>
            <a:ext cx="8401050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914401"/>
            <a:ext cx="8524875" cy="761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Neurotransmitters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Communicate messages from one neuron to another or to a specific target tissue.</a:t>
            </a:r>
          </a:p>
          <a:p>
            <a:pPr eaLnBrk="1" hangingPunct="1"/>
            <a:r>
              <a:rPr lang="en-US" smtClean="0"/>
              <a:t>Neurotransmitters can potentiate, terminate, or modulate a specific action or can excite or inhibit a target cell. </a:t>
            </a:r>
          </a:p>
          <a:p>
            <a:pPr eaLnBrk="1" hangingPunct="1"/>
            <a:r>
              <a:rPr lang="en-US" smtClean="0"/>
              <a:t>Many neurologic disorders are due to imbalance in neurotransmitters.</a:t>
            </a:r>
          </a:p>
        </p:txBody>
      </p:sp>
    </p:spTree>
    <p:extLst>
      <p:ext uri="{BB962C8B-B14F-4D97-AF65-F5344CB8AC3E}">
        <p14:creationId xmlns:p14="http://schemas.microsoft.com/office/powerpoint/2010/main" val="27209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985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Brain</a:t>
            </a:r>
          </a:p>
        </p:txBody>
      </p:sp>
      <p:pic>
        <p:nvPicPr>
          <p:cNvPr id="10245" name="Picture 5" descr="E:\Suvarna\Connection\CD\Smeltzer IRDVD\Input\Images from VT\Image\jpg\jpg chap 37 to 72\figure_6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2065338"/>
            <a:ext cx="47212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366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Medial View of the Brain</a:t>
            </a:r>
          </a:p>
        </p:txBody>
      </p:sp>
      <p:pic>
        <p:nvPicPr>
          <p:cNvPr id="11268" name="Picture 4" descr="E:\Suvarna\Connection\CD\Smeltzer IRDVD\Input\Images from VT\Image\jpg\jpg chap 37 to 72\figure_6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968500"/>
            <a:ext cx="4191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985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Bones and Sutures of the Skull</a:t>
            </a:r>
          </a:p>
        </p:txBody>
      </p:sp>
      <p:pic>
        <p:nvPicPr>
          <p:cNvPr id="12292" name="Picture 4" descr="E:\Suvarna\Connection\CD\Smeltzer IRDVD\Input\Images from VT\Image\jpg\jpg chap 37 to 72\figure_60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31988"/>
            <a:ext cx="5178425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731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Meninges and Related Structures</a:t>
            </a:r>
          </a:p>
        </p:txBody>
      </p:sp>
      <p:pic>
        <p:nvPicPr>
          <p:cNvPr id="13316" name="Picture 4" descr="E:\Suvarna\Connection\CD\Smeltzer IRDVD\Input\Images from VT\Image\jpg\jpg chap 37 to 72\figure_60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930400"/>
            <a:ext cx="3609975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411</Words>
  <Application>Microsoft Office PowerPoint</Application>
  <PresentationFormat>On-screen Show (4:3)</PresentationFormat>
  <Paragraphs>69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60   Assessment of Neurologic Function </vt:lpstr>
      <vt:lpstr>Function of the Nervous System</vt:lpstr>
      <vt:lpstr>Structures of the Neurologic System</vt:lpstr>
      <vt:lpstr>Neuron </vt:lpstr>
      <vt:lpstr>Neurotransmitters</vt:lpstr>
      <vt:lpstr>Brain</vt:lpstr>
      <vt:lpstr>Medial View of the Brain</vt:lpstr>
      <vt:lpstr>Bones and Sutures of the Skull</vt:lpstr>
      <vt:lpstr>Meninges and Related Structures</vt:lpstr>
      <vt:lpstr>Arterial Blood Supply of the Brain</vt:lpstr>
      <vt:lpstr>Cross Section of the Spinal Cord Showing the Major Spinal Tracts</vt:lpstr>
      <vt:lpstr>Cranial Nerves</vt:lpstr>
      <vt:lpstr>Dermatome Distribution</vt:lpstr>
      <vt:lpstr>Autonomic Nervous System</vt:lpstr>
      <vt:lpstr>Anatomy of the Autonomic Nervous System</vt:lpstr>
      <vt:lpstr>Neurologic Assessment: Health History</vt:lpstr>
      <vt:lpstr>Neurologic Assessment</vt:lpstr>
      <vt:lpstr>Techniques Eliciting Major Reflexes</vt:lpstr>
      <vt:lpstr>Figure Used to Record Muscle Strength</vt:lpstr>
      <vt:lpstr>Gerontological Considerations</vt:lpstr>
      <vt:lpstr>Diagnostic Tests</vt:lpstr>
      <vt:lpstr>Magnetic Resonance Imaging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60   Assessment of Neurologic Function </dc:title>
  <dc:creator>Hp</dc:creator>
  <cp:lastModifiedBy>Hp</cp:lastModifiedBy>
  <cp:revision>2</cp:revision>
  <dcterms:created xsi:type="dcterms:W3CDTF">2006-08-16T00:00:00Z</dcterms:created>
  <dcterms:modified xsi:type="dcterms:W3CDTF">2012-04-09T09:55:30Z</dcterms:modified>
</cp:coreProperties>
</file>