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  <p:sldMasterId id="2147483746" r:id="rId3"/>
    <p:sldMasterId id="2147483798" r:id="rId4"/>
    <p:sldMasterId id="2147483874" r:id="rId5"/>
    <p:sldMasterId id="2147483887" r:id="rId6"/>
    <p:sldMasterId id="2147484122" r:id="rId7"/>
  </p:sldMasterIdLst>
  <p:notesMasterIdLst>
    <p:notesMasterId r:id="rId73"/>
  </p:notesMasterIdLst>
  <p:handoutMasterIdLst>
    <p:handoutMasterId r:id="rId74"/>
  </p:handoutMasterIdLst>
  <p:sldIdLst>
    <p:sldId id="256" r:id="rId8"/>
    <p:sldId id="287" r:id="rId9"/>
    <p:sldId id="320" r:id="rId10"/>
    <p:sldId id="321" r:id="rId11"/>
    <p:sldId id="322" r:id="rId12"/>
    <p:sldId id="323" r:id="rId13"/>
    <p:sldId id="285" r:id="rId14"/>
    <p:sldId id="324" r:id="rId15"/>
    <p:sldId id="325" r:id="rId16"/>
    <p:sldId id="288" r:id="rId17"/>
    <p:sldId id="289" r:id="rId18"/>
    <p:sldId id="294" r:id="rId19"/>
    <p:sldId id="310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14" r:id="rId29"/>
    <p:sldId id="336" r:id="rId30"/>
    <p:sldId id="337" r:id="rId31"/>
    <p:sldId id="327" r:id="rId32"/>
    <p:sldId id="326" r:id="rId33"/>
    <p:sldId id="259" r:id="rId34"/>
    <p:sldId id="295" r:id="rId35"/>
    <p:sldId id="316" r:id="rId36"/>
    <p:sldId id="273" r:id="rId37"/>
    <p:sldId id="307" r:id="rId38"/>
    <p:sldId id="308" r:id="rId39"/>
    <p:sldId id="296" r:id="rId40"/>
    <p:sldId id="301" r:id="rId41"/>
    <p:sldId id="317" r:id="rId42"/>
    <p:sldId id="281" r:id="rId43"/>
    <p:sldId id="311" r:id="rId44"/>
    <p:sldId id="312" r:id="rId45"/>
    <p:sldId id="313" r:id="rId46"/>
    <p:sldId id="279" r:id="rId47"/>
    <p:sldId id="302" r:id="rId48"/>
    <p:sldId id="315" r:id="rId49"/>
    <p:sldId id="262" r:id="rId50"/>
    <p:sldId id="263" r:id="rId51"/>
    <p:sldId id="267" r:id="rId52"/>
    <p:sldId id="274" r:id="rId53"/>
    <p:sldId id="268" r:id="rId54"/>
    <p:sldId id="276" r:id="rId55"/>
    <p:sldId id="269" r:id="rId56"/>
    <p:sldId id="277" r:id="rId57"/>
    <p:sldId id="270" r:id="rId58"/>
    <p:sldId id="264" r:id="rId59"/>
    <p:sldId id="278" r:id="rId60"/>
    <p:sldId id="290" r:id="rId61"/>
    <p:sldId id="291" r:id="rId62"/>
    <p:sldId id="292" r:id="rId63"/>
    <p:sldId id="272" r:id="rId64"/>
    <p:sldId id="318" r:id="rId65"/>
    <p:sldId id="319" r:id="rId66"/>
    <p:sldId id="305" r:id="rId67"/>
    <p:sldId id="298" r:id="rId68"/>
    <p:sldId id="299" r:id="rId69"/>
    <p:sldId id="300" r:id="rId70"/>
    <p:sldId id="303" r:id="rId71"/>
    <p:sldId id="304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3011" autoAdjust="0"/>
  </p:normalViewPr>
  <p:slideViewPr>
    <p:cSldViewPr>
      <p:cViewPr>
        <p:scale>
          <a:sx n="70" d="100"/>
          <a:sy n="70" d="100"/>
        </p:scale>
        <p:origin x="-133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302DBCA9-6079-4A48-976D-3E5D5864CC30}" type="datetimeFigureOut">
              <a:rPr lang="en-US"/>
              <a:pPr>
                <a:defRPr/>
              </a:pPr>
              <a:t>13/03/15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85778133-9283-4E3A-A93B-CF4225DD2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8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2E96EBC-82C5-4D87-911F-323E22B5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0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FFA3-7E00-4E7E-81FB-536BE36F7F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84CC9-EC56-4F1F-B1F2-B73F06DCF4E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9C7A5-2268-47F8-BFE2-8D61CDBC05D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A455D-3B8D-4D2D-A535-05B519A404DF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230EC-7B8A-4329-A1FB-04250982C427}" type="slidenum">
              <a:rPr lang="en-US"/>
              <a:pPr/>
              <a:t>42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709613"/>
            <a:ext cx="4840287" cy="3630612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3" y="4577316"/>
            <a:ext cx="5345723" cy="4340898"/>
          </a:xfrm>
          <a:noFill/>
          <a:ln/>
        </p:spPr>
        <p:txBody>
          <a:bodyPr bIns="0"/>
          <a:lstStyle/>
          <a:p>
            <a:r>
              <a:rPr lang="en-US"/>
              <a:t>SAY: within 1 standard deviation either way of the mean</a:t>
            </a:r>
          </a:p>
          <a:p>
            <a:endParaRPr lang="en-US"/>
          </a:p>
          <a:p>
            <a:r>
              <a:rPr lang="en-US"/>
              <a:t>within 2 standard deviations of the mean</a:t>
            </a:r>
          </a:p>
          <a:p>
            <a:endParaRPr lang="en-US"/>
          </a:p>
          <a:p>
            <a:r>
              <a:rPr lang="en-US"/>
              <a:t>within 3 standard deviations either way of the mean</a:t>
            </a:r>
          </a:p>
          <a:p>
            <a:endParaRPr lang="en-US"/>
          </a:p>
          <a:p>
            <a:r>
              <a:rPr lang="en-US"/>
              <a:t>WORKS FOR ALL NORMAL CURVES NO MATTER HOW SKINNY OR FAT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450F6-FB55-497B-9801-16C0B6417598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C453B-1136-4C7D-B8E9-C754D8666E4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FDDAB3-DE0B-4D11-90B0-400EACA3B34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in question, proceed by drawing the normal distribution curve and calculate the z value…….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54AEB-2C2A-45E2-9C3E-82AD5C44BCC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this question, we need to calculate  Z1 and Z2.  Therefore, Z1 =70-40/10, which is equal to 3. The z value of 3 is 0.015.</a:t>
            </a:r>
          </a:p>
          <a:p>
            <a:pPr eaLnBrk="1" hangingPunct="1"/>
            <a:r>
              <a:rPr lang="en-US" smtClean="0"/>
              <a:t>Similarly, the value of Z2 is 70-100/10 which is equal to -3. Thus, the value of z is 0.015</a:t>
            </a:r>
          </a:p>
          <a:p>
            <a:pPr eaLnBrk="1" hangingPunct="1"/>
            <a:r>
              <a:rPr lang="en-US" smtClean="0"/>
              <a:t>And so, Z1+Z2 is equal to 0.3%. But how do  we interpret this value? Please see the solution/answer #5 slide for its interpretation.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E57A1-23B9-4BA1-893B-FCD3372283F7}" type="slidenum">
              <a:rPr lang="en-US"/>
              <a:pPr/>
              <a:t>58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13728" y="640299"/>
            <a:ext cx="3689419" cy="2712240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3441197"/>
            <a:ext cx="5365820" cy="54408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BD6AD-9955-4707-8B44-1C099D81A5C7}" type="slidenum">
              <a:rPr lang="en-US"/>
              <a:pPr/>
              <a:t>59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1025" y="639763"/>
            <a:ext cx="3616325" cy="271303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3441197"/>
            <a:ext cx="5365820" cy="54408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35483-0EC7-4886-AE95-CDDBF2D4E81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0A9C-F105-4A68-B0EA-012F061D9FF6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230EC-7B8A-4329-A1FB-04250982C427}" type="slidenum">
              <a:rPr lang="en-US"/>
              <a:pPr/>
              <a:t>17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709613"/>
            <a:ext cx="4840287" cy="3630612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3" y="4577316"/>
            <a:ext cx="5345723" cy="4340898"/>
          </a:xfrm>
          <a:noFill/>
          <a:ln/>
        </p:spPr>
        <p:txBody>
          <a:bodyPr bIns="0"/>
          <a:lstStyle/>
          <a:p>
            <a:r>
              <a:rPr lang="en-US"/>
              <a:t>SAY: within 1 standard deviation either way of the mean</a:t>
            </a:r>
          </a:p>
          <a:p>
            <a:endParaRPr lang="en-US"/>
          </a:p>
          <a:p>
            <a:r>
              <a:rPr lang="en-US"/>
              <a:t>within 2 standard deviations of the mean</a:t>
            </a:r>
          </a:p>
          <a:p>
            <a:endParaRPr lang="en-US"/>
          </a:p>
          <a:p>
            <a:r>
              <a:rPr lang="en-US"/>
              <a:t>within 3 standard deviations either way of the mean</a:t>
            </a:r>
          </a:p>
          <a:p>
            <a:endParaRPr lang="en-US"/>
          </a:p>
          <a:p>
            <a:r>
              <a:rPr lang="en-US"/>
              <a:t>WORKS FOR ALL NORMAL CURVES NO MATTER HOW SKINNY OR FAT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9359C-FD02-4ECD-A257-F1F3B9712FC8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1025" y="639763"/>
            <a:ext cx="3616325" cy="2713037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3441197"/>
            <a:ext cx="5365820" cy="54408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D0827-5B6D-42C4-8FF3-4C32AA3E88AB}" type="slidenum">
              <a:rPr lang="en-US"/>
              <a:pPr/>
              <a:t>29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1025" y="639763"/>
            <a:ext cx="3616325" cy="2713037"/>
          </a:xfrm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3441197"/>
            <a:ext cx="5365820" cy="54408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46FE2-6155-41D0-9410-88653FAA881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relationship between the normal variable X and Z score is given by the Z score or standard score. Mu (</a:t>
            </a:r>
            <a:r>
              <a:rPr lang="en-US" sz="1700" smtClean="0"/>
              <a:t>μ)</a:t>
            </a:r>
            <a:r>
              <a:rPr lang="en-US" smtClean="0"/>
              <a:t> is the mean and sigma (σ) is the standard deviation of the population.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70E74-4427-48C2-A262-5CDC1AC8859F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5C093-3872-4CFC-81D8-45AF9476A69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D178-F3AB-4031-9B0F-B8C4B8EE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1455-61D3-423C-A11D-E6A069EC1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ACDB-68AC-4E33-A144-C1D861C1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2005 Updated 10/19/09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089D-DDDD-48C4-8886-F33CFE4A5C03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0027-40C6-4D89-B8F6-76FC4BB31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D8B3-4EDC-4C46-BAC1-8F54426F7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40A1-2A40-4D52-9B1F-508E3643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BF81-C907-4A48-95D9-EC454A5BD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89E5-0D25-4404-BB70-1BE9FDACC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FFFF5-A034-45AB-9B23-874FA4028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A6BCB-3D83-4CCA-B8F2-F09DECEF0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1B0AD-EAA6-489B-8322-97F9B5825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BE17-3B6A-47C6-A3B4-6D97B72B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CF80D-25FD-42DD-887D-93A65B2E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9400-E20C-4AFE-BEB8-FC23ECA24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A6AFF-458F-4722-BAD8-894BCA46A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50EC-20D5-4AF0-A380-5AEF7BEC4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2005 Updated 10/19/09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3F12C-62EB-4779-B368-F7E6ADE73041}" type="slidenum">
              <a:rPr lang="ar-JO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45D6492-2127-43B6-B75A-51C01A855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56E78F5-B263-4465-AEC2-3FD0399C1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4FAB71BE-7E2B-4E61-BB70-2AEDA8479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0BC7EC4-57FE-49FD-BFFC-0FC4DF460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1E3C-4EB0-48A2-8C84-0C3037069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B93EF60-16AB-421F-BE75-F2BB396D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4DAA7C4A-C81D-4957-9A68-908561A6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7FAA222-AA10-404F-A2CF-F5AA96C82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D620792-2F76-4C3B-A5B4-F7FF74C35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3C71DEB-18AB-41F5-8D61-6EF424FB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44CACE11-474C-4FF8-A2B5-0BD4E0AC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8D7DE953-EA3B-4335-8B77-98C7F1C24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8D68D62E-9479-4BE5-9F0C-57C6EE583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BA2F091-8DCA-4BDB-A920-7D8EBC38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E9077B0E-F966-45D9-96AB-BAEFC998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C0FF-E9DA-4729-81E5-DE5ED57AC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00F1864-65DD-46A3-8792-CF62D44A3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8DE7F671-2CD5-4B29-AF84-455FD7F7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A514615-2830-4CCF-87DE-4F2AB8613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4DD3B3A-D753-44CC-96F0-3C33F2F6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778F19F-781D-40E0-BBAA-39B88E16A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8670C46-DEE0-4CD1-80B0-CB278694F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55E3716-0F73-484C-898E-29EB0A101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E47AEB8-BDE1-4CF3-A0A4-463AA4BE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8D32DB0-F34D-488B-9C73-00E3FA5B1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FA57E34-EA35-4AEC-993A-F8ED8BABC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EA14-11BB-44D0-A105-0A810DF9D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EA314EFC-C417-4F95-8266-206DBCDA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CA85525-A285-41AE-B247-FC2410A6E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1E57B83-8B60-4AFE-9F7D-A276BDCE5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1FE6007-D101-44BC-B461-80E67D1B3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7AC8A15-CCBF-4080-B822-63D76C110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D3B74A5-E8CF-412C-8202-FF07364B2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C4C909-F94E-419B-B1CE-3AEE2DF8C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29C0F85-CAA8-4DAC-9AC0-68768A2AF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0CBC9EA-D250-4596-A916-4E6C380D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B631660-6606-4C79-B2B3-36A0FF98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F027-5140-486D-8D1D-5B949571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9C32688-8F17-4711-BF5B-DE43642C6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5E64A9E-6D79-4DB0-8F17-12ECF5AC1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57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mtClean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157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mtClean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57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mtClean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157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mtClean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5DFA7E-927C-452A-A175-680A0501C216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8DD2B-981A-4BBC-8064-AD4A633E32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BD63A-DD7A-4B76-B480-2F982051FF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456AF-5ABA-41F8-8F12-A5672BB3B8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DB53B-555E-4A84-A65F-4BE4B7E786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12D40-4BEA-4B41-92AC-4C89733234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1290-56FE-4CA2-9610-609D783B41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ED1D6-C777-49EA-B272-8517724B41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9E94-68BD-404E-8CBC-056660591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1BBF2-6F42-4E37-B01C-64F441284A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C19F8-1E50-47E1-9A6C-27CA34964E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F764-7CC9-4268-BE52-ACF7C32672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4ADC76-9EE4-45B9-B66D-3E003D6324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2771A-8D7B-4533-97C7-6F79622CA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1" Type="http://schemas.openxmlformats.org/officeDocument/2006/relationships/slideLayout" Target="../slideLayouts/slideLayout60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72403141-3A25-4CDC-A9BF-96D26292D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2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8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47663"/>
            <a:ext cx="8455025" cy="65055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E8C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62963" y="0"/>
            <a:ext cx="681037" cy="68580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54113"/>
            <a:ext cx="7866063" cy="0"/>
          </a:xfrm>
          <a:prstGeom prst="line">
            <a:avLst/>
          </a:prstGeom>
          <a:noFill/>
          <a:ln w="28575">
            <a:solidFill>
              <a:srgbClr val="510C9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93050" y="0"/>
            <a:ext cx="1250950" cy="11477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C56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7878763" y="0"/>
            <a:ext cx="0" cy="1174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893050" y="1160463"/>
            <a:ext cx="12509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774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654843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i="1">
                <a:solidFill>
                  <a:srgbClr val="000000"/>
                </a:solidFill>
                <a:latin typeface="Book Antiqua" pitchFamily="18" charset="0"/>
              </a:rPr>
              <a:t>Irwin/McGraw-Hill</a:t>
            </a:r>
            <a:endParaRPr lang="en-US" sz="1600">
              <a:solidFill>
                <a:srgbClr val="A800A8"/>
              </a:solidFill>
              <a:latin typeface="Times New Roman" pitchFamily="18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368925" y="6548438"/>
            <a:ext cx="308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>
                <a:solidFill>
                  <a:srgbClr val="000000"/>
                </a:solidFill>
                <a:latin typeface="Book Antiqua" pitchFamily="18" charset="0"/>
              </a:rPr>
              <a:t>© The McGraw-Hill Companies, Inc., 1999</a:t>
            </a:r>
            <a:endParaRPr 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xmlns:p14="http://schemas.microsoft.com/office/powerpoint/2010/main"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4DB14B"/>
          </a:solidFill>
          <a:latin typeface="CG 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·"/>
        <a:defRPr sz="3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–"/>
        <a:defRPr sz="3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101"/>
        </a:buClr>
        <a:buChar char="•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A47DDDDA-8B38-4684-918D-016D8A2E3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2005 Updated 10/19/09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4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3C5978A-AA2E-4FD0-AFB5-F6DE193FC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2BE1929-3010-4B34-9622-BD9FBEAA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E72507-A1BE-48C2-ADCB-4BD70796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B8C9E9E-2A49-435C-9529-B401629EBF10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  <p:sldLayoutId id="214748413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Normal Distribution</a:t>
            </a:r>
          </a:p>
        </p:txBody>
      </p:sp>
      <p:pic>
        <p:nvPicPr>
          <p:cNvPr id="51203" name="Picture 4" descr="j01158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95600"/>
            <a:ext cx="5715000" cy="95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1204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1CA3B-0B45-4009-9D71-6A5D3F4B4D6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normal distribution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895600"/>
            <a:ext cx="3581400" cy="3805238"/>
          </a:xfrm>
        </p:spPr>
        <p:txBody>
          <a:bodyPr/>
          <a:lstStyle/>
          <a:p>
            <a:r>
              <a:rPr lang="en-US" sz="2600" smtClean="0"/>
              <a:t>symmetric, </a:t>
            </a:r>
          </a:p>
          <a:p>
            <a:r>
              <a:rPr lang="en-US" sz="2600" smtClean="0"/>
              <a:t>bell-shaped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3886200" y="1600200"/>
            <a:ext cx="4737100" cy="4114800"/>
            <a:chOff x="2763" y="992"/>
            <a:chExt cx="2669" cy="2568"/>
          </a:xfrm>
        </p:grpSpPr>
        <p:sp>
          <p:nvSpPr>
            <p:cNvPr id="87045" name="Rectangle 5"/>
            <p:cNvSpPr>
              <a:spLocks noChangeArrowheads="1"/>
            </p:cNvSpPr>
            <p:nvPr/>
          </p:nvSpPr>
          <p:spPr bwMode="auto">
            <a:xfrm>
              <a:off x="2849" y="993"/>
              <a:ext cx="2577" cy="2567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0" name="Freeform 6"/>
            <p:cNvSpPr>
              <a:spLocks/>
            </p:cNvSpPr>
            <p:nvPr/>
          </p:nvSpPr>
          <p:spPr bwMode="auto">
            <a:xfrm>
              <a:off x="3250" y="2002"/>
              <a:ext cx="2158" cy="1184"/>
            </a:xfrm>
            <a:custGeom>
              <a:avLst/>
              <a:gdLst>
                <a:gd name="T0" fmla="*/ 12 w 2942"/>
                <a:gd name="T1" fmla="*/ 288 h 1896"/>
                <a:gd name="T2" fmla="*/ 36 w 2942"/>
                <a:gd name="T3" fmla="*/ 288 h 1896"/>
                <a:gd name="T4" fmla="*/ 61 w 2942"/>
                <a:gd name="T5" fmla="*/ 286 h 1896"/>
                <a:gd name="T6" fmla="*/ 85 w 2942"/>
                <a:gd name="T7" fmla="*/ 284 h 1896"/>
                <a:gd name="T8" fmla="*/ 109 w 2942"/>
                <a:gd name="T9" fmla="*/ 280 h 1896"/>
                <a:gd name="T10" fmla="*/ 133 w 2942"/>
                <a:gd name="T11" fmla="*/ 275 h 1896"/>
                <a:gd name="T12" fmla="*/ 158 w 2942"/>
                <a:gd name="T13" fmla="*/ 266 h 1896"/>
                <a:gd name="T14" fmla="*/ 182 w 2942"/>
                <a:gd name="T15" fmla="*/ 254 h 1896"/>
                <a:gd name="T16" fmla="*/ 206 w 2942"/>
                <a:gd name="T17" fmla="*/ 236 h 1896"/>
                <a:gd name="T18" fmla="*/ 230 w 2942"/>
                <a:gd name="T19" fmla="*/ 215 h 1896"/>
                <a:gd name="T20" fmla="*/ 255 w 2942"/>
                <a:gd name="T21" fmla="*/ 187 h 1896"/>
                <a:gd name="T22" fmla="*/ 279 w 2942"/>
                <a:gd name="T23" fmla="*/ 156 h 1896"/>
                <a:gd name="T24" fmla="*/ 304 w 2942"/>
                <a:gd name="T25" fmla="*/ 122 h 1896"/>
                <a:gd name="T26" fmla="*/ 328 w 2942"/>
                <a:gd name="T27" fmla="*/ 87 h 1896"/>
                <a:gd name="T28" fmla="*/ 352 w 2942"/>
                <a:gd name="T29" fmla="*/ 54 h 1896"/>
                <a:gd name="T30" fmla="*/ 377 w 2942"/>
                <a:gd name="T31" fmla="*/ 27 h 1896"/>
                <a:gd name="T32" fmla="*/ 400 w 2942"/>
                <a:gd name="T33" fmla="*/ 8 h 1896"/>
                <a:gd name="T34" fmla="*/ 426 w 2942"/>
                <a:gd name="T35" fmla="*/ 0 h 1896"/>
                <a:gd name="T36" fmla="*/ 449 w 2942"/>
                <a:gd name="T37" fmla="*/ 2 h 1896"/>
                <a:gd name="T38" fmla="*/ 474 w 2942"/>
                <a:gd name="T39" fmla="*/ 17 h 1896"/>
                <a:gd name="T40" fmla="*/ 499 w 2942"/>
                <a:gd name="T41" fmla="*/ 40 h 1896"/>
                <a:gd name="T42" fmla="*/ 522 w 2942"/>
                <a:gd name="T43" fmla="*/ 70 h 1896"/>
                <a:gd name="T44" fmla="*/ 547 w 2942"/>
                <a:gd name="T45" fmla="*/ 104 h 1896"/>
                <a:gd name="T46" fmla="*/ 572 w 2942"/>
                <a:gd name="T47" fmla="*/ 140 h 1896"/>
                <a:gd name="T48" fmla="*/ 596 w 2942"/>
                <a:gd name="T49" fmla="*/ 172 h 1896"/>
                <a:gd name="T50" fmla="*/ 620 w 2942"/>
                <a:gd name="T51" fmla="*/ 202 h 1896"/>
                <a:gd name="T52" fmla="*/ 645 w 2942"/>
                <a:gd name="T53" fmla="*/ 226 h 1896"/>
                <a:gd name="T54" fmla="*/ 669 w 2942"/>
                <a:gd name="T55" fmla="*/ 245 h 1896"/>
                <a:gd name="T56" fmla="*/ 693 w 2942"/>
                <a:gd name="T57" fmla="*/ 260 h 1896"/>
                <a:gd name="T58" fmla="*/ 718 w 2942"/>
                <a:gd name="T59" fmla="*/ 270 h 1896"/>
                <a:gd name="T60" fmla="*/ 742 w 2942"/>
                <a:gd name="T61" fmla="*/ 278 h 1896"/>
                <a:gd name="T62" fmla="*/ 767 w 2942"/>
                <a:gd name="T63" fmla="*/ 282 h 1896"/>
                <a:gd name="T64" fmla="*/ 791 w 2942"/>
                <a:gd name="T65" fmla="*/ 285 h 1896"/>
                <a:gd name="T66" fmla="*/ 815 w 2942"/>
                <a:gd name="T67" fmla="*/ 287 h 1896"/>
                <a:gd name="T68" fmla="*/ 839 w 2942"/>
                <a:gd name="T69" fmla="*/ 288 h 18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42"/>
                <a:gd name="T106" fmla="*/ 0 h 1896"/>
                <a:gd name="T107" fmla="*/ 2942 w 2942"/>
                <a:gd name="T108" fmla="*/ 1896 h 189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42" h="1896">
                  <a:moveTo>
                    <a:pt x="0" y="1895"/>
                  </a:moveTo>
                  <a:lnTo>
                    <a:pt x="42" y="1895"/>
                  </a:lnTo>
                  <a:lnTo>
                    <a:pt x="84" y="1893"/>
                  </a:lnTo>
                  <a:lnTo>
                    <a:pt x="126" y="1891"/>
                  </a:lnTo>
                  <a:lnTo>
                    <a:pt x="168" y="1886"/>
                  </a:lnTo>
                  <a:lnTo>
                    <a:pt x="210" y="1882"/>
                  </a:lnTo>
                  <a:lnTo>
                    <a:pt x="251" y="1874"/>
                  </a:lnTo>
                  <a:lnTo>
                    <a:pt x="293" y="1867"/>
                  </a:lnTo>
                  <a:lnTo>
                    <a:pt x="335" y="1855"/>
                  </a:lnTo>
                  <a:lnTo>
                    <a:pt x="377" y="1844"/>
                  </a:lnTo>
                  <a:lnTo>
                    <a:pt x="422" y="1825"/>
                  </a:lnTo>
                  <a:lnTo>
                    <a:pt x="461" y="1804"/>
                  </a:lnTo>
                  <a:lnTo>
                    <a:pt x="503" y="1780"/>
                  </a:lnTo>
                  <a:lnTo>
                    <a:pt x="545" y="1748"/>
                  </a:lnTo>
                  <a:lnTo>
                    <a:pt x="589" y="1712"/>
                  </a:lnTo>
                  <a:lnTo>
                    <a:pt x="629" y="1667"/>
                  </a:lnTo>
                  <a:lnTo>
                    <a:pt x="673" y="1614"/>
                  </a:lnTo>
                  <a:lnTo>
                    <a:pt x="712" y="1555"/>
                  </a:lnTo>
                  <a:lnTo>
                    <a:pt x="754" y="1487"/>
                  </a:lnTo>
                  <a:lnTo>
                    <a:pt x="796" y="1412"/>
                  </a:lnTo>
                  <a:lnTo>
                    <a:pt x="841" y="1327"/>
                  </a:lnTo>
                  <a:lnTo>
                    <a:pt x="883" y="1234"/>
                  </a:lnTo>
                  <a:lnTo>
                    <a:pt x="924" y="1134"/>
                  </a:lnTo>
                  <a:lnTo>
                    <a:pt x="966" y="1027"/>
                  </a:lnTo>
                  <a:lnTo>
                    <a:pt x="1008" y="917"/>
                  </a:lnTo>
                  <a:lnTo>
                    <a:pt x="1050" y="802"/>
                  </a:lnTo>
                  <a:lnTo>
                    <a:pt x="1092" y="687"/>
                  </a:lnTo>
                  <a:lnTo>
                    <a:pt x="1134" y="572"/>
                  </a:lnTo>
                  <a:lnTo>
                    <a:pt x="1176" y="462"/>
                  </a:lnTo>
                  <a:lnTo>
                    <a:pt x="1218" y="359"/>
                  </a:lnTo>
                  <a:lnTo>
                    <a:pt x="1260" y="264"/>
                  </a:lnTo>
                  <a:lnTo>
                    <a:pt x="1302" y="181"/>
                  </a:lnTo>
                  <a:lnTo>
                    <a:pt x="1343" y="111"/>
                  </a:lnTo>
                  <a:lnTo>
                    <a:pt x="1385" y="55"/>
                  </a:lnTo>
                  <a:lnTo>
                    <a:pt x="1427" y="19"/>
                  </a:lnTo>
                  <a:lnTo>
                    <a:pt x="1472" y="0"/>
                  </a:lnTo>
                  <a:lnTo>
                    <a:pt x="1511" y="0"/>
                  </a:lnTo>
                  <a:lnTo>
                    <a:pt x="1553" y="19"/>
                  </a:lnTo>
                  <a:lnTo>
                    <a:pt x="1595" y="55"/>
                  </a:lnTo>
                  <a:lnTo>
                    <a:pt x="1637" y="111"/>
                  </a:lnTo>
                  <a:lnTo>
                    <a:pt x="1681" y="181"/>
                  </a:lnTo>
                  <a:lnTo>
                    <a:pt x="1723" y="264"/>
                  </a:lnTo>
                  <a:lnTo>
                    <a:pt x="1765" y="359"/>
                  </a:lnTo>
                  <a:lnTo>
                    <a:pt x="1804" y="462"/>
                  </a:lnTo>
                  <a:lnTo>
                    <a:pt x="1849" y="572"/>
                  </a:lnTo>
                  <a:lnTo>
                    <a:pt x="1891" y="687"/>
                  </a:lnTo>
                  <a:lnTo>
                    <a:pt x="1933" y="802"/>
                  </a:lnTo>
                  <a:lnTo>
                    <a:pt x="1975" y="917"/>
                  </a:lnTo>
                  <a:lnTo>
                    <a:pt x="2017" y="1027"/>
                  </a:lnTo>
                  <a:lnTo>
                    <a:pt x="2058" y="1134"/>
                  </a:lnTo>
                  <a:lnTo>
                    <a:pt x="2100" y="1234"/>
                  </a:lnTo>
                  <a:lnTo>
                    <a:pt x="2142" y="1327"/>
                  </a:lnTo>
                  <a:lnTo>
                    <a:pt x="2184" y="1412"/>
                  </a:lnTo>
                  <a:lnTo>
                    <a:pt x="2226" y="1487"/>
                  </a:lnTo>
                  <a:lnTo>
                    <a:pt x="2268" y="1555"/>
                  </a:lnTo>
                  <a:lnTo>
                    <a:pt x="2312" y="1614"/>
                  </a:lnTo>
                  <a:lnTo>
                    <a:pt x="2352" y="1667"/>
                  </a:lnTo>
                  <a:lnTo>
                    <a:pt x="2394" y="1712"/>
                  </a:lnTo>
                  <a:lnTo>
                    <a:pt x="2436" y="1748"/>
                  </a:lnTo>
                  <a:lnTo>
                    <a:pt x="2480" y="1780"/>
                  </a:lnTo>
                  <a:lnTo>
                    <a:pt x="2519" y="1804"/>
                  </a:lnTo>
                  <a:lnTo>
                    <a:pt x="2564" y="1825"/>
                  </a:lnTo>
                  <a:lnTo>
                    <a:pt x="2603" y="1844"/>
                  </a:lnTo>
                  <a:lnTo>
                    <a:pt x="2648" y="1855"/>
                  </a:lnTo>
                  <a:lnTo>
                    <a:pt x="2687" y="1867"/>
                  </a:lnTo>
                  <a:lnTo>
                    <a:pt x="2731" y="1874"/>
                  </a:lnTo>
                  <a:lnTo>
                    <a:pt x="2773" y="1882"/>
                  </a:lnTo>
                  <a:lnTo>
                    <a:pt x="2815" y="1886"/>
                  </a:lnTo>
                  <a:lnTo>
                    <a:pt x="2855" y="1891"/>
                  </a:lnTo>
                  <a:lnTo>
                    <a:pt x="2899" y="1893"/>
                  </a:lnTo>
                  <a:lnTo>
                    <a:pt x="2941" y="1895"/>
                  </a:lnTo>
                </a:path>
              </a:pathLst>
            </a:custGeom>
            <a:noFill/>
            <a:ln w="412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7"/>
            <p:cNvSpPr>
              <a:spLocks noChangeShapeType="1"/>
            </p:cNvSpPr>
            <p:nvPr/>
          </p:nvSpPr>
          <p:spPr bwMode="auto">
            <a:xfrm flipV="1">
              <a:off x="3226" y="3196"/>
              <a:ext cx="2206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Line 8"/>
            <p:cNvSpPr>
              <a:spLocks noChangeShapeType="1"/>
            </p:cNvSpPr>
            <p:nvPr/>
          </p:nvSpPr>
          <p:spPr bwMode="auto">
            <a:xfrm>
              <a:off x="3234" y="992"/>
              <a:ext cx="0" cy="22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Text Box 9"/>
            <p:cNvSpPr txBox="1">
              <a:spLocks noChangeArrowheads="1"/>
            </p:cNvSpPr>
            <p:nvPr/>
          </p:nvSpPr>
          <p:spPr bwMode="auto">
            <a:xfrm rot="-5400000">
              <a:off x="2344" y="1870"/>
              <a:ext cx="109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Probability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4242" y="3240"/>
              <a:ext cx="219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</a:rPr>
                <a:t>X</a:t>
              </a:r>
              <a:endParaRPr lang="en-US" sz="24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427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1214D-B633-4BEA-9984-F658C2E17954}" type="slidenum">
              <a:rPr lang="ar-JO" altLang="en-US" smtClean="0"/>
              <a:pPr/>
              <a:t>10</a:t>
            </a:fld>
            <a:endParaRPr lang="en-US" altLang="en-US" smtClean="0"/>
          </a:p>
        </p:txBody>
      </p:sp>
      <p:cxnSp>
        <p:nvCxnSpPr>
          <p:cNvPr id="54278" name="Straight Connector 14"/>
          <p:cNvCxnSpPr>
            <a:cxnSpLocks noChangeShapeType="1"/>
            <a:endCxn id="54284" idx="0"/>
          </p:cNvCxnSpPr>
          <p:nvPr/>
        </p:nvCxnSpPr>
        <p:spPr bwMode="auto">
          <a:xfrm rot="5400000">
            <a:off x="5704681" y="4201319"/>
            <a:ext cx="20018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noFill/>
        </p:spPr>
        <p:txBody>
          <a:bodyPr/>
          <a:lstStyle/>
          <a:p>
            <a:fld id="{1C5C83B0-E1F7-4D31-9CB4-7BAA3F1B5166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0"/>
            <a:ext cx="8748712" cy="1106488"/>
          </a:xfrm>
        </p:spPr>
        <p:txBody>
          <a:bodyPr/>
          <a:lstStyle/>
          <a:p>
            <a:r>
              <a:rPr lang="en-US" sz="3200" smtClean="0">
                <a:solidFill>
                  <a:srgbClr val="FFFF66"/>
                </a:solidFill>
              </a:rPr>
              <a:t>Characteristics of the Normal Distribution</a:t>
            </a:r>
            <a:endParaRPr lang="en-GB" sz="3200" smtClean="0">
              <a:solidFill>
                <a:srgbClr val="FFFF66"/>
              </a:solidFill>
            </a:endParaRP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534400" cy="403225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Has a Bell Shape Curve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It is symmetrical about the mean µ. The curve on either side of µ is a mirror image of the other side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 50% of values above mean, 50% below mean </a:t>
            </a:r>
            <a:endParaRPr lang="en-US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The mean , the median and the mode are equal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total area under the curve above x-axis =1 </a:t>
            </a:r>
          </a:p>
          <a:p>
            <a:pPr marL="609600" indent="-609600"/>
            <a:endParaRPr lang="en-US" sz="3200" dirty="0" smtClean="0"/>
          </a:p>
          <a:p>
            <a:pPr marL="609600" indent="-609600">
              <a:buFont typeface="Wingdings" pitchFamily="2" charset="2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endParaRPr lang="en-US" smtClean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endParaRPr lang="en-US" smtClean="0"/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633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39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40" name="Freeform 7"/>
            <p:cNvSpPr>
              <a:spLocks/>
            </p:cNvSpPr>
            <p:nvPr/>
          </p:nvSpPr>
          <p:spPr bwMode="auto">
            <a:xfrm>
              <a:off x="0" y="0"/>
              <a:ext cx="5747" cy="4320"/>
            </a:xfrm>
            <a:custGeom>
              <a:avLst/>
              <a:gdLst>
                <a:gd name="T0" fmla="*/ 0 w 5747"/>
                <a:gd name="T1" fmla="*/ 4319 h 4320"/>
                <a:gd name="T2" fmla="*/ 5746 w 5747"/>
                <a:gd name="T3" fmla="*/ 4319 h 4320"/>
                <a:gd name="T4" fmla="*/ 5746 w 5747"/>
                <a:gd name="T5" fmla="*/ 0 h 4320"/>
                <a:gd name="T6" fmla="*/ 0 w 5747"/>
                <a:gd name="T7" fmla="*/ 0 h 4320"/>
                <a:gd name="T8" fmla="*/ 0 w 5747"/>
                <a:gd name="T9" fmla="*/ 43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47"/>
                <a:gd name="T16" fmla="*/ 0 h 4320"/>
                <a:gd name="T17" fmla="*/ 5747 w 5747"/>
                <a:gd name="T18" fmla="*/ 4320 h 43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47" h="4320">
                  <a:moveTo>
                    <a:pt x="0" y="4319"/>
                  </a:moveTo>
                  <a:lnTo>
                    <a:pt x="5746" y="4319"/>
                  </a:lnTo>
                  <a:lnTo>
                    <a:pt x="5746" y="0"/>
                  </a:lnTo>
                  <a:lnTo>
                    <a:pt x="0" y="0"/>
                  </a:lnTo>
                  <a:lnTo>
                    <a:pt x="0" y="431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Freeform 8"/>
            <p:cNvSpPr>
              <a:spLocks/>
            </p:cNvSpPr>
            <p:nvPr/>
          </p:nvSpPr>
          <p:spPr bwMode="auto">
            <a:xfrm>
              <a:off x="1150" y="871"/>
              <a:ext cx="3449" cy="2593"/>
            </a:xfrm>
            <a:custGeom>
              <a:avLst/>
              <a:gdLst>
                <a:gd name="T0" fmla="*/ 0 w 3449"/>
                <a:gd name="T1" fmla="*/ 2592 h 2593"/>
                <a:gd name="T2" fmla="*/ 3448 w 3449"/>
                <a:gd name="T3" fmla="*/ 2592 h 2593"/>
                <a:gd name="T4" fmla="*/ 3448 w 3449"/>
                <a:gd name="T5" fmla="*/ 0 h 2593"/>
                <a:gd name="T6" fmla="*/ 0 w 3449"/>
                <a:gd name="T7" fmla="*/ 0 h 2593"/>
                <a:gd name="T8" fmla="*/ 0 w 3449"/>
                <a:gd name="T9" fmla="*/ 2592 h 25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9"/>
                <a:gd name="T16" fmla="*/ 0 h 2593"/>
                <a:gd name="T17" fmla="*/ 3449 w 3449"/>
                <a:gd name="T18" fmla="*/ 2593 h 25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9" h="2593">
                  <a:moveTo>
                    <a:pt x="0" y="2592"/>
                  </a:moveTo>
                  <a:lnTo>
                    <a:pt x="3448" y="2592"/>
                  </a:lnTo>
                  <a:lnTo>
                    <a:pt x="3448" y="0"/>
                  </a:lnTo>
                  <a:lnTo>
                    <a:pt x="0" y="0"/>
                  </a:lnTo>
                  <a:lnTo>
                    <a:pt x="0" y="25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Rectangle 9"/>
            <p:cNvSpPr>
              <a:spLocks noChangeArrowheads="1"/>
            </p:cNvSpPr>
            <p:nvPr/>
          </p:nvSpPr>
          <p:spPr bwMode="auto">
            <a:xfrm>
              <a:off x="4189" y="3463"/>
              <a:ext cx="116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43" name="Rectangle 10"/>
            <p:cNvSpPr>
              <a:spLocks noChangeArrowheads="1"/>
            </p:cNvSpPr>
            <p:nvPr/>
          </p:nvSpPr>
          <p:spPr bwMode="auto">
            <a:xfrm>
              <a:off x="2619" y="3463"/>
              <a:ext cx="116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44" name="Rectangle 11"/>
            <p:cNvSpPr>
              <a:spLocks noChangeArrowheads="1"/>
            </p:cNvSpPr>
            <p:nvPr/>
          </p:nvSpPr>
          <p:spPr bwMode="auto">
            <a:xfrm>
              <a:off x="1010" y="3463"/>
              <a:ext cx="129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56345" name="Rectangle 12"/>
            <p:cNvSpPr>
              <a:spLocks noChangeArrowheads="1"/>
            </p:cNvSpPr>
            <p:nvPr/>
          </p:nvSpPr>
          <p:spPr bwMode="auto">
            <a:xfrm>
              <a:off x="1058" y="346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56346" name="Line 13"/>
            <p:cNvSpPr>
              <a:spLocks noChangeShapeType="1"/>
            </p:cNvSpPr>
            <p:nvPr/>
          </p:nvSpPr>
          <p:spPr bwMode="auto">
            <a:xfrm>
              <a:off x="4449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Line 14"/>
            <p:cNvSpPr>
              <a:spLocks noChangeShapeType="1"/>
            </p:cNvSpPr>
            <p:nvPr/>
          </p:nvSpPr>
          <p:spPr bwMode="auto">
            <a:xfrm>
              <a:off x="2875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Line 15"/>
            <p:cNvSpPr>
              <a:spLocks noChangeShapeType="1"/>
            </p:cNvSpPr>
            <p:nvPr/>
          </p:nvSpPr>
          <p:spPr bwMode="auto">
            <a:xfrm>
              <a:off x="1302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Rectangle 16"/>
            <p:cNvSpPr>
              <a:spLocks noChangeArrowheads="1"/>
            </p:cNvSpPr>
            <p:nvPr/>
          </p:nvSpPr>
          <p:spPr bwMode="auto">
            <a:xfrm>
              <a:off x="534" y="768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350" name="Rectangle 17"/>
            <p:cNvSpPr>
              <a:spLocks noChangeArrowheads="1"/>
            </p:cNvSpPr>
            <p:nvPr/>
          </p:nvSpPr>
          <p:spPr bwMode="auto">
            <a:xfrm>
              <a:off x="606" y="768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6351" name="Rectangle 18"/>
            <p:cNvSpPr>
              <a:spLocks noChangeArrowheads="1"/>
            </p:cNvSpPr>
            <p:nvPr/>
          </p:nvSpPr>
          <p:spPr bwMode="auto">
            <a:xfrm>
              <a:off x="641" y="768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6352" name="Rectangle 19"/>
            <p:cNvSpPr>
              <a:spLocks noChangeArrowheads="1"/>
            </p:cNvSpPr>
            <p:nvPr/>
          </p:nvSpPr>
          <p:spPr bwMode="auto">
            <a:xfrm>
              <a:off x="534" y="1359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353" name="Rectangle 20"/>
            <p:cNvSpPr>
              <a:spLocks noChangeArrowheads="1"/>
            </p:cNvSpPr>
            <p:nvPr/>
          </p:nvSpPr>
          <p:spPr bwMode="auto">
            <a:xfrm>
              <a:off x="606" y="1359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6354" name="Rectangle 21"/>
            <p:cNvSpPr>
              <a:spLocks noChangeArrowheads="1"/>
            </p:cNvSpPr>
            <p:nvPr/>
          </p:nvSpPr>
          <p:spPr bwMode="auto">
            <a:xfrm>
              <a:off x="641" y="1359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56355" name="Rectangle 22"/>
            <p:cNvSpPr>
              <a:spLocks noChangeArrowheads="1"/>
            </p:cNvSpPr>
            <p:nvPr/>
          </p:nvSpPr>
          <p:spPr bwMode="auto">
            <a:xfrm>
              <a:off x="534" y="195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356" name="Rectangle 23"/>
            <p:cNvSpPr>
              <a:spLocks noChangeArrowheads="1"/>
            </p:cNvSpPr>
            <p:nvPr/>
          </p:nvSpPr>
          <p:spPr bwMode="auto">
            <a:xfrm>
              <a:off x="606" y="1953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6357" name="Rectangle 24"/>
            <p:cNvSpPr>
              <a:spLocks noChangeArrowheads="1"/>
            </p:cNvSpPr>
            <p:nvPr/>
          </p:nvSpPr>
          <p:spPr bwMode="auto">
            <a:xfrm>
              <a:off x="641" y="195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6358" name="Rectangle 25"/>
            <p:cNvSpPr>
              <a:spLocks noChangeArrowheads="1"/>
            </p:cNvSpPr>
            <p:nvPr/>
          </p:nvSpPr>
          <p:spPr bwMode="auto">
            <a:xfrm>
              <a:off x="534" y="2546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359" name="Rectangle 26"/>
            <p:cNvSpPr>
              <a:spLocks noChangeArrowheads="1"/>
            </p:cNvSpPr>
            <p:nvPr/>
          </p:nvSpPr>
          <p:spPr bwMode="auto">
            <a:xfrm>
              <a:off x="606" y="2546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6360" name="Rectangle 27"/>
            <p:cNvSpPr>
              <a:spLocks noChangeArrowheads="1"/>
            </p:cNvSpPr>
            <p:nvPr/>
          </p:nvSpPr>
          <p:spPr bwMode="auto">
            <a:xfrm>
              <a:off x="641" y="2546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6361" name="Rectangle 28"/>
            <p:cNvSpPr>
              <a:spLocks noChangeArrowheads="1"/>
            </p:cNvSpPr>
            <p:nvPr/>
          </p:nvSpPr>
          <p:spPr bwMode="auto">
            <a:xfrm>
              <a:off x="534" y="3140"/>
              <a:ext cx="11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62" name="Rectangle 29"/>
            <p:cNvSpPr>
              <a:spLocks noChangeArrowheads="1"/>
            </p:cNvSpPr>
            <p:nvPr/>
          </p:nvSpPr>
          <p:spPr bwMode="auto">
            <a:xfrm>
              <a:off x="606" y="3140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56363" name="Rectangle 30"/>
            <p:cNvSpPr>
              <a:spLocks noChangeArrowheads="1"/>
            </p:cNvSpPr>
            <p:nvPr/>
          </p:nvSpPr>
          <p:spPr bwMode="auto">
            <a:xfrm>
              <a:off x="641" y="3140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364" name="Line 31"/>
            <p:cNvSpPr>
              <a:spLocks noChangeShapeType="1"/>
            </p:cNvSpPr>
            <p:nvPr/>
          </p:nvSpPr>
          <p:spPr bwMode="auto">
            <a:xfrm flipH="1">
              <a:off x="1033" y="975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5" name="Line 32"/>
            <p:cNvSpPr>
              <a:spLocks noChangeShapeType="1"/>
            </p:cNvSpPr>
            <p:nvPr/>
          </p:nvSpPr>
          <p:spPr bwMode="auto">
            <a:xfrm flipH="1">
              <a:off x="1033" y="1570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6" name="Line 33"/>
            <p:cNvSpPr>
              <a:spLocks noChangeShapeType="1"/>
            </p:cNvSpPr>
            <p:nvPr/>
          </p:nvSpPr>
          <p:spPr bwMode="auto">
            <a:xfrm flipH="1">
              <a:off x="1033" y="2163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7" name="Line 34"/>
            <p:cNvSpPr>
              <a:spLocks noChangeShapeType="1"/>
            </p:cNvSpPr>
            <p:nvPr/>
          </p:nvSpPr>
          <p:spPr bwMode="auto">
            <a:xfrm flipH="1">
              <a:off x="1033" y="2752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Line 35"/>
            <p:cNvSpPr>
              <a:spLocks noChangeShapeType="1"/>
            </p:cNvSpPr>
            <p:nvPr/>
          </p:nvSpPr>
          <p:spPr bwMode="auto">
            <a:xfrm flipH="1">
              <a:off x="1033" y="3344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Rectangle 36"/>
            <p:cNvSpPr>
              <a:spLocks noChangeArrowheads="1"/>
            </p:cNvSpPr>
            <p:nvPr/>
          </p:nvSpPr>
          <p:spPr bwMode="auto">
            <a:xfrm>
              <a:off x="2620" y="3707"/>
              <a:ext cx="140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56370" name="Line 37"/>
            <p:cNvSpPr>
              <a:spLocks noChangeShapeType="1"/>
            </p:cNvSpPr>
            <p:nvPr/>
          </p:nvSpPr>
          <p:spPr bwMode="auto">
            <a:xfrm>
              <a:off x="1203" y="3463"/>
              <a:ext cx="3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1" name="Rectangle 38"/>
            <p:cNvSpPr>
              <a:spLocks noChangeArrowheads="1"/>
            </p:cNvSpPr>
            <p:nvPr/>
          </p:nvSpPr>
          <p:spPr bwMode="auto">
            <a:xfrm rot="-5400000">
              <a:off x="363" y="2425"/>
              <a:ext cx="129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56372" name="Rectangle 39"/>
            <p:cNvSpPr>
              <a:spLocks noChangeArrowheads="1"/>
            </p:cNvSpPr>
            <p:nvPr/>
          </p:nvSpPr>
          <p:spPr bwMode="auto">
            <a:xfrm rot="-5400000">
              <a:off x="359" y="2376"/>
              <a:ext cx="132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(</a:t>
              </a:r>
            </a:p>
          </p:txBody>
        </p:sp>
        <p:sp>
          <p:nvSpPr>
            <p:cNvPr id="56373" name="Rectangle 40"/>
            <p:cNvSpPr>
              <a:spLocks noChangeArrowheads="1"/>
            </p:cNvSpPr>
            <p:nvPr/>
          </p:nvSpPr>
          <p:spPr bwMode="auto">
            <a:xfrm rot="-5400000">
              <a:off x="356" y="2311"/>
              <a:ext cx="140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56374" name="Rectangle 41"/>
            <p:cNvSpPr>
              <a:spLocks noChangeArrowheads="1"/>
            </p:cNvSpPr>
            <p:nvPr/>
          </p:nvSpPr>
          <p:spPr bwMode="auto">
            <a:xfrm rot="-5400000">
              <a:off x="369" y="2231"/>
              <a:ext cx="127" cy="1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75" name="Line 42"/>
            <p:cNvSpPr>
              <a:spLocks noChangeShapeType="1"/>
            </p:cNvSpPr>
            <p:nvPr/>
          </p:nvSpPr>
          <p:spPr bwMode="auto">
            <a:xfrm flipV="1">
              <a:off x="1150" y="920"/>
              <a:ext cx="0" cy="24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6" name="Freeform 43"/>
            <p:cNvSpPr>
              <a:spLocks/>
            </p:cNvSpPr>
            <p:nvPr/>
          </p:nvSpPr>
          <p:spPr bwMode="auto">
            <a:xfrm>
              <a:off x="1302" y="989"/>
              <a:ext cx="3148" cy="2356"/>
            </a:xfrm>
            <a:custGeom>
              <a:avLst/>
              <a:gdLst>
                <a:gd name="T0" fmla="*/ 72 w 3148"/>
                <a:gd name="T1" fmla="*/ 2355 h 2356"/>
                <a:gd name="T2" fmla="*/ 172 w 3148"/>
                <a:gd name="T3" fmla="*/ 2355 h 2356"/>
                <a:gd name="T4" fmla="*/ 271 w 3148"/>
                <a:gd name="T5" fmla="*/ 2355 h 2356"/>
                <a:gd name="T6" fmla="*/ 367 w 3148"/>
                <a:gd name="T7" fmla="*/ 2355 h 2356"/>
                <a:gd name="T8" fmla="*/ 466 w 3148"/>
                <a:gd name="T9" fmla="*/ 2355 h 2356"/>
                <a:gd name="T10" fmla="*/ 562 w 3148"/>
                <a:gd name="T11" fmla="*/ 2346 h 2356"/>
                <a:gd name="T12" fmla="*/ 650 w 3148"/>
                <a:gd name="T13" fmla="*/ 2334 h 2356"/>
                <a:gd name="T14" fmla="*/ 737 w 3148"/>
                <a:gd name="T15" fmla="*/ 2297 h 2356"/>
                <a:gd name="T16" fmla="*/ 810 w 3148"/>
                <a:gd name="T17" fmla="*/ 2240 h 2356"/>
                <a:gd name="T18" fmla="*/ 856 w 3148"/>
                <a:gd name="T19" fmla="*/ 2183 h 2356"/>
                <a:gd name="T20" fmla="*/ 898 w 3148"/>
                <a:gd name="T21" fmla="*/ 2113 h 2356"/>
                <a:gd name="T22" fmla="*/ 944 w 3148"/>
                <a:gd name="T23" fmla="*/ 2032 h 2356"/>
                <a:gd name="T24" fmla="*/ 986 w 3148"/>
                <a:gd name="T25" fmla="*/ 1950 h 2356"/>
                <a:gd name="T26" fmla="*/ 1017 w 3148"/>
                <a:gd name="T27" fmla="*/ 1856 h 2356"/>
                <a:gd name="T28" fmla="*/ 1051 w 3148"/>
                <a:gd name="T29" fmla="*/ 1766 h 2356"/>
                <a:gd name="T30" fmla="*/ 1082 w 3148"/>
                <a:gd name="T31" fmla="*/ 1659 h 2356"/>
                <a:gd name="T32" fmla="*/ 1105 w 3148"/>
                <a:gd name="T33" fmla="*/ 1553 h 2356"/>
                <a:gd name="T34" fmla="*/ 1139 w 3148"/>
                <a:gd name="T35" fmla="*/ 1451 h 2356"/>
                <a:gd name="T36" fmla="*/ 1170 w 3148"/>
                <a:gd name="T37" fmla="*/ 1332 h 2356"/>
                <a:gd name="T38" fmla="*/ 1193 w 3148"/>
                <a:gd name="T39" fmla="*/ 1206 h 2356"/>
                <a:gd name="T40" fmla="*/ 1223 w 3148"/>
                <a:gd name="T41" fmla="*/ 1079 h 2356"/>
                <a:gd name="T42" fmla="*/ 1246 w 3148"/>
                <a:gd name="T43" fmla="*/ 952 h 2356"/>
                <a:gd name="T44" fmla="*/ 1280 w 3148"/>
                <a:gd name="T45" fmla="*/ 821 h 2356"/>
                <a:gd name="T46" fmla="*/ 1311 w 3148"/>
                <a:gd name="T47" fmla="*/ 695 h 2356"/>
                <a:gd name="T48" fmla="*/ 1334 w 3148"/>
                <a:gd name="T49" fmla="*/ 580 h 2356"/>
                <a:gd name="T50" fmla="*/ 1365 w 3148"/>
                <a:gd name="T51" fmla="*/ 449 h 2356"/>
                <a:gd name="T52" fmla="*/ 1388 w 3148"/>
                <a:gd name="T53" fmla="*/ 347 h 2356"/>
                <a:gd name="T54" fmla="*/ 1418 w 3148"/>
                <a:gd name="T55" fmla="*/ 253 h 2356"/>
                <a:gd name="T56" fmla="*/ 1453 w 3148"/>
                <a:gd name="T57" fmla="*/ 171 h 2356"/>
                <a:gd name="T58" fmla="*/ 1483 w 3148"/>
                <a:gd name="T59" fmla="*/ 77 h 2356"/>
                <a:gd name="T60" fmla="*/ 1529 w 3148"/>
                <a:gd name="T61" fmla="*/ 8 h 2356"/>
                <a:gd name="T62" fmla="*/ 1606 w 3148"/>
                <a:gd name="T63" fmla="*/ 8 h 2356"/>
                <a:gd name="T64" fmla="*/ 1659 w 3148"/>
                <a:gd name="T65" fmla="*/ 69 h 2356"/>
                <a:gd name="T66" fmla="*/ 1690 w 3148"/>
                <a:gd name="T67" fmla="*/ 159 h 2356"/>
                <a:gd name="T68" fmla="*/ 1724 w 3148"/>
                <a:gd name="T69" fmla="*/ 241 h 2356"/>
                <a:gd name="T70" fmla="*/ 1747 w 3148"/>
                <a:gd name="T71" fmla="*/ 335 h 2356"/>
                <a:gd name="T72" fmla="*/ 1778 w 3148"/>
                <a:gd name="T73" fmla="*/ 441 h 2356"/>
                <a:gd name="T74" fmla="*/ 1801 w 3148"/>
                <a:gd name="T75" fmla="*/ 556 h 2356"/>
                <a:gd name="T76" fmla="*/ 1831 w 3148"/>
                <a:gd name="T77" fmla="*/ 682 h 2356"/>
                <a:gd name="T78" fmla="*/ 1866 w 3148"/>
                <a:gd name="T79" fmla="*/ 809 h 2356"/>
                <a:gd name="T80" fmla="*/ 1885 w 3148"/>
                <a:gd name="T81" fmla="*/ 940 h 2356"/>
                <a:gd name="T82" fmla="*/ 1919 w 3148"/>
                <a:gd name="T83" fmla="*/ 1067 h 2356"/>
                <a:gd name="T84" fmla="*/ 1942 w 3148"/>
                <a:gd name="T85" fmla="*/ 1193 h 2356"/>
                <a:gd name="T86" fmla="*/ 1973 w 3148"/>
                <a:gd name="T87" fmla="*/ 1324 h 2356"/>
                <a:gd name="T88" fmla="*/ 2007 w 3148"/>
                <a:gd name="T89" fmla="*/ 1439 h 2356"/>
                <a:gd name="T90" fmla="*/ 2026 w 3148"/>
                <a:gd name="T91" fmla="*/ 1545 h 2356"/>
                <a:gd name="T92" fmla="*/ 2061 w 3148"/>
                <a:gd name="T93" fmla="*/ 1647 h 2356"/>
                <a:gd name="T94" fmla="*/ 2091 w 3148"/>
                <a:gd name="T95" fmla="*/ 1753 h 2356"/>
                <a:gd name="T96" fmla="*/ 2126 w 3148"/>
                <a:gd name="T97" fmla="*/ 1843 h 2356"/>
                <a:gd name="T98" fmla="*/ 2156 w 3148"/>
                <a:gd name="T99" fmla="*/ 1937 h 2356"/>
                <a:gd name="T100" fmla="*/ 2191 w 3148"/>
                <a:gd name="T101" fmla="*/ 2032 h 2356"/>
                <a:gd name="T102" fmla="*/ 2233 w 3148"/>
                <a:gd name="T103" fmla="*/ 2113 h 2356"/>
                <a:gd name="T104" fmla="*/ 2278 w 3148"/>
                <a:gd name="T105" fmla="*/ 2183 h 2356"/>
                <a:gd name="T106" fmla="*/ 2332 w 3148"/>
                <a:gd name="T107" fmla="*/ 2228 h 2356"/>
                <a:gd name="T108" fmla="*/ 2409 w 3148"/>
                <a:gd name="T109" fmla="*/ 2285 h 2356"/>
                <a:gd name="T110" fmla="*/ 2485 w 3148"/>
                <a:gd name="T111" fmla="*/ 2322 h 2356"/>
                <a:gd name="T112" fmla="*/ 2569 w 3148"/>
                <a:gd name="T113" fmla="*/ 2346 h 2356"/>
                <a:gd name="T114" fmla="*/ 2669 w 3148"/>
                <a:gd name="T115" fmla="*/ 2355 h 2356"/>
                <a:gd name="T116" fmla="*/ 2764 w 3148"/>
                <a:gd name="T117" fmla="*/ 2355 h 2356"/>
                <a:gd name="T118" fmla="*/ 2864 w 3148"/>
                <a:gd name="T119" fmla="*/ 2355 h 2356"/>
                <a:gd name="T120" fmla="*/ 2959 w 3148"/>
                <a:gd name="T121" fmla="*/ 2355 h 2356"/>
                <a:gd name="T122" fmla="*/ 3059 w 3148"/>
                <a:gd name="T123" fmla="*/ 2355 h 23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48"/>
                <a:gd name="T187" fmla="*/ 0 h 2356"/>
                <a:gd name="T188" fmla="*/ 3148 w 3148"/>
                <a:gd name="T189" fmla="*/ 2356 h 23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48" h="2356">
                  <a:moveTo>
                    <a:pt x="0" y="2355"/>
                  </a:moveTo>
                  <a:lnTo>
                    <a:pt x="0" y="2355"/>
                  </a:lnTo>
                  <a:lnTo>
                    <a:pt x="7" y="2355"/>
                  </a:lnTo>
                  <a:lnTo>
                    <a:pt x="19" y="2355"/>
                  </a:lnTo>
                  <a:lnTo>
                    <a:pt x="30" y="2355"/>
                  </a:lnTo>
                  <a:lnTo>
                    <a:pt x="42" y="2355"/>
                  </a:lnTo>
                  <a:lnTo>
                    <a:pt x="53" y="2355"/>
                  </a:lnTo>
                  <a:lnTo>
                    <a:pt x="65" y="2355"/>
                  </a:lnTo>
                  <a:lnTo>
                    <a:pt x="72" y="2355"/>
                  </a:lnTo>
                  <a:lnTo>
                    <a:pt x="84" y="2355"/>
                  </a:lnTo>
                  <a:lnTo>
                    <a:pt x="95" y="2355"/>
                  </a:lnTo>
                  <a:lnTo>
                    <a:pt x="107" y="2355"/>
                  </a:lnTo>
                  <a:lnTo>
                    <a:pt x="118" y="2355"/>
                  </a:lnTo>
                  <a:lnTo>
                    <a:pt x="130" y="2355"/>
                  </a:lnTo>
                  <a:lnTo>
                    <a:pt x="141" y="2355"/>
                  </a:lnTo>
                  <a:lnTo>
                    <a:pt x="149" y="2355"/>
                  </a:lnTo>
                  <a:lnTo>
                    <a:pt x="160" y="2355"/>
                  </a:lnTo>
                  <a:lnTo>
                    <a:pt x="172" y="2355"/>
                  </a:lnTo>
                  <a:lnTo>
                    <a:pt x="183" y="2355"/>
                  </a:lnTo>
                  <a:lnTo>
                    <a:pt x="195" y="2355"/>
                  </a:lnTo>
                  <a:lnTo>
                    <a:pt x="206" y="2355"/>
                  </a:lnTo>
                  <a:lnTo>
                    <a:pt x="214" y="2355"/>
                  </a:lnTo>
                  <a:lnTo>
                    <a:pt x="225" y="2355"/>
                  </a:lnTo>
                  <a:lnTo>
                    <a:pt x="237" y="2355"/>
                  </a:lnTo>
                  <a:lnTo>
                    <a:pt x="248" y="2355"/>
                  </a:lnTo>
                  <a:lnTo>
                    <a:pt x="260" y="2355"/>
                  </a:lnTo>
                  <a:lnTo>
                    <a:pt x="271" y="2355"/>
                  </a:lnTo>
                  <a:lnTo>
                    <a:pt x="279" y="2355"/>
                  </a:lnTo>
                  <a:lnTo>
                    <a:pt x="290" y="2355"/>
                  </a:lnTo>
                  <a:lnTo>
                    <a:pt x="302" y="2355"/>
                  </a:lnTo>
                  <a:lnTo>
                    <a:pt x="313" y="2355"/>
                  </a:lnTo>
                  <a:lnTo>
                    <a:pt x="325" y="2355"/>
                  </a:lnTo>
                  <a:lnTo>
                    <a:pt x="336" y="2355"/>
                  </a:lnTo>
                  <a:lnTo>
                    <a:pt x="344" y="2355"/>
                  </a:lnTo>
                  <a:lnTo>
                    <a:pt x="355" y="2355"/>
                  </a:lnTo>
                  <a:lnTo>
                    <a:pt x="367" y="2355"/>
                  </a:lnTo>
                  <a:lnTo>
                    <a:pt x="378" y="2355"/>
                  </a:lnTo>
                  <a:lnTo>
                    <a:pt x="390" y="2355"/>
                  </a:lnTo>
                  <a:lnTo>
                    <a:pt x="401" y="2355"/>
                  </a:lnTo>
                  <a:lnTo>
                    <a:pt x="409" y="2355"/>
                  </a:lnTo>
                  <a:lnTo>
                    <a:pt x="420" y="2355"/>
                  </a:lnTo>
                  <a:lnTo>
                    <a:pt x="432" y="2355"/>
                  </a:lnTo>
                  <a:lnTo>
                    <a:pt x="443" y="2355"/>
                  </a:lnTo>
                  <a:lnTo>
                    <a:pt x="455" y="2355"/>
                  </a:lnTo>
                  <a:lnTo>
                    <a:pt x="466" y="2355"/>
                  </a:lnTo>
                  <a:lnTo>
                    <a:pt x="474" y="2355"/>
                  </a:lnTo>
                  <a:lnTo>
                    <a:pt x="485" y="2355"/>
                  </a:lnTo>
                  <a:lnTo>
                    <a:pt x="497" y="2355"/>
                  </a:lnTo>
                  <a:lnTo>
                    <a:pt x="508" y="2355"/>
                  </a:lnTo>
                  <a:lnTo>
                    <a:pt x="520" y="2355"/>
                  </a:lnTo>
                  <a:lnTo>
                    <a:pt x="531" y="2355"/>
                  </a:lnTo>
                  <a:lnTo>
                    <a:pt x="542" y="2346"/>
                  </a:lnTo>
                  <a:lnTo>
                    <a:pt x="550" y="2346"/>
                  </a:lnTo>
                  <a:lnTo>
                    <a:pt x="562" y="2346"/>
                  </a:lnTo>
                  <a:lnTo>
                    <a:pt x="573" y="2346"/>
                  </a:lnTo>
                  <a:lnTo>
                    <a:pt x="585" y="2346"/>
                  </a:lnTo>
                  <a:lnTo>
                    <a:pt x="596" y="2346"/>
                  </a:lnTo>
                  <a:lnTo>
                    <a:pt x="607" y="2346"/>
                  </a:lnTo>
                  <a:lnTo>
                    <a:pt x="607" y="2334"/>
                  </a:lnTo>
                  <a:lnTo>
                    <a:pt x="615" y="2334"/>
                  </a:lnTo>
                  <a:lnTo>
                    <a:pt x="627" y="2334"/>
                  </a:lnTo>
                  <a:lnTo>
                    <a:pt x="638" y="2334"/>
                  </a:lnTo>
                  <a:lnTo>
                    <a:pt x="650" y="2334"/>
                  </a:lnTo>
                  <a:lnTo>
                    <a:pt x="661" y="2322"/>
                  </a:lnTo>
                  <a:lnTo>
                    <a:pt x="672" y="2322"/>
                  </a:lnTo>
                  <a:lnTo>
                    <a:pt x="680" y="2322"/>
                  </a:lnTo>
                  <a:lnTo>
                    <a:pt x="692" y="2310"/>
                  </a:lnTo>
                  <a:lnTo>
                    <a:pt x="703" y="2310"/>
                  </a:lnTo>
                  <a:lnTo>
                    <a:pt x="715" y="2310"/>
                  </a:lnTo>
                  <a:lnTo>
                    <a:pt x="715" y="2297"/>
                  </a:lnTo>
                  <a:lnTo>
                    <a:pt x="726" y="2297"/>
                  </a:lnTo>
                  <a:lnTo>
                    <a:pt x="737" y="2297"/>
                  </a:lnTo>
                  <a:lnTo>
                    <a:pt x="737" y="2285"/>
                  </a:lnTo>
                  <a:lnTo>
                    <a:pt x="745" y="2285"/>
                  </a:lnTo>
                  <a:lnTo>
                    <a:pt x="757" y="2277"/>
                  </a:lnTo>
                  <a:lnTo>
                    <a:pt x="768" y="2277"/>
                  </a:lnTo>
                  <a:lnTo>
                    <a:pt x="768" y="2265"/>
                  </a:lnTo>
                  <a:lnTo>
                    <a:pt x="780" y="2265"/>
                  </a:lnTo>
                  <a:lnTo>
                    <a:pt x="791" y="2252"/>
                  </a:lnTo>
                  <a:lnTo>
                    <a:pt x="803" y="2240"/>
                  </a:lnTo>
                  <a:lnTo>
                    <a:pt x="810" y="2240"/>
                  </a:lnTo>
                  <a:lnTo>
                    <a:pt x="810" y="2228"/>
                  </a:lnTo>
                  <a:lnTo>
                    <a:pt x="822" y="2228"/>
                  </a:lnTo>
                  <a:lnTo>
                    <a:pt x="822" y="2215"/>
                  </a:lnTo>
                  <a:lnTo>
                    <a:pt x="833" y="2215"/>
                  </a:lnTo>
                  <a:lnTo>
                    <a:pt x="833" y="2207"/>
                  </a:lnTo>
                  <a:lnTo>
                    <a:pt x="845" y="2207"/>
                  </a:lnTo>
                  <a:lnTo>
                    <a:pt x="845" y="2195"/>
                  </a:lnTo>
                  <a:lnTo>
                    <a:pt x="856" y="2195"/>
                  </a:lnTo>
                  <a:lnTo>
                    <a:pt x="856" y="2183"/>
                  </a:lnTo>
                  <a:lnTo>
                    <a:pt x="868" y="2183"/>
                  </a:lnTo>
                  <a:lnTo>
                    <a:pt x="868" y="2171"/>
                  </a:lnTo>
                  <a:lnTo>
                    <a:pt x="868" y="2158"/>
                  </a:lnTo>
                  <a:lnTo>
                    <a:pt x="879" y="2158"/>
                  </a:lnTo>
                  <a:lnTo>
                    <a:pt x="879" y="2146"/>
                  </a:lnTo>
                  <a:lnTo>
                    <a:pt x="887" y="2146"/>
                  </a:lnTo>
                  <a:lnTo>
                    <a:pt x="887" y="2134"/>
                  </a:lnTo>
                  <a:lnTo>
                    <a:pt x="898" y="2126"/>
                  </a:lnTo>
                  <a:lnTo>
                    <a:pt x="898" y="2113"/>
                  </a:lnTo>
                  <a:lnTo>
                    <a:pt x="910" y="2113"/>
                  </a:lnTo>
                  <a:lnTo>
                    <a:pt x="910" y="2101"/>
                  </a:lnTo>
                  <a:lnTo>
                    <a:pt x="910" y="2089"/>
                  </a:lnTo>
                  <a:lnTo>
                    <a:pt x="921" y="2089"/>
                  </a:lnTo>
                  <a:lnTo>
                    <a:pt x="921" y="2076"/>
                  </a:lnTo>
                  <a:lnTo>
                    <a:pt x="933" y="2064"/>
                  </a:lnTo>
                  <a:lnTo>
                    <a:pt x="933" y="2056"/>
                  </a:lnTo>
                  <a:lnTo>
                    <a:pt x="944" y="2044"/>
                  </a:lnTo>
                  <a:lnTo>
                    <a:pt x="944" y="2032"/>
                  </a:lnTo>
                  <a:lnTo>
                    <a:pt x="952" y="2032"/>
                  </a:lnTo>
                  <a:lnTo>
                    <a:pt x="952" y="2019"/>
                  </a:lnTo>
                  <a:lnTo>
                    <a:pt x="963" y="2007"/>
                  </a:lnTo>
                  <a:lnTo>
                    <a:pt x="963" y="1995"/>
                  </a:lnTo>
                  <a:lnTo>
                    <a:pt x="963" y="1987"/>
                  </a:lnTo>
                  <a:lnTo>
                    <a:pt x="975" y="1974"/>
                  </a:lnTo>
                  <a:lnTo>
                    <a:pt x="975" y="1962"/>
                  </a:lnTo>
                  <a:lnTo>
                    <a:pt x="986" y="1962"/>
                  </a:lnTo>
                  <a:lnTo>
                    <a:pt x="986" y="1950"/>
                  </a:lnTo>
                  <a:lnTo>
                    <a:pt x="986" y="1937"/>
                  </a:lnTo>
                  <a:lnTo>
                    <a:pt x="998" y="1925"/>
                  </a:lnTo>
                  <a:lnTo>
                    <a:pt x="998" y="1913"/>
                  </a:lnTo>
                  <a:lnTo>
                    <a:pt x="998" y="1905"/>
                  </a:lnTo>
                  <a:lnTo>
                    <a:pt x="1009" y="1905"/>
                  </a:lnTo>
                  <a:lnTo>
                    <a:pt x="1009" y="1892"/>
                  </a:lnTo>
                  <a:lnTo>
                    <a:pt x="1009" y="1880"/>
                  </a:lnTo>
                  <a:lnTo>
                    <a:pt x="1017" y="1868"/>
                  </a:lnTo>
                  <a:lnTo>
                    <a:pt x="1017" y="1856"/>
                  </a:lnTo>
                  <a:lnTo>
                    <a:pt x="1017" y="1843"/>
                  </a:lnTo>
                  <a:lnTo>
                    <a:pt x="1028" y="1843"/>
                  </a:lnTo>
                  <a:lnTo>
                    <a:pt x="1028" y="1835"/>
                  </a:lnTo>
                  <a:lnTo>
                    <a:pt x="1028" y="1823"/>
                  </a:lnTo>
                  <a:lnTo>
                    <a:pt x="1028" y="1811"/>
                  </a:lnTo>
                  <a:lnTo>
                    <a:pt x="1040" y="1798"/>
                  </a:lnTo>
                  <a:lnTo>
                    <a:pt x="1040" y="1786"/>
                  </a:lnTo>
                  <a:lnTo>
                    <a:pt x="1051" y="1774"/>
                  </a:lnTo>
                  <a:lnTo>
                    <a:pt x="1051" y="1766"/>
                  </a:lnTo>
                  <a:lnTo>
                    <a:pt x="1051" y="1753"/>
                  </a:lnTo>
                  <a:lnTo>
                    <a:pt x="1063" y="1741"/>
                  </a:lnTo>
                  <a:lnTo>
                    <a:pt x="1063" y="1729"/>
                  </a:lnTo>
                  <a:lnTo>
                    <a:pt x="1063" y="1717"/>
                  </a:lnTo>
                  <a:lnTo>
                    <a:pt x="1074" y="1704"/>
                  </a:lnTo>
                  <a:lnTo>
                    <a:pt x="1074" y="1692"/>
                  </a:lnTo>
                  <a:lnTo>
                    <a:pt x="1074" y="1684"/>
                  </a:lnTo>
                  <a:lnTo>
                    <a:pt x="1082" y="1672"/>
                  </a:lnTo>
                  <a:lnTo>
                    <a:pt x="1082" y="1659"/>
                  </a:lnTo>
                  <a:lnTo>
                    <a:pt x="1082" y="1647"/>
                  </a:lnTo>
                  <a:lnTo>
                    <a:pt x="1082" y="1635"/>
                  </a:lnTo>
                  <a:lnTo>
                    <a:pt x="1093" y="1623"/>
                  </a:lnTo>
                  <a:lnTo>
                    <a:pt x="1093" y="1614"/>
                  </a:lnTo>
                  <a:lnTo>
                    <a:pt x="1093" y="1602"/>
                  </a:lnTo>
                  <a:lnTo>
                    <a:pt x="1105" y="1590"/>
                  </a:lnTo>
                  <a:lnTo>
                    <a:pt x="1105" y="1578"/>
                  </a:lnTo>
                  <a:lnTo>
                    <a:pt x="1105" y="1565"/>
                  </a:lnTo>
                  <a:lnTo>
                    <a:pt x="1105" y="1553"/>
                  </a:lnTo>
                  <a:lnTo>
                    <a:pt x="1116" y="1545"/>
                  </a:lnTo>
                  <a:lnTo>
                    <a:pt x="1116" y="1533"/>
                  </a:lnTo>
                  <a:lnTo>
                    <a:pt x="1116" y="1520"/>
                  </a:lnTo>
                  <a:lnTo>
                    <a:pt x="1128" y="1508"/>
                  </a:lnTo>
                  <a:lnTo>
                    <a:pt x="1128" y="1496"/>
                  </a:lnTo>
                  <a:lnTo>
                    <a:pt x="1128" y="1484"/>
                  </a:lnTo>
                  <a:lnTo>
                    <a:pt x="1128" y="1471"/>
                  </a:lnTo>
                  <a:lnTo>
                    <a:pt x="1139" y="1463"/>
                  </a:lnTo>
                  <a:lnTo>
                    <a:pt x="1139" y="1451"/>
                  </a:lnTo>
                  <a:lnTo>
                    <a:pt x="1139" y="1439"/>
                  </a:lnTo>
                  <a:lnTo>
                    <a:pt x="1147" y="1426"/>
                  </a:lnTo>
                  <a:lnTo>
                    <a:pt x="1147" y="1402"/>
                  </a:lnTo>
                  <a:lnTo>
                    <a:pt x="1147" y="1394"/>
                  </a:lnTo>
                  <a:lnTo>
                    <a:pt x="1147" y="1381"/>
                  </a:lnTo>
                  <a:lnTo>
                    <a:pt x="1158" y="1369"/>
                  </a:lnTo>
                  <a:lnTo>
                    <a:pt x="1158" y="1357"/>
                  </a:lnTo>
                  <a:lnTo>
                    <a:pt x="1158" y="1345"/>
                  </a:lnTo>
                  <a:lnTo>
                    <a:pt x="1170" y="1332"/>
                  </a:lnTo>
                  <a:lnTo>
                    <a:pt x="1170" y="1324"/>
                  </a:lnTo>
                  <a:lnTo>
                    <a:pt x="1170" y="1300"/>
                  </a:lnTo>
                  <a:lnTo>
                    <a:pt x="1181" y="1287"/>
                  </a:lnTo>
                  <a:lnTo>
                    <a:pt x="1181" y="1275"/>
                  </a:lnTo>
                  <a:lnTo>
                    <a:pt x="1181" y="1263"/>
                  </a:lnTo>
                  <a:lnTo>
                    <a:pt x="1181" y="1251"/>
                  </a:lnTo>
                  <a:lnTo>
                    <a:pt x="1193" y="1242"/>
                  </a:lnTo>
                  <a:lnTo>
                    <a:pt x="1193" y="1218"/>
                  </a:lnTo>
                  <a:lnTo>
                    <a:pt x="1193" y="1206"/>
                  </a:lnTo>
                  <a:lnTo>
                    <a:pt x="1204" y="1193"/>
                  </a:lnTo>
                  <a:lnTo>
                    <a:pt x="1204" y="1181"/>
                  </a:lnTo>
                  <a:lnTo>
                    <a:pt x="1204" y="1173"/>
                  </a:lnTo>
                  <a:lnTo>
                    <a:pt x="1204" y="1148"/>
                  </a:lnTo>
                  <a:lnTo>
                    <a:pt x="1212" y="1136"/>
                  </a:lnTo>
                  <a:lnTo>
                    <a:pt x="1212" y="1124"/>
                  </a:lnTo>
                  <a:lnTo>
                    <a:pt x="1212" y="1112"/>
                  </a:lnTo>
                  <a:lnTo>
                    <a:pt x="1223" y="1103"/>
                  </a:lnTo>
                  <a:lnTo>
                    <a:pt x="1223" y="1079"/>
                  </a:lnTo>
                  <a:lnTo>
                    <a:pt x="1223" y="1067"/>
                  </a:lnTo>
                  <a:lnTo>
                    <a:pt x="1223" y="1054"/>
                  </a:lnTo>
                  <a:lnTo>
                    <a:pt x="1235" y="1042"/>
                  </a:lnTo>
                  <a:lnTo>
                    <a:pt x="1235" y="1022"/>
                  </a:lnTo>
                  <a:lnTo>
                    <a:pt x="1235" y="1009"/>
                  </a:lnTo>
                  <a:lnTo>
                    <a:pt x="1246" y="997"/>
                  </a:lnTo>
                  <a:lnTo>
                    <a:pt x="1246" y="985"/>
                  </a:lnTo>
                  <a:lnTo>
                    <a:pt x="1246" y="960"/>
                  </a:lnTo>
                  <a:lnTo>
                    <a:pt x="1246" y="952"/>
                  </a:lnTo>
                  <a:lnTo>
                    <a:pt x="1258" y="940"/>
                  </a:lnTo>
                  <a:lnTo>
                    <a:pt x="1258" y="928"/>
                  </a:lnTo>
                  <a:lnTo>
                    <a:pt x="1258" y="915"/>
                  </a:lnTo>
                  <a:lnTo>
                    <a:pt x="1269" y="891"/>
                  </a:lnTo>
                  <a:lnTo>
                    <a:pt x="1269" y="883"/>
                  </a:lnTo>
                  <a:lnTo>
                    <a:pt x="1269" y="870"/>
                  </a:lnTo>
                  <a:lnTo>
                    <a:pt x="1269" y="858"/>
                  </a:lnTo>
                  <a:lnTo>
                    <a:pt x="1280" y="834"/>
                  </a:lnTo>
                  <a:lnTo>
                    <a:pt x="1280" y="821"/>
                  </a:lnTo>
                  <a:lnTo>
                    <a:pt x="1280" y="809"/>
                  </a:lnTo>
                  <a:lnTo>
                    <a:pt x="1288" y="801"/>
                  </a:lnTo>
                  <a:lnTo>
                    <a:pt x="1288" y="776"/>
                  </a:lnTo>
                  <a:lnTo>
                    <a:pt x="1288" y="764"/>
                  </a:lnTo>
                  <a:lnTo>
                    <a:pt x="1300" y="752"/>
                  </a:lnTo>
                  <a:lnTo>
                    <a:pt x="1300" y="740"/>
                  </a:lnTo>
                  <a:lnTo>
                    <a:pt x="1300" y="731"/>
                  </a:lnTo>
                  <a:lnTo>
                    <a:pt x="1300" y="707"/>
                  </a:lnTo>
                  <a:lnTo>
                    <a:pt x="1311" y="695"/>
                  </a:lnTo>
                  <a:lnTo>
                    <a:pt x="1311" y="682"/>
                  </a:lnTo>
                  <a:lnTo>
                    <a:pt x="1311" y="670"/>
                  </a:lnTo>
                  <a:lnTo>
                    <a:pt x="1323" y="662"/>
                  </a:lnTo>
                  <a:lnTo>
                    <a:pt x="1323" y="637"/>
                  </a:lnTo>
                  <a:lnTo>
                    <a:pt x="1323" y="625"/>
                  </a:lnTo>
                  <a:lnTo>
                    <a:pt x="1323" y="613"/>
                  </a:lnTo>
                  <a:lnTo>
                    <a:pt x="1334" y="601"/>
                  </a:lnTo>
                  <a:lnTo>
                    <a:pt x="1334" y="588"/>
                  </a:lnTo>
                  <a:lnTo>
                    <a:pt x="1334" y="580"/>
                  </a:lnTo>
                  <a:lnTo>
                    <a:pt x="1345" y="556"/>
                  </a:lnTo>
                  <a:lnTo>
                    <a:pt x="1345" y="543"/>
                  </a:lnTo>
                  <a:lnTo>
                    <a:pt x="1345" y="531"/>
                  </a:lnTo>
                  <a:lnTo>
                    <a:pt x="1345" y="519"/>
                  </a:lnTo>
                  <a:lnTo>
                    <a:pt x="1353" y="511"/>
                  </a:lnTo>
                  <a:lnTo>
                    <a:pt x="1353" y="498"/>
                  </a:lnTo>
                  <a:lnTo>
                    <a:pt x="1353" y="486"/>
                  </a:lnTo>
                  <a:lnTo>
                    <a:pt x="1365" y="474"/>
                  </a:lnTo>
                  <a:lnTo>
                    <a:pt x="1365" y="449"/>
                  </a:lnTo>
                  <a:lnTo>
                    <a:pt x="1365" y="441"/>
                  </a:lnTo>
                  <a:lnTo>
                    <a:pt x="1365" y="429"/>
                  </a:lnTo>
                  <a:lnTo>
                    <a:pt x="1376" y="417"/>
                  </a:lnTo>
                  <a:lnTo>
                    <a:pt x="1376" y="404"/>
                  </a:lnTo>
                  <a:lnTo>
                    <a:pt x="1376" y="392"/>
                  </a:lnTo>
                  <a:lnTo>
                    <a:pt x="1388" y="380"/>
                  </a:lnTo>
                  <a:lnTo>
                    <a:pt x="1388" y="367"/>
                  </a:lnTo>
                  <a:lnTo>
                    <a:pt x="1388" y="359"/>
                  </a:lnTo>
                  <a:lnTo>
                    <a:pt x="1388" y="347"/>
                  </a:lnTo>
                  <a:lnTo>
                    <a:pt x="1399" y="335"/>
                  </a:lnTo>
                  <a:lnTo>
                    <a:pt x="1399" y="322"/>
                  </a:lnTo>
                  <a:lnTo>
                    <a:pt x="1399" y="310"/>
                  </a:lnTo>
                  <a:lnTo>
                    <a:pt x="1410" y="298"/>
                  </a:lnTo>
                  <a:lnTo>
                    <a:pt x="1410" y="290"/>
                  </a:lnTo>
                  <a:lnTo>
                    <a:pt x="1410" y="278"/>
                  </a:lnTo>
                  <a:lnTo>
                    <a:pt x="1418" y="278"/>
                  </a:lnTo>
                  <a:lnTo>
                    <a:pt x="1418" y="265"/>
                  </a:lnTo>
                  <a:lnTo>
                    <a:pt x="1418" y="253"/>
                  </a:lnTo>
                  <a:lnTo>
                    <a:pt x="1418" y="241"/>
                  </a:lnTo>
                  <a:lnTo>
                    <a:pt x="1430" y="228"/>
                  </a:lnTo>
                  <a:lnTo>
                    <a:pt x="1430" y="220"/>
                  </a:lnTo>
                  <a:lnTo>
                    <a:pt x="1430" y="208"/>
                  </a:lnTo>
                  <a:lnTo>
                    <a:pt x="1441" y="208"/>
                  </a:lnTo>
                  <a:lnTo>
                    <a:pt x="1441" y="196"/>
                  </a:lnTo>
                  <a:lnTo>
                    <a:pt x="1441" y="183"/>
                  </a:lnTo>
                  <a:lnTo>
                    <a:pt x="1441" y="171"/>
                  </a:lnTo>
                  <a:lnTo>
                    <a:pt x="1453" y="171"/>
                  </a:lnTo>
                  <a:lnTo>
                    <a:pt x="1453" y="159"/>
                  </a:lnTo>
                  <a:lnTo>
                    <a:pt x="1453" y="147"/>
                  </a:lnTo>
                  <a:lnTo>
                    <a:pt x="1464" y="139"/>
                  </a:lnTo>
                  <a:lnTo>
                    <a:pt x="1464" y="126"/>
                  </a:lnTo>
                  <a:lnTo>
                    <a:pt x="1464" y="114"/>
                  </a:lnTo>
                  <a:lnTo>
                    <a:pt x="1475" y="114"/>
                  </a:lnTo>
                  <a:lnTo>
                    <a:pt x="1475" y="102"/>
                  </a:lnTo>
                  <a:lnTo>
                    <a:pt x="1483" y="89"/>
                  </a:lnTo>
                  <a:lnTo>
                    <a:pt x="1483" y="77"/>
                  </a:lnTo>
                  <a:lnTo>
                    <a:pt x="1483" y="69"/>
                  </a:lnTo>
                  <a:lnTo>
                    <a:pt x="1495" y="69"/>
                  </a:lnTo>
                  <a:lnTo>
                    <a:pt x="1495" y="57"/>
                  </a:lnTo>
                  <a:lnTo>
                    <a:pt x="1506" y="44"/>
                  </a:lnTo>
                  <a:lnTo>
                    <a:pt x="1506" y="32"/>
                  </a:lnTo>
                  <a:lnTo>
                    <a:pt x="1518" y="32"/>
                  </a:lnTo>
                  <a:lnTo>
                    <a:pt x="1518" y="20"/>
                  </a:lnTo>
                  <a:lnTo>
                    <a:pt x="1529" y="20"/>
                  </a:lnTo>
                  <a:lnTo>
                    <a:pt x="1529" y="8"/>
                  </a:lnTo>
                  <a:lnTo>
                    <a:pt x="1540" y="8"/>
                  </a:lnTo>
                  <a:lnTo>
                    <a:pt x="1540" y="0"/>
                  </a:lnTo>
                  <a:lnTo>
                    <a:pt x="1548" y="0"/>
                  </a:lnTo>
                  <a:lnTo>
                    <a:pt x="1560" y="0"/>
                  </a:lnTo>
                  <a:lnTo>
                    <a:pt x="1571" y="0"/>
                  </a:lnTo>
                  <a:lnTo>
                    <a:pt x="1583" y="0"/>
                  </a:lnTo>
                  <a:lnTo>
                    <a:pt x="1594" y="0"/>
                  </a:lnTo>
                  <a:lnTo>
                    <a:pt x="1606" y="0"/>
                  </a:lnTo>
                  <a:lnTo>
                    <a:pt x="1606" y="8"/>
                  </a:lnTo>
                  <a:lnTo>
                    <a:pt x="1617" y="8"/>
                  </a:lnTo>
                  <a:lnTo>
                    <a:pt x="1617" y="20"/>
                  </a:lnTo>
                  <a:lnTo>
                    <a:pt x="1625" y="20"/>
                  </a:lnTo>
                  <a:lnTo>
                    <a:pt x="1625" y="32"/>
                  </a:lnTo>
                  <a:lnTo>
                    <a:pt x="1636" y="32"/>
                  </a:lnTo>
                  <a:lnTo>
                    <a:pt x="1636" y="44"/>
                  </a:lnTo>
                  <a:lnTo>
                    <a:pt x="1648" y="57"/>
                  </a:lnTo>
                  <a:lnTo>
                    <a:pt x="1648" y="69"/>
                  </a:lnTo>
                  <a:lnTo>
                    <a:pt x="1659" y="69"/>
                  </a:lnTo>
                  <a:lnTo>
                    <a:pt x="1659" y="77"/>
                  </a:lnTo>
                  <a:lnTo>
                    <a:pt x="1659" y="89"/>
                  </a:lnTo>
                  <a:lnTo>
                    <a:pt x="1671" y="102"/>
                  </a:lnTo>
                  <a:lnTo>
                    <a:pt x="1671" y="114"/>
                  </a:lnTo>
                  <a:lnTo>
                    <a:pt x="1682" y="114"/>
                  </a:lnTo>
                  <a:lnTo>
                    <a:pt x="1682" y="126"/>
                  </a:lnTo>
                  <a:lnTo>
                    <a:pt x="1682" y="139"/>
                  </a:lnTo>
                  <a:lnTo>
                    <a:pt x="1690" y="147"/>
                  </a:lnTo>
                  <a:lnTo>
                    <a:pt x="1690" y="159"/>
                  </a:lnTo>
                  <a:lnTo>
                    <a:pt x="1690" y="171"/>
                  </a:lnTo>
                  <a:lnTo>
                    <a:pt x="1701" y="171"/>
                  </a:lnTo>
                  <a:lnTo>
                    <a:pt x="1701" y="183"/>
                  </a:lnTo>
                  <a:lnTo>
                    <a:pt x="1701" y="196"/>
                  </a:lnTo>
                  <a:lnTo>
                    <a:pt x="1701" y="208"/>
                  </a:lnTo>
                  <a:lnTo>
                    <a:pt x="1713" y="208"/>
                  </a:lnTo>
                  <a:lnTo>
                    <a:pt x="1713" y="220"/>
                  </a:lnTo>
                  <a:lnTo>
                    <a:pt x="1713" y="228"/>
                  </a:lnTo>
                  <a:lnTo>
                    <a:pt x="1724" y="241"/>
                  </a:lnTo>
                  <a:lnTo>
                    <a:pt x="1724" y="253"/>
                  </a:lnTo>
                  <a:lnTo>
                    <a:pt x="1724" y="265"/>
                  </a:lnTo>
                  <a:lnTo>
                    <a:pt x="1724" y="278"/>
                  </a:lnTo>
                  <a:lnTo>
                    <a:pt x="1736" y="278"/>
                  </a:lnTo>
                  <a:lnTo>
                    <a:pt x="1736" y="290"/>
                  </a:lnTo>
                  <a:lnTo>
                    <a:pt x="1736" y="298"/>
                  </a:lnTo>
                  <a:lnTo>
                    <a:pt x="1747" y="310"/>
                  </a:lnTo>
                  <a:lnTo>
                    <a:pt x="1747" y="322"/>
                  </a:lnTo>
                  <a:lnTo>
                    <a:pt x="1747" y="335"/>
                  </a:lnTo>
                  <a:lnTo>
                    <a:pt x="1755" y="347"/>
                  </a:lnTo>
                  <a:lnTo>
                    <a:pt x="1755" y="359"/>
                  </a:lnTo>
                  <a:lnTo>
                    <a:pt x="1755" y="367"/>
                  </a:lnTo>
                  <a:lnTo>
                    <a:pt x="1755" y="380"/>
                  </a:lnTo>
                  <a:lnTo>
                    <a:pt x="1766" y="392"/>
                  </a:lnTo>
                  <a:lnTo>
                    <a:pt x="1766" y="404"/>
                  </a:lnTo>
                  <a:lnTo>
                    <a:pt x="1766" y="417"/>
                  </a:lnTo>
                  <a:lnTo>
                    <a:pt x="1778" y="429"/>
                  </a:lnTo>
                  <a:lnTo>
                    <a:pt x="1778" y="441"/>
                  </a:lnTo>
                  <a:lnTo>
                    <a:pt x="1778" y="449"/>
                  </a:lnTo>
                  <a:lnTo>
                    <a:pt x="1778" y="474"/>
                  </a:lnTo>
                  <a:lnTo>
                    <a:pt x="1789" y="486"/>
                  </a:lnTo>
                  <a:lnTo>
                    <a:pt x="1789" y="498"/>
                  </a:lnTo>
                  <a:lnTo>
                    <a:pt x="1789" y="511"/>
                  </a:lnTo>
                  <a:lnTo>
                    <a:pt x="1801" y="519"/>
                  </a:lnTo>
                  <a:lnTo>
                    <a:pt x="1801" y="531"/>
                  </a:lnTo>
                  <a:lnTo>
                    <a:pt x="1801" y="543"/>
                  </a:lnTo>
                  <a:lnTo>
                    <a:pt x="1801" y="556"/>
                  </a:lnTo>
                  <a:lnTo>
                    <a:pt x="1812" y="580"/>
                  </a:lnTo>
                  <a:lnTo>
                    <a:pt x="1812" y="588"/>
                  </a:lnTo>
                  <a:lnTo>
                    <a:pt x="1812" y="601"/>
                  </a:lnTo>
                  <a:lnTo>
                    <a:pt x="1820" y="613"/>
                  </a:lnTo>
                  <a:lnTo>
                    <a:pt x="1820" y="625"/>
                  </a:lnTo>
                  <a:lnTo>
                    <a:pt x="1820" y="637"/>
                  </a:lnTo>
                  <a:lnTo>
                    <a:pt x="1820" y="662"/>
                  </a:lnTo>
                  <a:lnTo>
                    <a:pt x="1831" y="670"/>
                  </a:lnTo>
                  <a:lnTo>
                    <a:pt x="1831" y="682"/>
                  </a:lnTo>
                  <a:lnTo>
                    <a:pt x="1831" y="695"/>
                  </a:lnTo>
                  <a:lnTo>
                    <a:pt x="1843" y="707"/>
                  </a:lnTo>
                  <a:lnTo>
                    <a:pt x="1843" y="731"/>
                  </a:lnTo>
                  <a:lnTo>
                    <a:pt x="1843" y="740"/>
                  </a:lnTo>
                  <a:lnTo>
                    <a:pt x="1843" y="752"/>
                  </a:lnTo>
                  <a:lnTo>
                    <a:pt x="1854" y="764"/>
                  </a:lnTo>
                  <a:lnTo>
                    <a:pt x="1854" y="776"/>
                  </a:lnTo>
                  <a:lnTo>
                    <a:pt x="1854" y="801"/>
                  </a:lnTo>
                  <a:lnTo>
                    <a:pt x="1866" y="809"/>
                  </a:lnTo>
                  <a:lnTo>
                    <a:pt x="1866" y="821"/>
                  </a:lnTo>
                  <a:lnTo>
                    <a:pt x="1866" y="834"/>
                  </a:lnTo>
                  <a:lnTo>
                    <a:pt x="1877" y="858"/>
                  </a:lnTo>
                  <a:lnTo>
                    <a:pt x="1877" y="870"/>
                  </a:lnTo>
                  <a:lnTo>
                    <a:pt x="1877" y="883"/>
                  </a:lnTo>
                  <a:lnTo>
                    <a:pt x="1877" y="891"/>
                  </a:lnTo>
                  <a:lnTo>
                    <a:pt x="1885" y="915"/>
                  </a:lnTo>
                  <a:lnTo>
                    <a:pt x="1885" y="928"/>
                  </a:lnTo>
                  <a:lnTo>
                    <a:pt x="1885" y="940"/>
                  </a:lnTo>
                  <a:lnTo>
                    <a:pt x="1896" y="952"/>
                  </a:lnTo>
                  <a:lnTo>
                    <a:pt x="1896" y="960"/>
                  </a:lnTo>
                  <a:lnTo>
                    <a:pt x="1896" y="985"/>
                  </a:lnTo>
                  <a:lnTo>
                    <a:pt x="1896" y="997"/>
                  </a:lnTo>
                  <a:lnTo>
                    <a:pt x="1908" y="1009"/>
                  </a:lnTo>
                  <a:lnTo>
                    <a:pt x="1908" y="1022"/>
                  </a:lnTo>
                  <a:lnTo>
                    <a:pt x="1908" y="1042"/>
                  </a:lnTo>
                  <a:lnTo>
                    <a:pt x="1919" y="1054"/>
                  </a:lnTo>
                  <a:lnTo>
                    <a:pt x="1919" y="1067"/>
                  </a:lnTo>
                  <a:lnTo>
                    <a:pt x="1919" y="1079"/>
                  </a:lnTo>
                  <a:lnTo>
                    <a:pt x="1919" y="1103"/>
                  </a:lnTo>
                  <a:lnTo>
                    <a:pt x="1931" y="1112"/>
                  </a:lnTo>
                  <a:lnTo>
                    <a:pt x="1931" y="1124"/>
                  </a:lnTo>
                  <a:lnTo>
                    <a:pt x="1931" y="1136"/>
                  </a:lnTo>
                  <a:lnTo>
                    <a:pt x="1942" y="1148"/>
                  </a:lnTo>
                  <a:lnTo>
                    <a:pt x="1942" y="1173"/>
                  </a:lnTo>
                  <a:lnTo>
                    <a:pt x="1942" y="1181"/>
                  </a:lnTo>
                  <a:lnTo>
                    <a:pt x="1942" y="1193"/>
                  </a:lnTo>
                  <a:lnTo>
                    <a:pt x="1953" y="1206"/>
                  </a:lnTo>
                  <a:lnTo>
                    <a:pt x="1953" y="1218"/>
                  </a:lnTo>
                  <a:lnTo>
                    <a:pt x="1953" y="1242"/>
                  </a:lnTo>
                  <a:lnTo>
                    <a:pt x="1961" y="1251"/>
                  </a:lnTo>
                  <a:lnTo>
                    <a:pt x="1961" y="1263"/>
                  </a:lnTo>
                  <a:lnTo>
                    <a:pt x="1961" y="1275"/>
                  </a:lnTo>
                  <a:lnTo>
                    <a:pt x="1961" y="1287"/>
                  </a:lnTo>
                  <a:lnTo>
                    <a:pt x="1973" y="1300"/>
                  </a:lnTo>
                  <a:lnTo>
                    <a:pt x="1973" y="1324"/>
                  </a:lnTo>
                  <a:lnTo>
                    <a:pt x="1973" y="1332"/>
                  </a:lnTo>
                  <a:lnTo>
                    <a:pt x="1984" y="1345"/>
                  </a:lnTo>
                  <a:lnTo>
                    <a:pt x="1984" y="1357"/>
                  </a:lnTo>
                  <a:lnTo>
                    <a:pt x="1984" y="1369"/>
                  </a:lnTo>
                  <a:lnTo>
                    <a:pt x="1996" y="1381"/>
                  </a:lnTo>
                  <a:lnTo>
                    <a:pt x="1996" y="1394"/>
                  </a:lnTo>
                  <a:lnTo>
                    <a:pt x="1996" y="1402"/>
                  </a:lnTo>
                  <a:lnTo>
                    <a:pt x="1996" y="1426"/>
                  </a:lnTo>
                  <a:lnTo>
                    <a:pt x="2007" y="1439"/>
                  </a:lnTo>
                  <a:lnTo>
                    <a:pt x="2007" y="1451"/>
                  </a:lnTo>
                  <a:lnTo>
                    <a:pt x="2007" y="1463"/>
                  </a:lnTo>
                  <a:lnTo>
                    <a:pt x="2018" y="1471"/>
                  </a:lnTo>
                  <a:lnTo>
                    <a:pt x="2018" y="1484"/>
                  </a:lnTo>
                  <a:lnTo>
                    <a:pt x="2018" y="1496"/>
                  </a:lnTo>
                  <a:lnTo>
                    <a:pt x="2018" y="1508"/>
                  </a:lnTo>
                  <a:lnTo>
                    <a:pt x="2026" y="1520"/>
                  </a:lnTo>
                  <a:lnTo>
                    <a:pt x="2026" y="1533"/>
                  </a:lnTo>
                  <a:lnTo>
                    <a:pt x="2026" y="1545"/>
                  </a:lnTo>
                  <a:lnTo>
                    <a:pt x="2038" y="1553"/>
                  </a:lnTo>
                  <a:lnTo>
                    <a:pt x="2038" y="1565"/>
                  </a:lnTo>
                  <a:lnTo>
                    <a:pt x="2038" y="1578"/>
                  </a:lnTo>
                  <a:lnTo>
                    <a:pt x="2038" y="1590"/>
                  </a:lnTo>
                  <a:lnTo>
                    <a:pt x="2049" y="1602"/>
                  </a:lnTo>
                  <a:lnTo>
                    <a:pt x="2049" y="1614"/>
                  </a:lnTo>
                  <a:lnTo>
                    <a:pt x="2049" y="1623"/>
                  </a:lnTo>
                  <a:lnTo>
                    <a:pt x="2061" y="1635"/>
                  </a:lnTo>
                  <a:lnTo>
                    <a:pt x="2061" y="1647"/>
                  </a:lnTo>
                  <a:lnTo>
                    <a:pt x="2061" y="1659"/>
                  </a:lnTo>
                  <a:lnTo>
                    <a:pt x="2061" y="1672"/>
                  </a:lnTo>
                  <a:lnTo>
                    <a:pt x="2072" y="1684"/>
                  </a:lnTo>
                  <a:lnTo>
                    <a:pt x="2072" y="1692"/>
                  </a:lnTo>
                  <a:lnTo>
                    <a:pt x="2072" y="1704"/>
                  </a:lnTo>
                  <a:lnTo>
                    <a:pt x="2083" y="1717"/>
                  </a:lnTo>
                  <a:lnTo>
                    <a:pt x="2083" y="1729"/>
                  </a:lnTo>
                  <a:lnTo>
                    <a:pt x="2083" y="1741"/>
                  </a:lnTo>
                  <a:lnTo>
                    <a:pt x="2091" y="1753"/>
                  </a:lnTo>
                  <a:lnTo>
                    <a:pt x="2091" y="1766"/>
                  </a:lnTo>
                  <a:lnTo>
                    <a:pt x="2091" y="1774"/>
                  </a:lnTo>
                  <a:lnTo>
                    <a:pt x="2103" y="1786"/>
                  </a:lnTo>
                  <a:lnTo>
                    <a:pt x="2103" y="1798"/>
                  </a:lnTo>
                  <a:lnTo>
                    <a:pt x="2114" y="1811"/>
                  </a:lnTo>
                  <a:lnTo>
                    <a:pt x="2114" y="1823"/>
                  </a:lnTo>
                  <a:lnTo>
                    <a:pt x="2114" y="1835"/>
                  </a:lnTo>
                  <a:lnTo>
                    <a:pt x="2114" y="1843"/>
                  </a:lnTo>
                  <a:lnTo>
                    <a:pt x="2126" y="1843"/>
                  </a:lnTo>
                  <a:lnTo>
                    <a:pt x="2126" y="1856"/>
                  </a:lnTo>
                  <a:lnTo>
                    <a:pt x="2126" y="1868"/>
                  </a:lnTo>
                  <a:lnTo>
                    <a:pt x="2137" y="1880"/>
                  </a:lnTo>
                  <a:lnTo>
                    <a:pt x="2137" y="1892"/>
                  </a:lnTo>
                  <a:lnTo>
                    <a:pt x="2137" y="1905"/>
                  </a:lnTo>
                  <a:lnTo>
                    <a:pt x="2148" y="1905"/>
                  </a:lnTo>
                  <a:lnTo>
                    <a:pt x="2148" y="1913"/>
                  </a:lnTo>
                  <a:lnTo>
                    <a:pt x="2148" y="1925"/>
                  </a:lnTo>
                  <a:lnTo>
                    <a:pt x="2156" y="1937"/>
                  </a:lnTo>
                  <a:lnTo>
                    <a:pt x="2156" y="1950"/>
                  </a:lnTo>
                  <a:lnTo>
                    <a:pt x="2156" y="1962"/>
                  </a:lnTo>
                  <a:lnTo>
                    <a:pt x="2168" y="1962"/>
                  </a:lnTo>
                  <a:lnTo>
                    <a:pt x="2168" y="1974"/>
                  </a:lnTo>
                  <a:lnTo>
                    <a:pt x="2179" y="1987"/>
                  </a:lnTo>
                  <a:lnTo>
                    <a:pt x="2179" y="1995"/>
                  </a:lnTo>
                  <a:lnTo>
                    <a:pt x="2179" y="2007"/>
                  </a:lnTo>
                  <a:lnTo>
                    <a:pt x="2191" y="2019"/>
                  </a:lnTo>
                  <a:lnTo>
                    <a:pt x="2191" y="2032"/>
                  </a:lnTo>
                  <a:lnTo>
                    <a:pt x="2202" y="2032"/>
                  </a:lnTo>
                  <a:lnTo>
                    <a:pt x="2202" y="2044"/>
                  </a:lnTo>
                  <a:lnTo>
                    <a:pt x="2213" y="2056"/>
                  </a:lnTo>
                  <a:lnTo>
                    <a:pt x="2213" y="2064"/>
                  </a:lnTo>
                  <a:lnTo>
                    <a:pt x="2221" y="2076"/>
                  </a:lnTo>
                  <a:lnTo>
                    <a:pt x="2221" y="2089"/>
                  </a:lnTo>
                  <a:lnTo>
                    <a:pt x="2233" y="2089"/>
                  </a:lnTo>
                  <a:lnTo>
                    <a:pt x="2233" y="2101"/>
                  </a:lnTo>
                  <a:lnTo>
                    <a:pt x="2233" y="2113"/>
                  </a:lnTo>
                  <a:lnTo>
                    <a:pt x="2244" y="2113"/>
                  </a:lnTo>
                  <a:lnTo>
                    <a:pt x="2244" y="2126"/>
                  </a:lnTo>
                  <a:lnTo>
                    <a:pt x="2256" y="2134"/>
                  </a:lnTo>
                  <a:lnTo>
                    <a:pt x="2256" y="2146"/>
                  </a:lnTo>
                  <a:lnTo>
                    <a:pt x="2267" y="2146"/>
                  </a:lnTo>
                  <a:lnTo>
                    <a:pt x="2267" y="2158"/>
                  </a:lnTo>
                  <a:lnTo>
                    <a:pt x="2278" y="2158"/>
                  </a:lnTo>
                  <a:lnTo>
                    <a:pt x="2278" y="2171"/>
                  </a:lnTo>
                  <a:lnTo>
                    <a:pt x="2278" y="2183"/>
                  </a:lnTo>
                  <a:lnTo>
                    <a:pt x="2286" y="2183"/>
                  </a:lnTo>
                  <a:lnTo>
                    <a:pt x="2286" y="2195"/>
                  </a:lnTo>
                  <a:lnTo>
                    <a:pt x="2298" y="2195"/>
                  </a:lnTo>
                  <a:lnTo>
                    <a:pt x="2298" y="2207"/>
                  </a:lnTo>
                  <a:lnTo>
                    <a:pt x="2309" y="2207"/>
                  </a:lnTo>
                  <a:lnTo>
                    <a:pt x="2309" y="2215"/>
                  </a:lnTo>
                  <a:lnTo>
                    <a:pt x="2321" y="2215"/>
                  </a:lnTo>
                  <a:lnTo>
                    <a:pt x="2321" y="2228"/>
                  </a:lnTo>
                  <a:lnTo>
                    <a:pt x="2332" y="2228"/>
                  </a:lnTo>
                  <a:lnTo>
                    <a:pt x="2332" y="2240"/>
                  </a:lnTo>
                  <a:lnTo>
                    <a:pt x="2343" y="2240"/>
                  </a:lnTo>
                  <a:lnTo>
                    <a:pt x="2355" y="2252"/>
                  </a:lnTo>
                  <a:lnTo>
                    <a:pt x="2363" y="2265"/>
                  </a:lnTo>
                  <a:lnTo>
                    <a:pt x="2374" y="2265"/>
                  </a:lnTo>
                  <a:lnTo>
                    <a:pt x="2374" y="2277"/>
                  </a:lnTo>
                  <a:lnTo>
                    <a:pt x="2386" y="2277"/>
                  </a:lnTo>
                  <a:lnTo>
                    <a:pt x="2397" y="2285"/>
                  </a:lnTo>
                  <a:lnTo>
                    <a:pt x="2409" y="2285"/>
                  </a:lnTo>
                  <a:lnTo>
                    <a:pt x="2409" y="2297"/>
                  </a:lnTo>
                  <a:lnTo>
                    <a:pt x="2420" y="2297"/>
                  </a:lnTo>
                  <a:lnTo>
                    <a:pt x="2428" y="2297"/>
                  </a:lnTo>
                  <a:lnTo>
                    <a:pt x="2428" y="2310"/>
                  </a:lnTo>
                  <a:lnTo>
                    <a:pt x="2439" y="2310"/>
                  </a:lnTo>
                  <a:lnTo>
                    <a:pt x="2451" y="2310"/>
                  </a:lnTo>
                  <a:lnTo>
                    <a:pt x="2462" y="2322"/>
                  </a:lnTo>
                  <a:lnTo>
                    <a:pt x="2474" y="2322"/>
                  </a:lnTo>
                  <a:lnTo>
                    <a:pt x="2485" y="2322"/>
                  </a:lnTo>
                  <a:lnTo>
                    <a:pt x="2493" y="2334"/>
                  </a:lnTo>
                  <a:lnTo>
                    <a:pt x="2504" y="2334"/>
                  </a:lnTo>
                  <a:lnTo>
                    <a:pt x="2516" y="2334"/>
                  </a:lnTo>
                  <a:lnTo>
                    <a:pt x="2527" y="2334"/>
                  </a:lnTo>
                  <a:lnTo>
                    <a:pt x="2539" y="2334"/>
                  </a:lnTo>
                  <a:lnTo>
                    <a:pt x="2539" y="2346"/>
                  </a:lnTo>
                  <a:lnTo>
                    <a:pt x="2550" y="2346"/>
                  </a:lnTo>
                  <a:lnTo>
                    <a:pt x="2558" y="2346"/>
                  </a:lnTo>
                  <a:lnTo>
                    <a:pt x="2569" y="2346"/>
                  </a:lnTo>
                  <a:lnTo>
                    <a:pt x="2581" y="2346"/>
                  </a:lnTo>
                  <a:lnTo>
                    <a:pt x="2592" y="2346"/>
                  </a:lnTo>
                  <a:lnTo>
                    <a:pt x="2604" y="2346"/>
                  </a:lnTo>
                  <a:lnTo>
                    <a:pt x="2615" y="2355"/>
                  </a:lnTo>
                  <a:lnTo>
                    <a:pt x="2623" y="2355"/>
                  </a:lnTo>
                  <a:lnTo>
                    <a:pt x="2634" y="2355"/>
                  </a:lnTo>
                  <a:lnTo>
                    <a:pt x="2646" y="2355"/>
                  </a:lnTo>
                  <a:lnTo>
                    <a:pt x="2657" y="2355"/>
                  </a:lnTo>
                  <a:lnTo>
                    <a:pt x="2669" y="2355"/>
                  </a:lnTo>
                  <a:lnTo>
                    <a:pt x="2680" y="2355"/>
                  </a:lnTo>
                  <a:lnTo>
                    <a:pt x="2691" y="2355"/>
                  </a:lnTo>
                  <a:lnTo>
                    <a:pt x="2699" y="2355"/>
                  </a:lnTo>
                  <a:lnTo>
                    <a:pt x="2711" y="2355"/>
                  </a:lnTo>
                  <a:lnTo>
                    <a:pt x="2722" y="2355"/>
                  </a:lnTo>
                  <a:lnTo>
                    <a:pt x="2734" y="2355"/>
                  </a:lnTo>
                  <a:lnTo>
                    <a:pt x="2745" y="2355"/>
                  </a:lnTo>
                  <a:lnTo>
                    <a:pt x="2756" y="2355"/>
                  </a:lnTo>
                  <a:lnTo>
                    <a:pt x="2764" y="2355"/>
                  </a:lnTo>
                  <a:lnTo>
                    <a:pt x="2776" y="2355"/>
                  </a:lnTo>
                  <a:lnTo>
                    <a:pt x="2787" y="2355"/>
                  </a:lnTo>
                  <a:lnTo>
                    <a:pt x="2799" y="2355"/>
                  </a:lnTo>
                  <a:lnTo>
                    <a:pt x="2810" y="2355"/>
                  </a:lnTo>
                  <a:lnTo>
                    <a:pt x="2821" y="2355"/>
                  </a:lnTo>
                  <a:lnTo>
                    <a:pt x="2829" y="2355"/>
                  </a:lnTo>
                  <a:lnTo>
                    <a:pt x="2841" y="2355"/>
                  </a:lnTo>
                  <a:lnTo>
                    <a:pt x="2852" y="2355"/>
                  </a:lnTo>
                  <a:lnTo>
                    <a:pt x="2864" y="2355"/>
                  </a:lnTo>
                  <a:lnTo>
                    <a:pt x="2875" y="2355"/>
                  </a:lnTo>
                  <a:lnTo>
                    <a:pt x="2886" y="2355"/>
                  </a:lnTo>
                  <a:lnTo>
                    <a:pt x="2894" y="2355"/>
                  </a:lnTo>
                  <a:lnTo>
                    <a:pt x="2906" y="2355"/>
                  </a:lnTo>
                  <a:lnTo>
                    <a:pt x="2917" y="2355"/>
                  </a:lnTo>
                  <a:lnTo>
                    <a:pt x="2929" y="2355"/>
                  </a:lnTo>
                  <a:lnTo>
                    <a:pt x="2940" y="2355"/>
                  </a:lnTo>
                  <a:lnTo>
                    <a:pt x="2951" y="2355"/>
                  </a:lnTo>
                  <a:lnTo>
                    <a:pt x="2959" y="2355"/>
                  </a:lnTo>
                  <a:lnTo>
                    <a:pt x="2971" y="2355"/>
                  </a:lnTo>
                  <a:lnTo>
                    <a:pt x="2982" y="2355"/>
                  </a:lnTo>
                  <a:lnTo>
                    <a:pt x="2994" y="2355"/>
                  </a:lnTo>
                  <a:lnTo>
                    <a:pt x="3005" y="2355"/>
                  </a:lnTo>
                  <a:lnTo>
                    <a:pt x="3016" y="2355"/>
                  </a:lnTo>
                  <a:lnTo>
                    <a:pt x="3028" y="2355"/>
                  </a:lnTo>
                  <a:lnTo>
                    <a:pt x="3036" y="2355"/>
                  </a:lnTo>
                  <a:lnTo>
                    <a:pt x="3047" y="2355"/>
                  </a:lnTo>
                  <a:lnTo>
                    <a:pt x="3059" y="2355"/>
                  </a:lnTo>
                  <a:lnTo>
                    <a:pt x="3070" y="2355"/>
                  </a:lnTo>
                  <a:lnTo>
                    <a:pt x="3081" y="2355"/>
                  </a:lnTo>
                  <a:lnTo>
                    <a:pt x="3093" y="2355"/>
                  </a:lnTo>
                  <a:lnTo>
                    <a:pt x="3101" y="2355"/>
                  </a:lnTo>
                  <a:lnTo>
                    <a:pt x="3112" y="2355"/>
                  </a:lnTo>
                  <a:lnTo>
                    <a:pt x="3124" y="2355"/>
                  </a:lnTo>
                  <a:lnTo>
                    <a:pt x="3135" y="2355"/>
                  </a:lnTo>
                  <a:lnTo>
                    <a:pt x="3147" y="235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Rectangle 44"/>
            <p:cNvSpPr>
              <a:spLocks noChangeArrowheads="1"/>
            </p:cNvSpPr>
            <p:nvPr/>
          </p:nvSpPr>
          <p:spPr bwMode="auto">
            <a:xfrm>
              <a:off x="1200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78" name="Rectangle 45"/>
            <p:cNvSpPr>
              <a:spLocks noChangeArrowheads="1"/>
            </p:cNvSpPr>
            <p:nvPr/>
          </p:nvSpPr>
          <p:spPr bwMode="auto">
            <a:xfrm>
              <a:off x="1340" y="155"/>
              <a:ext cx="128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79" name="Rectangle 46"/>
            <p:cNvSpPr>
              <a:spLocks noChangeArrowheads="1"/>
            </p:cNvSpPr>
            <p:nvPr/>
          </p:nvSpPr>
          <p:spPr bwMode="auto">
            <a:xfrm>
              <a:off x="1456" y="155"/>
              <a:ext cx="135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6380" name="Rectangle 47"/>
            <p:cNvSpPr>
              <a:spLocks noChangeArrowheads="1"/>
            </p:cNvSpPr>
            <p:nvPr/>
          </p:nvSpPr>
          <p:spPr bwMode="auto">
            <a:xfrm>
              <a:off x="1526" y="155"/>
              <a:ext cx="125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81" name="Rectangle 48"/>
            <p:cNvSpPr>
              <a:spLocks noChangeArrowheads="1"/>
            </p:cNvSpPr>
            <p:nvPr/>
          </p:nvSpPr>
          <p:spPr bwMode="auto">
            <a:xfrm>
              <a:off x="1698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6382" name="Rectangle 49"/>
            <p:cNvSpPr>
              <a:spLocks noChangeArrowheads="1"/>
            </p:cNvSpPr>
            <p:nvPr/>
          </p:nvSpPr>
          <p:spPr bwMode="auto">
            <a:xfrm>
              <a:off x="1799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56383" name="Rectangle 50"/>
            <p:cNvSpPr>
              <a:spLocks noChangeArrowheads="1"/>
            </p:cNvSpPr>
            <p:nvPr/>
          </p:nvSpPr>
          <p:spPr bwMode="auto">
            <a:xfrm>
              <a:off x="1844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384" name="Rectangle 51"/>
            <p:cNvSpPr>
              <a:spLocks noChangeArrowheads="1"/>
            </p:cNvSpPr>
            <p:nvPr/>
          </p:nvSpPr>
          <p:spPr bwMode="auto">
            <a:xfrm>
              <a:off x="1904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85" name="Rectangle 52"/>
            <p:cNvSpPr>
              <a:spLocks noChangeArrowheads="1"/>
            </p:cNvSpPr>
            <p:nvPr/>
          </p:nvSpPr>
          <p:spPr bwMode="auto">
            <a:xfrm>
              <a:off x="2049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386" name="Rectangle 53"/>
            <p:cNvSpPr>
              <a:spLocks noChangeArrowheads="1"/>
            </p:cNvSpPr>
            <p:nvPr/>
          </p:nvSpPr>
          <p:spPr bwMode="auto">
            <a:xfrm>
              <a:off x="2097" y="155"/>
              <a:ext cx="129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87" name="Rectangle 54"/>
            <p:cNvSpPr>
              <a:spLocks noChangeArrowheads="1"/>
            </p:cNvSpPr>
            <p:nvPr/>
          </p:nvSpPr>
          <p:spPr bwMode="auto">
            <a:xfrm>
              <a:off x="2203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56388" name="Rectangle 55"/>
            <p:cNvSpPr>
              <a:spLocks noChangeArrowheads="1"/>
            </p:cNvSpPr>
            <p:nvPr/>
          </p:nvSpPr>
          <p:spPr bwMode="auto">
            <a:xfrm>
              <a:off x="2258" y="155"/>
              <a:ext cx="135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6389" name="Rectangle 56"/>
            <p:cNvSpPr>
              <a:spLocks noChangeArrowheads="1"/>
            </p:cNvSpPr>
            <p:nvPr/>
          </p:nvSpPr>
          <p:spPr bwMode="auto">
            <a:xfrm>
              <a:off x="2327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90" name="Rectangle 57"/>
            <p:cNvSpPr>
              <a:spLocks noChangeArrowheads="1"/>
            </p:cNvSpPr>
            <p:nvPr/>
          </p:nvSpPr>
          <p:spPr bwMode="auto">
            <a:xfrm>
              <a:off x="2369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6391" name="Rectangle 58"/>
            <p:cNvSpPr>
              <a:spLocks noChangeArrowheads="1"/>
            </p:cNvSpPr>
            <p:nvPr/>
          </p:nvSpPr>
          <p:spPr bwMode="auto">
            <a:xfrm>
              <a:off x="2493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56392" name="Rectangle 59"/>
            <p:cNvSpPr>
              <a:spLocks noChangeArrowheads="1"/>
            </p:cNvSpPr>
            <p:nvPr/>
          </p:nvSpPr>
          <p:spPr bwMode="auto">
            <a:xfrm>
              <a:off x="2598" y="155"/>
              <a:ext cx="129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93" name="Rectangle 60"/>
            <p:cNvSpPr>
              <a:spLocks noChangeArrowheads="1"/>
            </p:cNvSpPr>
            <p:nvPr/>
          </p:nvSpPr>
          <p:spPr bwMode="auto">
            <a:xfrm>
              <a:off x="2644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394" name="Rectangle 61"/>
            <p:cNvSpPr>
              <a:spLocks noChangeArrowheads="1"/>
            </p:cNvSpPr>
            <p:nvPr/>
          </p:nvSpPr>
          <p:spPr bwMode="auto">
            <a:xfrm>
              <a:off x="2696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56395" name="Rectangle 62"/>
            <p:cNvSpPr>
              <a:spLocks noChangeArrowheads="1"/>
            </p:cNvSpPr>
            <p:nvPr/>
          </p:nvSpPr>
          <p:spPr bwMode="auto">
            <a:xfrm>
              <a:off x="2815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56396" name="Rectangle 63"/>
            <p:cNvSpPr>
              <a:spLocks noChangeArrowheads="1"/>
            </p:cNvSpPr>
            <p:nvPr/>
          </p:nvSpPr>
          <p:spPr bwMode="auto">
            <a:xfrm>
              <a:off x="2916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56397" name="Rectangle 64"/>
            <p:cNvSpPr>
              <a:spLocks noChangeArrowheads="1"/>
            </p:cNvSpPr>
            <p:nvPr/>
          </p:nvSpPr>
          <p:spPr bwMode="auto">
            <a:xfrm>
              <a:off x="2971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398" name="Rectangle 65"/>
            <p:cNvSpPr>
              <a:spLocks noChangeArrowheads="1"/>
            </p:cNvSpPr>
            <p:nvPr/>
          </p:nvSpPr>
          <p:spPr bwMode="auto">
            <a:xfrm>
              <a:off x="3032" y="155"/>
              <a:ext cx="14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m</a:t>
              </a:r>
            </a:p>
          </p:txBody>
        </p:sp>
        <p:sp>
          <p:nvSpPr>
            <p:cNvPr id="56399" name="Rectangle 66"/>
            <p:cNvSpPr>
              <a:spLocks noChangeArrowheads="1"/>
            </p:cNvSpPr>
            <p:nvPr/>
          </p:nvSpPr>
          <p:spPr bwMode="auto">
            <a:xfrm>
              <a:off x="3200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400" name="Rectangle 67"/>
            <p:cNvSpPr>
              <a:spLocks noChangeArrowheads="1"/>
            </p:cNvSpPr>
            <p:nvPr/>
          </p:nvSpPr>
          <p:spPr bwMode="auto">
            <a:xfrm>
              <a:off x="3260" y="155"/>
              <a:ext cx="149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56401" name="Rectangle 68"/>
            <p:cNvSpPr>
              <a:spLocks noChangeArrowheads="1"/>
            </p:cNvSpPr>
            <p:nvPr/>
          </p:nvSpPr>
          <p:spPr bwMode="auto">
            <a:xfrm>
              <a:off x="3379" y="155"/>
              <a:ext cx="125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402" name="Rectangle 69"/>
            <p:cNvSpPr>
              <a:spLocks noChangeArrowheads="1"/>
            </p:cNvSpPr>
            <p:nvPr/>
          </p:nvSpPr>
          <p:spPr bwMode="auto">
            <a:xfrm>
              <a:off x="3436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6403" name="Rectangle 70"/>
            <p:cNvSpPr>
              <a:spLocks noChangeArrowheads="1"/>
            </p:cNvSpPr>
            <p:nvPr/>
          </p:nvSpPr>
          <p:spPr bwMode="auto">
            <a:xfrm>
              <a:off x="3548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,</a:t>
              </a:r>
            </a:p>
          </p:txBody>
        </p:sp>
        <p:sp>
          <p:nvSpPr>
            <p:cNvPr id="56404" name="Rectangle 71"/>
            <p:cNvSpPr>
              <a:spLocks noChangeArrowheads="1"/>
            </p:cNvSpPr>
            <p:nvPr/>
          </p:nvSpPr>
          <p:spPr bwMode="auto">
            <a:xfrm>
              <a:off x="3600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405" name="Rectangle 72"/>
            <p:cNvSpPr>
              <a:spLocks noChangeArrowheads="1"/>
            </p:cNvSpPr>
            <p:nvPr/>
          </p:nvSpPr>
          <p:spPr bwMode="auto">
            <a:xfrm>
              <a:off x="3662" y="155"/>
              <a:ext cx="170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r>
                <a:rPr lang="en-US" sz="700" baseline="30000">
                  <a:solidFill>
                    <a:srgbClr val="000000"/>
                  </a:solidFill>
                  <a:latin typeface="Symbol" pitchFamily="18" charset="2"/>
                </a:rPr>
                <a:t>2</a:t>
              </a:r>
            </a:p>
          </p:txBody>
        </p:sp>
        <p:sp>
          <p:nvSpPr>
            <p:cNvPr id="56406" name="Rectangle 73"/>
            <p:cNvSpPr>
              <a:spLocks noChangeArrowheads="1"/>
            </p:cNvSpPr>
            <p:nvPr/>
          </p:nvSpPr>
          <p:spPr bwMode="auto">
            <a:xfrm>
              <a:off x="3765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407" name="Rectangle 74"/>
            <p:cNvSpPr>
              <a:spLocks noChangeArrowheads="1"/>
            </p:cNvSpPr>
            <p:nvPr/>
          </p:nvSpPr>
          <p:spPr bwMode="auto">
            <a:xfrm>
              <a:off x="3824" y="155"/>
              <a:ext cx="149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56408" name="Rectangle 75"/>
            <p:cNvSpPr>
              <a:spLocks noChangeArrowheads="1"/>
            </p:cNvSpPr>
            <p:nvPr/>
          </p:nvSpPr>
          <p:spPr bwMode="auto">
            <a:xfrm>
              <a:off x="3939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6409" name="Rectangle 76"/>
            <p:cNvSpPr>
              <a:spLocks noChangeArrowheads="1"/>
            </p:cNvSpPr>
            <p:nvPr/>
          </p:nvSpPr>
          <p:spPr bwMode="auto">
            <a:xfrm>
              <a:off x="3996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6325" name="Rectangle 77"/>
          <p:cNvSpPr>
            <a:spLocks noChangeArrowheads="1"/>
          </p:cNvSpPr>
          <p:nvPr/>
        </p:nvSpPr>
        <p:spPr bwMode="auto">
          <a:xfrm>
            <a:off x="990600" y="242888"/>
            <a:ext cx="6356350" cy="477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500" b="1">
                <a:latin typeface="Times New Roman" pitchFamily="18" charset="0"/>
              </a:rPr>
              <a:t>Characteristics of a Normal Distribution</a:t>
            </a:r>
          </a:p>
        </p:txBody>
      </p:sp>
      <p:sp>
        <p:nvSpPr>
          <p:cNvPr id="56326" name="Rectangle 78"/>
          <p:cNvSpPr>
            <a:spLocks noChangeArrowheads="1"/>
          </p:cNvSpPr>
          <p:nvPr/>
        </p:nvSpPr>
        <p:spPr bwMode="auto">
          <a:xfrm>
            <a:off x="3565525" y="5668963"/>
            <a:ext cx="21304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Mean, median, and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mode are equal</a:t>
            </a:r>
          </a:p>
        </p:txBody>
      </p:sp>
      <p:sp>
        <p:nvSpPr>
          <p:cNvPr id="56327" name="Line 79"/>
          <p:cNvSpPr>
            <a:spLocks noChangeShapeType="1"/>
          </p:cNvSpPr>
          <p:nvPr/>
        </p:nvSpPr>
        <p:spPr bwMode="auto">
          <a:xfrm>
            <a:off x="4572000" y="1600200"/>
            <a:ext cx="0" cy="388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80"/>
          <p:cNvSpPr>
            <a:spLocks noChangeArrowheads="1"/>
          </p:cNvSpPr>
          <p:nvPr/>
        </p:nvSpPr>
        <p:spPr bwMode="auto">
          <a:xfrm>
            <a:off x="7527925" y="1325563"/>
            <a:ext cx="1439863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Normal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curve is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symmetrical</a:t>
            </a:r>
          </a:p>
        </p:txBody>
      </p:sp>
      <p:sp>
        <p:nvSpPr>
          <p:cNvPr id="56329" name="Rectangle 81"/>
          <p:cNvSpPr>
            <a:spLocks noChangeArrowheads="1"/>
          </p:cNvSpPr>
          <p:nvPr/>
        </p:nvSpPr>
        <p:spPr bwMode="auto">
          <a:xfrm>
            <a:off x="7375525" y="3306763"/>
            <a:ext cx="1601788" cy="131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Theoretically,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curve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extends to</a:t>
            </a:r>
          </a:p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infinity</a:t>
            </a:r>
          </a:p>
        </p:txBody>
      </p:sp>
      <p:sp>
        <p:nvSpPr>
          <p:cNvPr id="56330" name="Rectangle 82"/>
          <p:cNvSpPr>
            <a:spLocks noChangeArrowheads="1"/>
          </p:cNvSpPr>
          <p:nvPr/>
        </p:nvSpPr>
        <p:spPr bwMode="auto">
          <a:xfrm>
            <a:off x="669925" y="2879725"/>
            <a:ext cx="184150" cy="457200"/>
          </a:xfrm>
          <a:prstGeom prst="rect">
            <a:avLst/>
          </a:prstGeom>
          <a:solidFill>
            <a:srgbClr val="DBDE5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1" name="Rectangle 83"/>
          <p:cNvSpPr>
            <a:spLocks noChangeArrowheads="1"/>
          </p:cNvSpPr>
          <p:nvPr/>
        </p:nvSpPr>
        <p:spPr bwMode="auto">
          <a:xfrm>
            <a:off x="746125" y="4784725"/>
            <a:ext cx="184150" cy="457200"/>
          </a:xfrm>
          <a:prstGeom prst="rect">
            <a:avLst/>
          </a:prstGeom>
          <a:solidFill>
            <a:srgbClr val="DBDE5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2" name="Rectangle 84"/>
          <p:cNvSpPr>
            <a:spLocks noChangeArrowheads="1"/>
          </p:cNvSpPr>
          <p:nvPr/>
        </p:nvSpPr>
        <p:spPr bwMode="auto">
          <a:xfrm>
            <a:off x="1279525" y="5394325"/>
            <a:ext cx="184150" cy="457200"/>
          </a:xfrm>
          <a:prstGeom prst="rect">
            <a:avLst/>
          </a:prstGeom>
          <a:solidFill>
            <a:srgbClr val="DBDE5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3" name="Rectangle 85"/>
          <p:cNvSpPr>
            <a:spLocks noChangeArrowheads="1"/>
          </p:cNvSpPr>
          <p:nvPr/>
        </p:nvSpPr>
        <p:spPr bwMode="auto">
          <a:xfrm>
            <a:off x="1584325" y="5532438"/>
            <a:ext cx="252413" cy="274637"/>
          </a:xfrm>
          <a:prstGeom prst="rect">
            <a:avLst/>
          </a:prstGeom>
          <a:solidFill>
            <a:srgbClr val="DBDE58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6334" name="Rectangle 86"/>
          <p:cNvSpPr>
            <a:spLocks noChangeArrowheads="1"/>
          </p:cNvSpPr>
          <p:nvPr/>
        </p:nvSpPr>
        <p:spPr bwMode="auto">
          <a:xfrm>
            <a:off x="136525" y="1050925"/>
            <a:ext cx="1784350" cy="520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                    </a:t>
            </a: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5" name="Line 87"/>
          <p:cNvSpPr>
            <a:spLocks noChangeShapeType="1"/>
          </p:cNvSpPr>
          <p:nvPr/>
        </p:nvSpPr>
        <p:spPr bwMode="auto">
          <a:xfrm>
            <a:off x="1905000" y="1371600"/>
            <a:ext cx="0" cy="411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>
            <a:off x="6934200" y="3048000"/>
            <a:ext cx="2209800" cy="2057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6858000" y="5029200"/>
            <a:ext cx="739775" cy="3794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</a:t>
            </a:r>
            <a:r>
              <a:rPr lang="en-US" i="1" smtClean="0">
                <a:latin typeface="Symbol" pitchFamily="18" charset="2"/>
              </a:rPr>
              <a:t>m</a:t>
            </a:r>
            <a:r>
              <a:rPr lang="en-US" smtClean="0"/>
              <a:t> and </a:t>
            </a:r>
            <a:r>
              <a:rPr lang="en-US" i="1" smtClean="0">
                <a:latin typeface="Symbol" pitchFamily="18" charset="2"/>
              </a:rPr>
              <a:t>s</a:t>
            </a:r>
            <a:endParaRPr lang="en-US" smtClean="0"/>
          </a:p>
        </p:txBody>
      </p:sp>
      <p:pic>
        <p:nvPicPr>
          <p:cNvPr id="57347" name="Picture 1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144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Standard Deviation and normal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rcRect l="6024" r="6024"/>
          <a:stretch>
            <a:fillRect/>
          </a:stretch>
        </p:blipFill>
        <p:spPr>
          <a:xfrm>
            <a:off x="1371600" y="2438400"/>
            <a:ext cx="6361288" cy="3733800"/>
          </a:xfrm>
        </p:spPr>
      </p:pic>
    </p:spTree>
    <p:extLst>
      <p:ext uri="{BB962C8B-B14F-4D97-AF65-F5344CB8AC3E}">
        <p14:creationId xmlns:p14="http://schemas.microsoft.com/office/powerpoint/2010/main" val="204311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714" r="714"/>
          <a:stretch>
            <a:fillRect/>
          </a:stretch>
        </p:blipFill>
        <p:spPr>
          <a:xfrm>
            <a:off x="609600" y="1355035"/>
            <a:ext cx="8077200" cy="4740965"/>
          </a:xfrm>
        </p:spPr>
      </p:pic>
    </p:spTree>
    <p:extLst>
      <p:ext uri="{BB962C8B-B14F-4D97-AF65-F5344CB8AC3E}">
        <p14:creationId xmlns:p14="http://schemas.microsoft.com/office/powerpoint/2010/main" val="61269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2064" r="2064"/>
          <a:stretch>
            <a:fillRect/>
          </a:stretch>
        </p:blipFill>
        <p:spPr>
          <a:xfrm>
            <a:off x="1143000" y="1676400"/>
            <a:ext cx="70104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4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/>
            <a:r>
              <a:rPr lang="en-US" dirty="0">
                <a:latin typeface="Times New Roman" pitchFamily="18" charset="0"/>
              </a:rPr>
              <a:t>68-95-99.7 Rule</a:t>
            </a:r>
          </a:p>
        </p:txBody>
      </p:sp>
      <p:pic>
        <p:nvPicPr>
          <p:cNvPr id="249859" name="Picture 3" descr="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229600" cy="502602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3124200"/>
            <a:ext cx="1447800" cy="990600"/>
            <a:chOff x="2448" y="1968"/>
            <a:chExt cx="912" cy="624"/>
          </a:xfrm>
        </p:grpSpPr>
        <p:sp>
          <p:nvSpPr>
            <p:cNvPr id="249861" name="Line 5"/>
            <p:cNvSpPr>
              <a:spLocks noChangeShapeType="1"/>
            </p:cNvSpPr>
            <p:nvPr/>
          </p:nvSpPr>
          <p:spPr bwMode="auto">
            <a:xfrm flipH="1">
              <a:off x="2496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2" name="Line 6"/>
            <p:cNvSpPr>
              <a:spLocks noChangeShapeType="1"/>
            </p:cNvSpPr>
            <p:nvPr/>
          </p:nvSpPr>
          <p:spPr bwMode="auto">
            <a:xfrm>
              <a:off x="2928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3" name="Text Box 7"/>
            <p:cNvSpPr txBox="1">
              <a:spLocks noChangeArrowheads="1"/>
            </p:cNvSpPr>
            <p:nvPr/>
          </p:nvSpPr>
          <p:spPr bwMode="auto">
            <a:xfrm>
              <a:off x="2448" y="1968"/>
              <a:ext cx="912" cy="48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68% of the data</a:t>
              </a:r>
            </a:p>
          </p:txBody>
        </p:sp>
      </p:grp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381000" y="5943600"/>
            <a:ext cx="8458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533400" y="1600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24200" y="4572000"/>
            <a:ext cx="3035300" cy="411163"/>
            <a:chOff x="1968" y="2880"/>
            <a:chExt cx="1912" cy="259"/>
          </a:xfrm>
        </p:grpSpPr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 flipH="1">
              <a:off x="1968" y="3120"/>
              <a:ext cx="10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024" y="3120"/>
              <a:ext cx="8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9" name="Text Box 13"/>
            <p:cNvSpPr txBox="1">
              <a:spLocks noChangeArrowheads="1"/>
            </p:cNvSpPr>
            <p:nvPr/>
          </p:nvSpPr>
          <p:spPr bwMode="auto">
            <a:xfrm>
              <a:off x="2236" y="2880"/>
              <a:ext cx="1429" cy="25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95% of the data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5334000"/>
            <a:ext cx="5105400" cy="411163"/>
            <a:chOff x="1248" y="3360"/>
            <a:chExt cx="3216" cy="259"/>
          </a:xfrm>
        </p:grpSpPr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 flipH="1">
              <a:off x="1248" y="3600"/>
              <a:ext cx="18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72" name="Line 16"/>
            <p:cNvSpPr>
              <a:spLocks noChangeShapeType="1"/>
            </p:cNvSpPr>
            <p:nvPr/>
          </p:nvSpPr>
          <p:spPr bwMode="auto">
            <a:xfrm>
              <a:off x="3072" y="3600"/>
              <a:ext cx="13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1968" y="3360"/>
              <a:ext cx="1920" cy="25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99.7% of the data</a:t>
              </a:r>
            </a:p>
          </p:txBody>
        </p:sp>
      </p:grpSp>
      <p:sp>
        <p:nvSpPr>
          <p:cNvPr id="249874" name="Rectangle 18"/>
          <p:cNvSpPr>
            <a:spLocks noChangeArrowheads="1"/>
          </p:cNvSpPr>
          <p:nvPr/>
        </p:nvSpPr>
        <p:spPr bwMode="auto">
          <a:xfrm>
            <a:off x="533400" y="5791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8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students are between 1.1m and 1.7m tall. </a:t>
            </a:r>
          </a:p>
          <a:p>
            <a:r>
              <a:rPr lang="en-US" b="1" dirty="0" smtClean="0"/>
              <a:t>Assuming</a:t>
            </a:r>
            <a:r>
              <a:rPr lang="en-US" dirty="0" smtClean="0"/>
              <a:t> data is normally distributed calculate the mean and standard deviation.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6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is half way between 1.1 m and 1.7m </a:t>
            </a:r>
          </a:p>
          <a:p>
            <a:r>
              <a:rPr lang="en-US" dirty="0" smtClean="0"/>
              <a:t>So ..Mean = (1.1 + 1.7) /2 = 1.4 m</a:t>
            </a:r>
          </a:p>
          <a:p>
            <a:r>
              <a:rPr lang="en-US" dirty="0" smtClean="0"/>
              <a:t>95% of data is under 2 standard deviations from mean, that is 4 standard deviations give 95% of data</a:t>
            </a:r>
          </a:p>
          <a:p>
            <a:r>
              <a:rPr lang="en-US" dirty="0" smtClean="0"/>
              <a:t>1 standard deviation = 1.7-1.1/4</a:t>
            </a:r>
          </a:p>
          <a:p>
            <a:r>
              <a:rPr lang="en-US" dirty="0" smtClean="0"/>
              <a:t>= 0.6m/4 = 0.15m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1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 Objectives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7010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 </a:t>
            </a:r>
            <a:r>
              <a:rPr lang="en-US" sz="2400" u="sng" smtClean="0"/>
              <a:t>Learning Objective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-   </a:t>
            </a:r>
            <a:r>
              <a:rPr lang="en-US" sz="2000" b="1" smtClean="0"/>
              <a:t>To understand the topic on Normal Distribution and its importance in different disciplines. </a:t>
            </a:r>
          </a:p>
          <a:p>
            <a:pPr eaLnBrk="1" hangingPunct="1"/>
            <a:endParaRPr lang="en-US" sz="2000" b="1" smtClean="0"/>
          </a:p>
          <a:p>
            <a:pPr eaLnBrk="1" hangingPunct="1"/>
            <a:r>
              <a:rPr lang="en-US" sz="2400" u="sng" smtClean="0"/>
              <a:t> Performance Objectives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At the end of this lecture the student will be able to:</a:t>
            </a:r>
          </a:p>
          <a:p>
            <a:pPr eaLnBrk="1" hangingPunct="1"/>
            <a:r>
              <a:rPr lang="en-US" sz="2000" b="1" smtClean="0"/>
              <a:t> Draw normal distribution curves and calculate the  standard score (z score)</a:t>
            </a:r>
          </a:p>
          <a:p>
            <a:pPr eaLnBrk="1" hangingPunct="1"/>
            <a:r>
              <a:rPr lang="en-US" sz="2000" b="1" smtClean="0"/>
              <a:t>Apply the basic knowledge of normal distribution to solve problems.</a:t>
            </a:r>
          </a:p>
          <a:p>
            <a:pPr eaLnBrk="1" hangingPunct="1"/>
            <a:r>
              <a:rPr lang="en-US" sz="2000" b="1" smtClean="0"/>
              <a:t> Interpret the results of the problems.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5CFD3C-98A6-42E7-A008-4C4F9AC3F3C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838" r="1838"/>
          <a:stretch>
            <a:fillRect/>
          </a:stretch>
        </p:blipFill>
        <p:spPr>
          <a:xfrm>
            <a:off x="685800" y="1600200"/>
            <a:ext cx="70104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0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68% of Blood pressures of  girls at JUST are from 100mmHg to 120 mmHg</a:t>
            </a:r>
          </a:p>
          <a:p>
            <a:r>
              <a:rPr lang="en-US" b="1" dirty="0" smtClean="0"/>
              <a:t>Assuming normal distribution </a:t>
            </a:r>
            <a:r>
              <a:rPr lang="en-US" dirty="0" smtClean="0"/>
              <a:t>what is the mean of BP of girls?</a:t>
            </a:r>
          </a:p>
          <a:p>
            <a:r>
              <a:rPr lang="en-US" dirty="0" smtClean="0"/>
              <a:t>What is the standard deviation?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0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85800"/>
            <a:ext cx="6713538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300"/>
              <a:t>The Normal Distribution</a:t>
            </a:r>
          </a:p>
        </p:txBody>
      </p:sp>
      <p:sp>
        <p:nvSpPr>
          <p:cNvPr id="241667" name="Line 3"/>
          <p:cNvSpPr>
            <a:spLocks noChangeShapeType="1"/>
          </p:cNvSpPr>
          <p:nvPr/>
        </p:nvSpPr>
        <p:spPr bwMode="auto">
          <a:xfrm flipV="1">
            <a:off x="4267200" y="42672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68" name="Freeform 4"/>
          <p:cNvSpPr>
            <a:spLocks/>
          </p:cNvSpPr>
          <p:nvPr/>
        </p:nvSpPr>
        <p:spPr bwMode="auto">
          <a:xfrm>
            <a:off x="1828800" y="2971800"/>
            <a:ext cx="50292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4"/>
              </a:cxn>
              <a:cxn ang="0">
                <a:pos x="1892" y="764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2900363" y="32067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>
            <a:off x="2900363" y="3328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2900363" y="34496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2900363" y="3571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2900363" y="3692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2900363" y="3814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2900363" y="39354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2900363" y="4057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2900363" y="4178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2900363" y="42989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59182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56181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531653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>
            <a:off x="50165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47164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>
            <a:off x="44164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>
            <a:off x="41163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381635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>
            <a:off x="35147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32146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89" name="Rectangle 25"/>
          <p:cNvSpPr>
            <a:spLocks noChangeArrowheads="1"/>
          </p:cNvSpPr>
          <p:nvPr/>
        </p:nvSpPr>
        <p:spPr bwMode="auto">
          <a:xfrm>
            <a:off x="2787650" y="3722688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90" name="Rectangle 26"/>
          <p:cNvSpPr>
            <a:spLocks noChangeArrowheads="1"/>
          </p:cNvSpPr>
          <p:nvPr/>
        </p:nvSpPr>
        <p:spPr bwMode="auto">
          <a:xfrm>
            <a:off x="4324350" y="439737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91" name="Rectangle 27"/>
          <p:cNvSpPr>
            <a:spLocks noChangeArrowheads="1"/>
          </p:cNvSpPr>
          <p:nvPr/>
        </p:nvSpPr>
        <p:spPr bwMode="auto">
          <a:xfrm>
            <a:off x="7010400" y="54102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400" b="1" smtClean="0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241695" name="Freeform 31"/>
          <p:cNvSpPr>
            <a:spLocks/>
          </p:cNvSpPr>
          <p:nvPr/>
        </p:nvSpPr>
        <p:spPr bwMode="auto">
          <a:xfrm>
            <a:off x="4267200" y="3429000"/>
            <a:ext cx="2438400" cy="1905000"/>
          </a:xfrm>
          <a:custGeom>
            <a:avLst/>
            <a:gdLst/>
            <a:ahLst/>
            <a:cxnLst>
              <a:cxn ang="0">
                <a:pos x="900" y="720"/>
              </a:cxn>
              <a:cxn ang="0">
                <a:pos x="805" y="712"/>
              </a:cxn>
              <a:cxn ang="0">
                <a:pos x="758" y="704"/>
              </a:cxn>
              <a:cxn ang="0">
                <a:pos x="711" y="691"/>
              </a:cxn>
              <a:cxn ang="0">
                <a:pos x="663" y="675"/>
              </a:cxn>
              <a:cxn ang="0">
                <a:pos x="615" y="653"/>
              </a:cxn>
              <a:cxn ang="0">
                <a:pos x="568" y="623"/>
              </a:cxn>
              <a:cxn ang="0">
                <a:pos x="473" y="540"/>
              </a:cxn>
              <a:cxn ang="0">
                <a:pos x="378" y="422"/>
              </a:cxn>
              <a:cxn ang="0">
                <a:pos x="284" y="281"/>
              </a:cxn>
              <a:cxn ang="0">
                <a:pos x="236" y="209"/>
              </a:cxn>
              <a:cxn ang="0">
                <a:pos x="189" y="142"/>
              </a:cxn>
              <a:cxn ang="0">
                <a:pos x="142" y="83"/>
              </a:cxn>
              <a:cxn ang="0">
                <a:pos x="94" y="38"/>
              </a:cxn>
              <a:cxn ang="0">
                <a:pos x="47" y="9"/>
              </a:cxn>
              <a:cxn ang="0">
                <a:pos x="0" y="0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1905000" y="3429000"/>
            <a:ext cx="2344738" cy="1905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5" y="712"/>
              </a:cxn>
              <a:cxn ang="0">
                <a:pos x="142" y="704"/>
              </a:cxn>
              <a:cxn ang="0">
                <a:pos x="189" y="691"/>
              </a:cxn>
              <a:cxn ang="0">
                <a:pos x="237" y="675"/>
              </a:cxn>
              <a:cxn ang="0">
                <a:pos x="284" y="653"/>
              </a:cxn>
              <a:cxn ang="0">
                <a:pos x="331" y="623"/>
              </a:cxn>
              <a:cxn ang="0">
                <a:pos x="426" y="540"/>
              </a:cxn>
              <a:cxn ang="0">
                <a:pos x="521" y="422"/>
              </a:cxn>
              <a:cxn ang="0">
                <a:pos x="616" y="281"/>
              </a:cxn>
              <a:cxn ang="0">
                <a:pos x="663" y="209"/>
              </a:cxn>
              <a:cxn ang="0">
                <a:pos x="710" y="142"/>
              </a:cxn>
              <a:cxn ang="0">
                <a:pos x="757" y="83"/>
              </a:cxn>
              <a:cxn ang="0">
                <a:pos x="805" y="38"/>
              </a:cxn>
              <a:cxn ang="0">
                <a:pos x="852" y="9"/>
              </a:cxn>
              <a:cxn ang="0">
                <a:pos x="900" y="0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97" name="Line 33"/>
          <p:cNvSpPr>
            <a:spLocks noChangeShapeType="1"/>
          </p:cNvSpPr>
          <p:nvPr/>
        </p:nvSpPr>
        <p:spPr bwMode="auto">
          <a:xfrm>
            <a:off x="42672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1698" name="Text Box 34"/>
          <p:cNvSpPr txBox="1">
            <a:spLocks noChangeArrowheads="1"/>
          </p:cNvSpPr>
          <p:nvPr/>
        </p:nvSpPr>
        <p:spPr bwMode="auto">
          <a:xfrm>
            <a:off x="2819400" y="2438400"/>
            <a:ext cx="3810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1C1C1C"/>
                </a:solidFill>
                <a:latin typeface="Tahoma" pitchFamily="34" charset="0"/>
              </a:rPr>
              <a:t>Changing</a:t>
            </a:r>
            <a:r>
              <a:rPr lang="en-US" sz="2400" smtClean="0">
                <a:solidFill>
                  <a:srgbClr val="1C1C1C"/>
                </a:solidFill>
                <a:latin typeface="Tahoma" pitchFamily="34" charset="0"/>
                <a:sym typeface="Arial" charset="0"/>
              </a:rPr>
              <a:t> </a:t>
            </a:r>
            <a:r>
              <a:rPr lang="el-GR" sz="2400" smtClean="0">
                <a:solidFill>
                  <a:srgbClr val="1C1C1C"/>
                </a:solidFill>
                <a:latin typeface="Tahoma" pitchFamily="34" charset="0"/>
                <a:cs typeface="Arial" charset="0"/>
              </a:rPr>
              <a:t>μ</a:t>
            </a:r>
            <a:r>
              <a:rPr lang="en-US" sz="2400" b="1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en-US" sz="2400" smtClean="0">
                <a:solidFill>
                  <a:srgbClr val="1C1C1C"/>
                </a:solidFill>
                <a:latin typeface="Tahoma" pitchFamily="34" charset="0"/>
              </a:rPr>
              <a:t>shifts the distribution left or right</a:t>
            </a:r>
            <a:r>
              <a:rPr lang="en-US" sz="240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5410200" y="3581400"/>
            <a:ext cx="3429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1C1C1C"/>
                </a:solidFill>
                <a:latin typeface="Tahoma" pitchFamily="34" charset="0"/>
              </a:rPr>
              <a:t>Changing </a:t>
            </a:r>
            <a:r>
              <a:rPr lang="el-GR" sz="2400" smtClean="0">
                <a:solidFill>
                  <a:srgbClr val="1C1C1C"/>
                </a:solidFill>
                <a:latin typeface="Tahoma" pitchFamily="34" charset="0"/>
                <a:cs typeface="Arial" charset="0"/>
              </a:rPr>
              <a:t>σ</a:t>
            </a:r>
            <a:r>
              <a:rPr lang="en-US" sz="2400" smtClean="0">
                <a:solidFill>
                  <a:srgbClr val="1C1C1C"/>
                </a:solidFill>
                <a:latin typeface="Tahoma" pitchFamily="34" charset="0"/>
              </a:rPr>
              <a:t> increases or decreases the spread.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everything follow a normal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NO!</a:t>
            </a:r>
            <a:endParaRPr lang="en-US" dirty="0"/>
          </a:p>
          <a:p>
            <a:r>
              <a:rPr lang="en-US" dirty="0" smtClean="0"/>
              <a:t>We will discuss this more when looking at central limit theorem. </a:t>
            </a:r>
            <a:endParaRPr lang="en-US" dirty="0"/>
          </a:p>
          <a:p>
            <a:r>
              <a:rPr lang="en-US" dirty="0" smtClean="0"/>
              <a:t>Normal distribution is a very and perhaps most useful concept in statistics! But you can only apply these rules if the distribution is normal.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32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would have a normal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Shoe size</a:t>
            </a:r>
          </a:p>
          <a:p>
            <a:r>
              <a:rPr lang="en-US" dirty="0" smtClean="0"/>
              <a:t>Income in Jordan</a:t>
            </a:r>
          </a:p>
          <a:p>
            <a:r>
              <a:rPr lang="en-US" dirty="0" smtClean="0"/>
              <a:t>Fasting sugar levels in a population</a:t>
            </a:r>
          </a:p>
          <a:p>
            <a:r>
              <a:rPr lang="en-US" dirty="0" smtClean="0"/>
              <a:t>Number of cigarettes smoked per person</a:t>
            </a:r>
          </a:p>
          <a:p>
            <a:endParaRPr lang="en-US" dirty="0" smtClean="0"/>
          </a:p>
          <a:p>
            <a:r>
              <a:rPr lang="en-US" dirty="0" smtClean="0"/>
              <a:t>But central limit theorem can make something with random distribution approximate a normal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75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compare many normal distributions?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data set has a normal distribution we can use it and compare it to other datasets with a normal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3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makes all normal distributions comparable, by dividing their distribution by the standard deviation.</a:t>
            </a:r>
          </a:p>
          <a:p>
            <a:r>
              <a:rPr lang="en-US" dirty="0" smtClean="0"/>
              <a:t>The standard score, sigma or z score is the number of standard deviations from the mean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4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Characteristics of Normal Distribution Cont’d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010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Hence Mean = Median = Mode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The total area under the curve is 1 (or 100%)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/>
              <a:t>Normal Distribution has the same shape as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Standard</a:t>
            </a:r>
            <a:r>
              <a:rPr lang="en-US" sz="2400" b="1" dirty="0" smtClean="0"/>
              <a:t> Normal Distribution.</a:t>
            </a:r>
          </a:p>
        </p:txBody>
      </p:sp>
      <p:sp>
        <p:nvSpPr>
          <p:cNvPr id="58372" name="Line 5"/>
          <p:cNvSpPr>
            <a:spLocks noChangeShapeType="1"/>
          </p:cNvSpPr>
          <p:nvPr/>
        </p:nvSpPr>
        <p:spPr bwMode="auto">
          <a:xfrm>
            <a:off x="1828800" y="14478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42672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en-US" sz="2800" kern="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In a </a:t>
            </a:r>
            <a:r>
              <a:rPr lang="en-US" sz="2400" b="1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Standard</a:t>
            </a: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 Normal Distribution: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     The mean (μ ) = 0         and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     Standard deviation (σ) =1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132494-D976-4688-B046-F06F91FE9A3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The </a:t>
            </a:r>
            <a:r>
              <a:rPr lang="en-US" smtClean="0">
                <a:solidFill>
                  <a:srgbClr val="FF0000"/>
                </a:solidFill>
              </a:rPr>
              <a:t>Standard</a:t>
            </a:r>
            <a:r>
              <a:rPr lang="en-US" smtClean="0">
                <a:solidFill>
                  <a:schemeClr val="bg1"/>
                </a:solidFill>
              </a:rPr>
              <a:t> Normal  Distribution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077200" cy="3581400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</a:rPr>
              <a:t>A normal distribution with a mean of 0 and a standard deviation of 1 is called the standard normal distribution.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chemeClr val="bg1"/>
                </a:solidFill>
              </a:rPr>
              <a:t>Z value:</a:t>
            </a:r>
            <a:r>
              <a:rPr lang="en-US" smtClean="0">
                <a:solidFill>
                  <a:schemeClr val="bg1"/>
                </a:solidFill>
              </a:rPr>
              <a:t> The distance between a selected value, designated X, and the population mean, divided by the population standard deviation,</a:t>
            </a:r>
            <a:r>
              <a:rPr lang="en-US" sz="2600" smtClean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5257800" y="5181600"/>
          <a:ext cx="33067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81600"/>
                        <a:ext cx="330676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1C911E-3AD3-48EA-B9F4-3ED02D73C91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675" y="327025"/>
            <a:ext cx="7158038" cy="1236663"/>
          </a:xfrm>
        </p:spPr>
        <p:txBody>
          <a:bodyPr/>
          <a:lstStyle/>
          <a:p>
            <a:r>
              <a:rPr lang="en-US"/>
              <a:t>Comparing  X  and  Z  units</a:t>
            </a:r>
          </a:p>
        </p:txBody>
      </p:sp>
      <p:sp>
        <p:nvSpPr>
          <p:cNvPr id="292868" name="Line 4"/>
          <p:cNvSpPr>
            <a:spLocks noChangeShapeType="1"/>
          </p:cNvSpPr>
          <p:nvPr/>
        </p:nvSpPr>
        <p:spPr bwMode="auto">
          <a:xfrm>
            <a:off x="2570163" y="2447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9" name="Line 5"/>
          <p:cNvSpPr>
            <a:spLocks noChangeShapeType="1"/>
          </p:cNvSpPr>
          <p:nvPr/>
        </p:nvSpPr>
        <p:spPr bwMode="auto">
          <a:xfrm>
            <a:off x="2570163" y="2570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>
            <a:off x="2570163" y="2690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1" name="Line 7"/>
          <p:cNvSpPr>
            <a:spLocks noChangeShapeType="1"/>
          </p:cNvSpPr>
          <p:nvPr/>
        </p:nvSpPr>
        <p:spPr bwMode="auto">
          <a:xfrm>
            <a:off x="2570163" y="2813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>
            <a:off x="2570163" y="2933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>
            <a:off x="2570163" y="3055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>
            <a:off x="2570163" y="3176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>
            <a:off x="2570163" y="3298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>
            <a:off x="2570163" y="3419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7" name="Line 13"/>
          <p:cNvSpPr>
            <a:spLocks noChangeShapeType="1"/>
          </p:cNvSpPr>
          <p:nvPr/>
        </p:nvSpPr>
        <p:spPr bwMode="auto">
          <a:xfrm>
            <a:off x="2570163" y="3540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8" name="Line 14"/>
          <p:cNvSpPr>
            <a:spLocks noChangeShapeType="1"/>
          </p:cNvSpPr>
          <p:nvPr/>
        </p:nvSpPr>
        <p:spPr bwMode="auto">
          <a:xfrm>
            <a:off x="55880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>
            <a:off x="52879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>
            <a:off x="498633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>
            <a:off x="46863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>
            <a:off x="43862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>
            <a:off x="40862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4" name="Line 20"/>
          <p:cNvSpPr>
            <a:spLocks noChangeShapeType="1"/>
          </p:cNvSpPr>
          <p:nvPr/>
        </p:nvSpPr>
        <p:spPr bwMode="auto">
          <a:xfrm>
            <a:off x="37861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5" name="Line 21"/>
          <p:cNvSpPr>
            <a:spLocks noChangeShapeType="1"/>
          </p:cNvSpPr>
          <p:nvPr/>
        </p:nvSpPr>
        <p:spPr bwMode="auto">
          <a:xfrm>
            <a:off x="348615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6" name="Line 22"/>
          <p:cNvSpPr>
            <a:spLocks noChangeShapeType="1"/>
          </p:cNvSpPr>
          <p:nvPr/>
        </p:nvSpPr>
        <p:spPr bwMode="auto">
          <a:xfrm>
            <a:off x="31845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>
            <a:off x="28844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8" name="Rectangle 24"/>
          <p:cNvSpPr>
            <a:spLocks noChangeArrowheads="1"/>
          </p:cNvSpPr>
          <p:nvPr/>
        </p:nvSpPr>
        <p:spPr bwMode="auto">
          <a:xfrm>
            <a:off x="2457450" y="29638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3994150" y="363855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90" name="Rectangle 26"/>
          <p:cNvSpPr>
            <a:spLocks noChangeArrowheads="1"/>
          </p:cNvSpPr>
          <p:nvPr/>
        </p:nvSpPr>
        <p:spPr bwMode="auto">
          <a:xfrm>
            <a:off x="6172200" y="4267200"/>
            <a:ext cx="3810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Z</a:t>
            </a:r>
          </a:p>
        </p:txBody>
      </p:sp>
      <p:sp>
        <p:nvSpPr>
          <p:cNvPr id="292891" name="Rectangle 27"/>
          <p:cNvSpPr>
            <a:spLocks noChangeArrowheads="1"/>
          </p:cNvSpPr>
          <p:nvPr/>
        </p:nvSpPr>
        <p:spPr bwMode="auto">
          <a:xfrm>
            <a:off x="3733800" y="3810000"/>
            <a:ext cx="914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92892" name="Rectangle 28"/>
          <p:cNvSpPr>
            <a:spLocks noChangeArrowheads="1"/>
          </p:cNvSpPr>
          <p:nvPr/>
        </p:nvSpPr>
        <p:spPr bwMode="auto">
          <a:xfrm>
            <a:off x="5029200" y="4267200"/>
            <a:ext cx="990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2.0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828800" y="1905000"/>
            <a:ext cx="4311650" cy="1681163"/>
            <a:chOff x="1828800" y="1981200"/>
            <a:chExt cx="4311650" cy="1681163"/>
          </a:xfrm>
        </p:grpSpPr>
        <p:sp>
          <p:nvSpPr>
            <p:cNvPr id="292867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893" name="Freeform 29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2894" name="Line 30"/>
          <p:cNvSpPr>
            <a:spLocks noChangeShapeType="1"/>
          </p:cNvSpPr>
          <p:nvPr/>
        </p:nvSpPr>
        <p:spPr bwMode="auto">
          <a:xfrm>
            <a:off x="1676400" y="3733800"/>
            <a:ext cx="4572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895" name="Rectangle 31"/>
          <p:cNvSpPr>
            <a:spLocks noChangeArrowheads="1"/>
          </p:cNvSpPr>
          <p:nvPr/>
        </p:nvSpPr>
        <p:spPr bwMode="auto">
          <a:xfrm>
            <a:off x="3886200" y="4267200"/>
            <a:ext cx="4794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0</a:t>
            </a:r>
          </a:p>
        </p:txBody>
      </p:sp>
      <p:sp>
        <p:nvSpPr>
          <p:cNvPr id="292896" name="Rectangle 32"/>
          <p:cNvSpPr>
            <a:spLocks noChangeArrowheads="1"/>
          </p:cNvSpPr>
          <p:nvPr/>
        </p:nvSpPr>
        <p:spPr bwMode="auto">
          <a:xfrm>
            <a:off x="4953000" y="3810000"/>
            <a:ext cx="990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92897" name="Rectangle 33"/>
          <p:cNvSpPr>
            <a:spLocks noChangeArrowheads="1"/>
          </p:cNvSpPr>
          <p:nvPr/>
        </p:nvSpPr>
        <p:spPr bwMode="auto">
          <a:xfrm>
            <a:off x="6172200" y="3810000"/>
            <a:ext cx="41751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X</a:t>
            </a:r>
          </a:p>
        </p:txBody>
      </p:sp>
      <p:sp>
        <p:nvSpPr>
          <p:cNvPr id="292899" name="Line 35"/>
          <p:cNvSpPr>
            <a:spLocks noChangeShapeType="1"/>
          </p:cNvSpPr>
          <p:nvPr/>
        </p:nvSpPr>
        <p:spPr bwMode="auto">
          <a:xfrm>
            <a:off x="4038600" y="1981200"/>
            <a:ext cx="0" cy="1752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900" name="Line 36"/>
          <p:cNvSpPr>
            <a:spLocks noChangeShapeType="1"/>
          </p:cNvSpPr>
          <p:nvPr/>
        </p:nvSpPr>
        <p:spPr bwMode="auto">
          <a:xfrm>
            <a:off x="5334000" y="3429000"/>
            <a:ext cx="0" cy="304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901" name="Text Box 37"/>
          <p:cNvSpPr txBox="1">
            <a:spLocks noChangeArrowheads="1"/>
          </p:cNvSpPr>
          <p:nvPr/>
        </p:nvSpPr>
        <p:spPr bwMode="auto">
          <a:xfrm>
            <a:off x="6629400" y="3886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  <a:sym typeface="Arial" charset="0"/>
              </a:rPr>
              <a:t>(</a:t>
            </a:r>
            <a:r>
              <a:rPr lang="el-GR">
                <a:latin typeface="Symbol" pitchFamily="18" charset="2"/>
                <a:sym typeface="Symbol" pitchFamily="18" charset="2"/>
              </a:rPr>
              <a:t></a:t>
            </a:r>
            <a:r>
              <a:rPr lang="en-US">
                <a:latin typeface="Times New Roman" pitchFamily="18" charset="0"/>
                <a:sym typeface="Arial" charset="0"/>
              </a:rPr>
              <a:t> = 100, </a:t>
            </a:r>
            <a:r>
              <a:rPr lang="el-GR">
                <a:latin typeface="Symbol" pitchFamily="18" charset="2"/>
                <a:sym typeface="Symbol" pitchFamily="18" charset="2"/>
              </a:rPr>
              <a:t></a:t>
            </a:r>
            <a:r>
              <a:rPr lang="en-US">
                <a:latin typeface="Times New Roman" pitchFamily="18" charset="0"/>
                <a:sym typeface="Arial" charset="0"/>
              </a:rPr>
              <a:t> = 50)</a:t>
            </a:r>
          </a:p>
        </p:txBody>
      </p:sp>
      <p:sp>
        <p:nvSpPr>
          <p:cNvPr id="292902" name="Text Box 38"/>
          <p:cNvSpPr txBox="1">
            <a:spLocks noChangeArrowheads="1"/>
          </p:cNvSpPr>
          <p:nvPr/>
        </p:nvSpPr>
        <p:spPr bwMode="auto">
          <a:xfrm>
            <a:off x="66294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Times New Roman" pitchFamily="18" charset="0"/>
                <a:sym typeface="Arial" charset="0"/>
              </a:rPr>
              <a:t>(</a:t>
            </a:r>
            <a:r>
              <a:rPr lang="el-GR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en-US">
                <a:solidFill>
                  <a:schemeClr val="hlink"/>
                </a:solidFill>
                <a:latin typeface="Times New Roman" pitchFamily="18" charset="0"/>
                <a:sym typeface="Arial" charset="0"/>
              </a:rPr>
              <a:t> = 0, </a:t>
            </a:r>
            <a:r>
              <a:rPr lang="el-GR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>
                <a:solidFill>
                  <a:schemeClr val="hlink"/>
                </a:solidFill>
                <a:latin typeface="Times New Roman" pitchFamily="18" charset="0"/>
                <a:sym typeface="Arial" charset="0"/>
              </a:rPr>
              <a:t> = 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can be distributed in different ways</a:t>
            </a:r>
            <a:endParaRPr lang="en-US" dirty="0"/>
          </a:p>
        </p:txBody>
      </p:sp>
      <p:pic>
        <p:nvPicPr>
          <p:cNvPr id="5" name="Content Placeholder 4" descr="normal-distribution-skew-lef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9" b="17009"/>
          <a:stretch>
            <a:fillRect/>
          </a:stretch>
        </p:blipFill>
        <p:spPr>
          <a:xfrm>
            <a:off x="1524000" y="2362200"/>
            <a:ext cx="5943600" cy="34886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76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010400" cy="1295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 Z Score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7010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 Z  =    </a:t>
            </a:r>
            <a:r>
              <a:rPr lang="en-US" u="sng" dirty="0" smtClean="0"/>
              <a:t>X - </a:t>
            </a:r>
            <a:r>
              <a:rPr lang="en-US" sz="3600" u="sng" dirty="0" smtClean="0"/>
              <a:t>μ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 Z  indicates how many standard deviations away from the mean the point x lies.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 Z score is calculated to 2 decimal places.</a:t>
            </a:r>
          </a:p>
        </p:txBody>
      </p:sp>
      <p:sp>
        <p:nvSpPr>
          <p:cNvPr id="59396" name="Rectangle 9"/>
          <p:cNvSpPr>
            <a:spLocks noChangeArrowheads="1"/>
          </p:cNvSpPr>
          <p:nvPr/>
        </p:nvSpPr>
        <p:spPr bwMode="auto">
          <a:xfrm>
            <a:off x="3124200" y="220980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σ</a:t>
            </a:r>
          </a:p>
        </p:txBody>
      </p:sp>
      <p:sp>
        <p:nvSpPr>
          <p:cNvPr id="59397" name="Line 11"/>
          <p:cNvSpPr>
            <a:spLocks noChangeShapeType="1"/>
          </p:cNvSpPr>
          <p:nvPr/>
        </p:nvSpPr>
        <p:spPr bwMode="auto">
          <a:xfrm>
            <a:off x="2286000" y="144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E05843-082B-4051-B766-C7CDBACEE155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14400" y="514350"/>
            <a:ext cx="7620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/>
              <a:t>Why use z-scores?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1. z-scores make it easier to compare scores from distributions using different scales.</a:t>
            </a:r>
          </a:p>
          <a:p>
            <a:pPr>
              <a:spcBef>
                <a:spcPct val="50000"/>
              </a:spcBef>
            </a:pPr>
            <a:endParaRPr lang="en-GB" sz="2400" b="1"/>
          </a:p>
          <a:p>
            <a:pPr>
              <a:spcBef>
                <a:spcPct val="50000"/>
              </a:spcBef>
            </a:pPr>
            <a:endParaRPr lang="en-GB" sz="2400" b="1"/>
          </a:p>
          <a:p>
            <a:pPr>
              <a:spcBef>
                <a:spcPct val="50000"/>
              </a:spcBef>
            </a:pPr>
            <a:r>
              <a:rPr lang="en-GB" sz="2400" b="1"/>
              <a:t>e.g.  two tests: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Test A: Fred scores 78. Mean score = 70, SD = 8.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Test B: Fred scores 78. Mean score = 66, SD = 6.</a:t>
            </a:r>
          </a:p>
          <a:p>
            <a:pPr>
              <a:spcBef>
                <a:spcPct val="50000"/>
              </a:spcBef>
            </a:pPr>
            <a:endParaRPr lang="en-GB" sz="2400" b="1"/>
          </a:p>
          <a:p>
            <a:pPr>
              <a:spcBef>
                <a:spcPct val="50000"/>
              </a:spcBef>
            </a:pPr>
            <a:r>
              <a:rPr lang="en-GB" sz="2400" b="1"/>
              <a:t>Did Fred do  better or worse on the second test?</a:t>
            </a:r>
          </a:p>
          <a:p>
            <a:pPr>
              <a:spcBef>
                <a:spcPct val="50000"/>
              </a:spcBef>
            </a:pPr>
            <a:endParaRPr lang="en-GB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38200" y="522288"/>
            <a:ext cx="7620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Test A: as a z-score, z = (78-70) / 8   = 1.00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Test B: as a z-score , z = (78 - 66) / 6 = 2.00</a:t>
            </a:r>
          </a:p>
          <a:p>
            <a:pPr>
              <a:spcBef>
                <a:spcPct val="50000"/>
              </a:spcBef>
            </a:pPr>
            <a:endParaRPr lang="en-GB" sz="2400" b="1"/>
          </a:p>
          <a:p>
            <a:pPr>
              <a:spcBef>
                <a:spcPct val="50000"/>
              </a:spcBef>
            </a:pPr>
            <a:r>
              <a:rPr lang="en-GB" sz="2400" b="1"/>
              <a:t>Conclusion: Fred did much better on Test B.</a:t>
            </a:r>
          </a:p>
        </p:txBody>
      </p:sp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0" y="3284538"/>
          <a:ext cx="8991600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Image" r:id="rId3" imgW="10991881" imgH="3634310" progId="">
                  <p:embed/>
                </p:oleObj>
              </mc:Choice>
              <mc:Fallback>
                <p:oleObj name="Image" r:id="rId3" imgW="10991881" imgH="3634310" progId="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84538"/>
                        <a:ext cx="8991600" cy="302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 monthly incomes of recent MBA graduates in a large corporation are normally distributed with a mean of $2000 and a standard deviation of $200.  What is </a:t>
            </a:r>
            <a:r>
              <a:rPr lang="en-US" dirty="0" smtClean="0">
                <a:solidFill>
                  <a:schemeClr val="tx1"/>
                </a:solidFill>
              </a:rPr>
              <a:t>the Z value fo</a:t>
            </a:r>
            <a:r>
              <a:rPr lang="en-US" dirty="0" smtClean="0"/>
              <a:t>r an income of $2200? And an income of $1800?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For X=$2200,  Z=(2200-2000)/200=  1.0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For X=$1800, Z =(1800-2000)/200= -1.0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What does that mean?????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7-7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FC08C9-079B-42C3-AAA5-82B5310E0936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295400"/>
          </a:xfrm>
        </p:spPr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62467" name="Slide Number Placeholder 1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711309-BD54-4566-AF4D-584C0D78913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0" y="457200"/>
            <a:ext cx="883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A  Z value of 1 indicates that the value of  $2200 is 1 standard deviation </a:t>
            </a:r>
            <a:r>
              <a:rPr lang="en-US" sz="2400" kern="0" dirty="0">
                <a:solidFill>
                  <a:srgbClr val="FF0000"/>
                </a:solidFill>
                <a:latin typeface="+mn-lt"/>
              </a:rPr>
              <a:t>above</a:t>
            </a:r>
            <a:r>
              <a:rPr lang="en-US" sz="2400" kern="0" dirty="0">
                <a:latin typeface="+mn-lt"/>
              </a:rPr>
              <a:t> the mean of $2000,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A  Z value of $1800 is 1.0 standard deviation </a:t>
            </a:r>
            <a:r>
              <a:rPr lang="en-US" sz="2400" kern="0" dirty="0">
                <a:solidFill>
                  <a:srgbClr val="FF0000"/>
                </a:solidFill>
                <a:latin typeface="+mn-lt"/>
              </a:rPr>
              <a:t>below</a:t>
            </a:r>
            <a:r>
              <a:rPr lang="en-US" sz="2400" kern="0" dirty="0">
                <a:latin typeface="+mn-lt"/>
              </a:rPr>
              <a:t> the mean of $2000.</a:t>
            </a:r>
          </a:p>
        </p:txBody>
      </p:sp>
      <p:grpSp>
        <p:nvGrpSpPr>
          <p:cNvPr id="62469" name="Group 19"/>
          <p:cNvGrpSpPr>
            <a:grpSpLocks/>
          </p:cNvGrpSpPr>
          <p:nvPr/>
        </p:nvGrpSpPr>
        <p:grpSpPr bwMode="auto">
          <a:xfrm>
            <a:off x="762000" y="2514600"/>
            <a:ext cx="7543800" cy="3733800"/>
            <a:chOff x="480" y="1584"/>
            <a:chExt cx="4752" cy="2352"/>
          </a:xfrm>
        </p:grpSpPr>
        <p:grpSp>
          <p:nvGrpSpPr>
            <p:cNvPr id="62471" name="Group 45"/>
            <p:cNvGrpSpPr>
              <a:grpSpLocks/>
            </p:cNvGrpSpPr>
            <p:nvPr/>
          </p:nvGrpSpPr>
          <p:grpSpPr bwMode="auto">
            <a:xfrm>
              <a:off x="480" y="1584"/>
              <a:ext cx="4752" cy="2016"/>
              <a:chOff x="384" y="576"/>
              <a:chExt cx="3312" cy="2016"/>
            </a:xfrm>
          </p:grpSpPr>
          <p:grpSp>
            <p:nvGrpSpPr>
              <p:cNvPr id="62473" name="Group 3"/>
              <p:cNvGrpSpPr>
                <a:grpSpLocks/>
              </p:cNvGrpSpPr>
              <p:nvPr/>
            </p:nvGrpSpPr>
            <p:grpSpPr bwMode="auto">
              <a:xfrm>
                <a:off x="384" y="576"/>
                <a:ext cx="3312" cy="2016"/>
                <a:chOff x="336" y="1152"/>
                <a:chExt cx="3456" cy="2352"/>
              </a:xfrm>
            </p:grpSpPr>
            <p:grpSp>
              <p:nvGrpSpPr>
                <p:cNvPr id="62480" name="Group 4"/>
                <p:cNvGrpSpPr>
                  <a:grpSpLocks/>
                </p:cNvGrpSpPr>
                <p:nvPr/>
              </p:nvGrpSpPr>
              <p:grpSpPr bwMode="auto">
                <a:xfrm>
                  <a:off x="336" y="1440"/>
                  <a:ext cx="3456" cy="2016"/>
                  <a:chOff x="192" y="3360"/>
                  <a:chExt cx="3456" cy="2016"/>
                </a:xfrm>
              </p:grpSpPr>
              <p:sp>
                <p:nvSpPr>
                  <p:cNvPr id="6248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5184"/>
                    <a:ext cx="345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83" name="Freeform 6"/>
                  <p:cNvSpPr>
                    <a:spLocks/>
                  </p:cNvSpPr>
                  <p:nvPr/>
                </p:nvSpPr>
                <p:spPr bwMode="auto">
                  <a:xfrm>
                    <a:off x="432" y="3600"/>
                    <a:ext cx="1569" cy="1536"/>
                  </a:xfrm>
                  <a:custGeom>
                    <a:avLst/>
                    <a:gdLst>
                      <a:gd name="T0" fmla="*/ 1388 w 1774"/>
                      <a:gd name="T1" fmla="*/ 0 h 1895"/>
                      <a:gd name="T2" fmla="*/ 1317 w 1774"/>
                      <a:gd name="T3" fmla="*/ 19 h 1895"/>
                      <a:gd name="T4" fmla="*/ 1269 w 1774"/>
                      <a:gd name="T5" fmla="*/ 29 h 1895"/>
                      <a:gd name="T6" fmla="*/ 1198 w 1774"/>
                      <a:gd name="T7" fmla="*/ 50 h 1895"/>
                      <a:gd name="T8" fmla="*/ 1091 w 1774"/>
                      <a:gd name="T9" fmla="*/ 130 h 1895"/>
                      <a:gd name="T10" fmla="*/ 1044 w 1774"/>
                      <a:gd name="T11" fmla="*/ 179 h 1895"/>
                      <a:gd name="T12" fmla="*/ 1032 w 1774"/>
                      <a:gd name="T13" fmla="*/ 209 h 1895"/>
                      <a:gd name="T14" fmla="*/ 984 w 1774"/>
                      <a:gd name="T15" fmla="*/ 259 h 1895"/>
                      <a:gd name="T16" fmla="*/ 877 w 1774"/>
                      <a:gd name="T17" fmla="*/ 558 h 1895"/>
                      <a:gd name="T18" fmla="*/ 843 w 1774"/>
                      <a:gd name="T19" fmla="*/ 647 h 1895"/>
                      <a:gd name="T20" fmla="*/ 747 w 1774"/>
                      <a:gd name="T21" fmla="*/ 846 h 1895"/>
                      <a:gd name="T22" fmla="*/ 712 w 1774"/>
                      <a:gd name="T23" fmla="*/ 906 h 1895"/>
                      <a:gd name="T24" fmla="*/ 700 w 1774"/>
                      <a:gd name="T25" fmla="*/ 936 h 1895"/>
                      <a:gd name="T26" fmla="*/ 676 w 1774"/>
                      <a:gd name="T27" fmla="*/ 956 h 1895"/>
                      <a:gd name="T28" fmla="*/ 510 w 1774"/>
                      <a:gd name="T29" fmla="*/ 1095 h 1895"/>
                      <a:gd name="T30" fmla="*/ 439 w 1774"/>
                      <a:gd name="T31" fmla="*/ 1136 h 1895"/>
                      <a:gd name="T32" fmla="*/ 368 w 1774"/>
                      <a:gd name="T33" fmla="*/ 1155 h 1895"/>
                      <a:gd name="T34" fmla="*/ 166 w 1774"/>
                      <a:gd name="T35" fmla="*/ 1215 h 1895"/>
                      <a:gd name="T36" fmla="*/ 71 w 1774"/>
                      <a:gd name="T37" fmla="*/ 1235 h 1895"/>
                      <a:gd name="T38" fmla="*/ 0 w 1774"/>
                      <a:gd name="T39" fmla="*/ 1245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84" name="Freeform 7"/>
                  <p:cNvSpPr>
                    <a:spLocks/>
                  </p:cNvSpPr>
                  <p:nvPr/>
                </p:nvSpPr>
                <p:spPr bwMode="auto">
                  <a:xfrm flipH="1">
                    <a:off x="2016" y="3600"/>
                    <a:ext cx="1584" cy="1536"/>
                  </a:xfrm>
                  <a:custGeom>
                    <a:avLst/>
                    <a:gdLst>
                      <a:gd name="T0" fmla="*/ 1414 w 1774"/>
                      <a:gd name="T1" fmla="*/ 0 h 1895"/>
                      <a:gd name="T2" fmla="*/ 1342 w 1774"/>
                      <a:gd name="T3" fmla="*/ 19 h 1895"/>
                      <a:gd name="T4" fmla="*/ 1293 w 1774"/>
                      <a:gd name="T5" fmla="*/ 29 h 1895"/>
                      <a:gd name="T6" fmla="*/ 1221 w 1774"/>
                      <a:gd name="T7" fmla="*/ 50 h 1895"/>
                      <a:gd name="T8" fmla="*/ 1113 w 1774"/>
                      <a:gd name="T9" fmla="*/ 130 h 1895"/>
                      <a:gd name="T10" fmla="*/ 1063 w 1774"/>
                      <a:gd name="T11" fmla="*/ 179 h 1895"/>
                      <a:gd name="T12" fmla="*/ 1052 w 1774"/>
                      <a:gd name="T13" fmla="*/ 209 h 1895"/>
                      <a:gd name="T14" fmla="*/ 1003 w 1774"/>
                      <a:gd name="T15" fmla="*/ 259 h 1895"/>
                      <a:gd name="T16" fmla="*/ 895 w 1774"/>
                      <a:gd name="T17" fmla="*/ 558 h 1895"/>
                      <a:gd name="T18" fmla="*/ 859 w 1774"/>
                      <a:gd name="T19" fmla="*/ 647 h 1895"/>
                      <a:gd name="T20" fmla="*/ 762 w 1774"/>
                      <a:gd name="T21" fmla="*/ 846 h 1895"/>
                      <a:gd name="T22" fmla="*/ 726 w 1774"/>
                      <a:gd name="T23" fmla="*/ 906 h 1895"/>
                      <a:gd name="T24" fmla="*/ 713 w 1774"/>
                      <a:gd name="T25" fmla="*/ 936 h 1895"/>
                      <a:gd name="T26" fmla="*/ 688 w 1774"/>
                      <a:gd name="T27" fmla="*/ 956 h 1895"/>
                      <a:gd name="T28" fmla="*/ 520 w 1774"/>
                      <a:gd name="T29" fmla="*/ 1095 h 1895"/>
                      <a:gd name="T30" fmla="*/ 447 w 1774"/>
                      <a:gd name="T31" fmla="*/ 1136 h 1895"/>
                      <a:gd name="T32" fmla="*/ 375 w 1774"/>
                      <a:gd name="T33" fmla="*/ 1155 h 1895"/>
                      <a:gd name="T34" fmla="*/ 170 w 1774"/>
                      <a:gd name="T35" fmla="*/ 1215 h 1895"/>
                      <a:gd name="T36" fmla="*/ 72 w 1774"/>
                      <a:gd name="T37" fmla="*/ 1235 h 1895"/>
                      <a:gd name="T38" fmla="*/ 0 w 1774"/>
                      <a:gd name="T39" fmla="*/ 1245 h 18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774"/>
                      <a:gd name="T61" fmla="*/ 0 h 1895"/>
                      <a:gd name="T62" fmla="*/ 1774 w 1774"/>
                      <a:gd name="T63" fmla="*/ 1895 h 18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774" h="1895">
                        <a:moveTo>
                          <a:pt x="1774" y="0"/>
                        </a:moveTo>
                        <a:cubicBezTo>
                          <a:pt x="1744" y="10"/>
                          <a:pt x="1714" y="22"/>
                          <a:pt x="1683" y="30"/>
                        </a:cubicBezTo>
                        <a:cubicBezTo>
                          <a:pt x="1663" y="35"/>
                          <a:pt x="1642" y="39"/>
                          <a:pt x="1622" y="45"/>
                        </a:cubicBezTo>
                        <a:cubicBezTo>
                          <a:pt x="1591" y="54"/>
                          <a:pt x="1531" y="76"/>
                          <a:pt x="1531" y="76"/>
                        </a:cubicBezTo>
                        <a:cubicBezTo>
                          <a:pt x="1492" y="135"/>
                          <a:pt x="1461" y="175"/>
                          <a:pt x="1395" y="197"/>
                        </a:cubicBezTo>
                        <a:cubicBezTo>
                          <a:pt x="1358" y="309"/>
                          <a:pt x="1412" y="175"/>
                          <a:pt x="1334" y="273"/>
                        </a:cubicBezTo>
                        <a:cubicBezTo>
                          <a:pt x="1324" y="285"/>
                          <a:pt x="1326" y="304"/>
                          <a:pt x="1319" y="318"/>
                        </a:cubicBezTo>
                        <a:cubicBezTo>
                          <a:pt x="1299" y="359"/>
                          <a:pt x="1288" y="365"/>
                          <a:pt x="1258" y="394"/>
                        </a:cubicBezTo>
                        <a:cubicBezTo>
                          <a:pt x="1220" y="547"/>
                          <a:pt x="1163" y="697"/>
                          <a:pt x="1122" y="849"/>
                        </a:cubicBezTo>
                        <a:cubicBezTo>
                          <a:pt x="1110" y="895"/>
                          <a:pt x="1085" y="938"/>
                          <a:pt x="1077" y="985"/>
                        </a:cubicBezTo>
                        <a:cubicBezTo>
                          <a:pt x="1057" y="1098"/>
                          <a:pt x="1039" y="1207"/>
                          <a:pt x="955" y="1288"/>
                        </a:cubicBezTo>
                        <a:cubicBezTo>
                          <a:pt x="917" y="1405"/>
                          <a:pt x="968" y="1261"/>
                          <a:pt x="910" y="1379"/>
                        </a:cubicBezTo>
                        <a:cubicBezTo>
                          <a:pt x="903" y="1393"/>
                          <a:pt x="903" y="1411"/>
                          <a:pt x="895" y="1425"/>
                        </a:cubicBezTo>
                        <a:cubicBezTo>
                          <a:pt x="888" y="1437"/>
                          <a:pt x="873" y="1444"/>
                          <a:pt x="864" y="1455"/>
                        </a:cubicBezTo>
                        <a:cubicBezTo>
                          <a:pt x="802" y="1537"/>
                          <a:pt x="755" y="1633"/>
                          <a:pt x="652" y="1667"/>
                        </a:cubicBezTo>
                        <a:cubicBezTo>
                          <a:pt x="622" y="1687"/>
                          <a:pt x="596" y="1717"/>
                          <a:pt x="561" y="1728"/>
                        </a:cubicBezTo>
                        <a:cubicBezTo>
                          <a:pt x="531" y="1738"/>
                          <a:pt x="470" y="1758"/>
                          <a:pt x="470" y="1758"/>
                        </a:cubicBezTo>
                        <a:cubicBezTo>
                          <a:pt x="408" y="1822"/>
                          <a:pt x="297" y="1829"/>
                          <a:pt x="213" y="1849"/>
                        </a:cubicBezTo>
                        <a:cubicBezTo>
                          <a:pt x="172" y="1859"/>
                          <a:pt x="132" y="1870"/>
                          <a:pt x="91" y="1880"/>
                        </a:cubicBezTo>
                        <a:cubicBezTo>
                          <a:pt x="61" y="1888"/>
                          <a:pt x="0" y="1895"/>
                          <a:pt x="0" y="189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85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3360"/>
                    <a:ext cx="0" cy="201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481" name="Line 9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23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474" name="Line 10"/>
              <p:cNvSpPr>
                <a:spLocks noChangeShapeType="1"/>
              </p:cNvSpPr>
              <p:nvPr/>
            </p:nvSpPr>
            <p:spPr bwMode="auto">
              <a:xfrm>
                <a:off x="1728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5" name="Line 11"/>
              <p:cNvSpPr>
                <a:spLocks noChangeShapeType="1"/>
              </p:cNvSpPr>
              <p:nvPr/>
            </p:nvSpPr>
            <p:spPr bwMode="auto">
              <a:xfrm>
                <a:off x="1296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912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7" name="Line 13"/>
              <p:cNvSpPr>
                <a:spLocks noChangeShapeType="1"/>
              </p:cNvSpPr>
              <p:nvPr/>
            </p:nvSpPr>
            <p:spPr bwMode="auto">
              <a:xfrm>
                <a:off x="2976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8" name="Line 14"/>
              <p:cNvSpPr>
                <a:spLocks noChangeShapeType="1"/>
              </p:cNvSpPr>
              <p:nvPr/>
            </p:nvSpPr>
            <p:spPr bwMode="auto">
              <a:xfrm>
                <a:off x="2544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9" name="Line 15"/>
              <p:cNvSpPr>
                <a:spLocks noChangeShapeType="1"/>
              </p:cNvSpPr>
              <p:nvPr/>
            </p:nvSpPr>
            <p:spPr bwMode="auto">
              <a:xfrm>
                <a:off x="3408" y="96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2" name="Text Box 17"/>
            <p:cNvSpPr txBox="1">
              <a:spLocks noChangeArrowheads="1"/>
            </p:cNvSpPr>
            <p:nvPr/>
          </p:nvSpPr>
          <p:spPr bwMode="auto">
            <a:xfrm>
              <a:off x="912" y="3648"/>
              <a:ext cx="4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   -3       -2        -1          0       +1        +2        +3</a:t>
              </a:r>
            </a:p>
          </p:txBody>
        </p:sp>
      </p:grpSp>
      <p:sp>
        <p:nvSpPr>
          <p:cNvPr id="62470" name="Left-Right Arrow 60"/>
          <p:cNvSpPr>
            <a:spLocks noChangeArrowheads="1"/>
          </p:cNvSpPr>
          <p:nvPr/>
        </p:nvSpPr>
        <p:spPr bwMode="auto">
          <a:xfrm>
            <a:off x="3810000" y="3962400"/>
            <a:ext cx="1905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up probabilities in the standard normal table</a:t>
            </a:r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94921" name="Picture 9" descr="normal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4922838" cy="6781800"/>
          </a:xfrm>
          <a:prstGeom prst="rect">
            <a:avLst/>
          </a:prstGeom>
          <a:noFill/>
        </p:spPr>
      </p:pic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6248400" y="1905000"/>
            <a:ext cx="2590800" cy="9255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the area to the left of Z=1.51 in a standard normal curve?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4876800"/>
            <a:ext cx="5791200" cy="1295400"/>
            <a:chOff x="96" y="3072"/>
            <a:chExt cx="3648" cy="816"/>
          </a:xfrm>
        </p:grpSpPr>
        <p:sp>
          <p:nvSpPr>
            <p:cNvPr id="294924" name="Text Box 12"/>
            <p:cNvSpPr txBox="1">
              <a:spLocks noChangeArrowheads="1"/>
            </p:cNvSpPr>
            <p:nvPr/>
          </p:nvSpPr>
          <p:spPr bwMode="auto">
            <a:xfrm>
              <a:off x="96" y="3072"/>
              <a:ext cx="768" cy="23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Z=</a:t>
              </a:r>
              <a:r>
                <a:rPr lang="en-US" u="sng" dirty="0" smtClean="0">
                  <a:solidFill>
                    <a:srgbClr val="FF0000"/>
                  </a:solidFill>
                </a:rPr>
                <a:t>1.5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624" y="3312"/>
              <a:ext cx="288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4928" name="Rectangle 16"/>
            <p:cNvSpPr>
              <a:spLocks noChangeArrowheads="1"/>
            </p:cNvSpPr>
            <p:nvPr/>
          </p:nvSpPr>
          <p:spPr bwMode="auto">
            <a:xfrm>
              <a:off x="912" y="3792"/>
              <a:ext cx="2832" cy="9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3505200"/>
            <a:ext cx="2590800" cy="2967038"/>
            <a:chOff x="0" y="2208"/>
            <a:chExt cx="1632" cy="1869"/>
          </a:xfrm>
        </p:grpSpPr>
        <p:sp>
          <p:nvSpPr>
            <p:cNvPr id="294925" name="Text Box 13"/>
            <p:cNvSpPr txBox="1">
              <a:spLocks noChangeArrowheads="1"/>
            </p:cNvSpPr>
            <p:nvPr/>
          </p:nvSpPr>
          <p:spPr bwMode="auto">
            <a:xfrm>
              <a:off x="0" y="3840"/>
              <a:ext cx="768" cy="23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Z=1.5</a:t>
              </a:r>
              <a:r>
                <a:rPr lang="en-US" u="sng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94929" name="Rectangle 17"/>
            <p:cNvSpPr>
              <a:spLocks noChangeArrowheads="1"/>
            </p:cNvSpPr>
            <p:nvPr/>
          </p:nvSpPr>
          <p:spPr bwMode="auto">
            <a:xfrm>
              <a:off x="1344" y="2208"/>
              <a:ext cx="288" cy="168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30" name="Line 18"/>
            <p:cNvSpPr>
              <a:spLocks noChangeShapeType="1"/>
            </p:cNvSpPr>
            <p:nvPr/>
          </p:nvSpPr>
          <p:spPr bwMode="auto">
            <a:xfrm flipV="1">
              <a:off x="672" y="3840"/>
              <a:ext cx="72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4933" name="Text Box 21"/>
          <p:cNvSpPr txBox="1">
            <a:spLocks noChangeArrowheads="1"/>
          </p:cNvSpPr>
          <p:nvPr/>
        </p:nvSpPr>
        <p:spPr bwMode="auto">
          <a:xfrm>
            <a:off x="6553200" y="4648200"/>
            <a:ext cx="213360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 is 93.45%</a:t>
            </a:r>
          </a:p>
        </p:txBody>
      </p:sp>
      <p:sp>
        <p:nvSpPr>
          <p:cNvPr id="294934" name="Oval 22"/>
          <p:cNvSpPr>
            <a:spLocks noChangeArrowheads="1"/>
          </p:cNvSpPr>
          <p:nvPr/>
        </p:nvSpPr>
        <p:spPr bwMode="auto">
          <a:xfrm>
            <a:off x="2057400" y="5943600"/>
            <a:ext cx="6096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22" grpId="0" animBg="1"/>
      <p:bldP spid="294933" grpId="0" animBg="1"/>
      <p:bldP spid="2949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</a:t>
            </a:r>
            <a:r>
              <a:rPr lang="en-US" sz="3600" b="1" smtClean="0"/>
              <a:t>Tables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Areas under the standard normal curve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(Appendices of the textbook)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276600" y="1371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B0A19A-BC2F-4C02-8BCD-765350AB0300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1239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798990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153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14559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077200" cy="144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8024813" cy="175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Skewed to 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6402" b="16402"/>
          <a:stretch>
            <a:fillRect/>
          </a:stretch>
        </p:blipFill>
        <p:spPr>
          <a:xfrm>
            <a:off x="2133600" y="2249557"/>
            <a:ext cx="6033913" cy="35416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85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Distinguishing</a:t>
            </a:r>
            <a:r>
              <a:rPr lang="en-US" smtClean="0"/>
              <a:t> </a:t>
            </a:r>
            <a:r>
              <a:rPr lang="en-US" sz="3200" b="1" smtClean="0"/>
              <a:t>Features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The mean ± 1  standard deviation covers 66.7% of the area under the curve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mean ± 2 standard deviation covers 95% of the area under the curve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mean ±  3 standard deviation covers 99.7% of the area under the curve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828800" y="1447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70047F-84BB-4897-AC36-D73DFFBEFC10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Distinguishing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en-US" sz="4000" b="1" smtClean="0">
                <a:solidFill>
                  <a:schemeClr val="tx1"/>
                </a:solidFill>
              </a:rPr>
              <a:t>Features</a:t>
            </a:r>
            <a:endParaRPr lang="en-US" sz="4000" smtClean="0">
              <a:solidFill>
                <a:schemeClr val="tx1"/>
              </a:solidFill>
            </a:endParaRPr>
          </a:p>
        </p:txBody>
      </p:sp>
      <p:pic>
        <p:nvPicPr>
          <p:cNvPr id="65539" name="Picture 3" descr="dist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19250"/>
            <a:ext cx="5105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68-95-99.7 Rule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249859" name="Picture 3" descr="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229600" cy="502602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3124200"/>
            <a:ext cx="1447800" cy="990600"/>
            <a:chOff x="2448" y="1968"/>
            <a:chExt cx="912" cy="624"/>
          </a:xfrm>
        </p:grpSpPr>
        <p:sp>
          <p:nvSpPr>
            <p:cNvPr id="249861" name="Line 5"/>
            <p:cNvSpPr>
              <a:spLocks noChangeShapeType="1"/>
            </p:cNvSpPr>
            <p:nvPr/>
          </p:nvSpPr>
          <p:spPr bwMode="auto">
            <a:xfrm flipH="1">
              <a:off x="2496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2" name="Line 6"/>
            <p:cNvSpPr>
              <a:spLocks noChangeShapeType="1"/>
            </p:cNvSpPr>
            <p:nvPr/>
          </p:nvSpPr>
          <p:spPr bwMode="auto">
            <a:xfrm>
              <a:off x="2928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3" name="Text Box 7"/>
            <p:cNvSpPr txBox="1">
              <a:spLocks noChangeArrowheads="1"/>
            </p:cNvSpPr>
            <p:nvPr/>
          </p:nvSpPr>
          <p:spPr bwMode="auto">
            <a:xfrm>
              <a:off x="2448" y="1968"/>
              <a:ext cx="912" cy="48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68% of the data</a:t>
              </a:r>
            </a:p>
          </p:txBody>
        </p:sp>
      </p:grp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381000" y="5943600"/>
            <a:ext cx="8458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533400" y="1600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24200" y="4572000"/>
            <a:ext cx="3035300" cy="411163"/>
            <a:chOff x="1968" y="2880"/>
            <a:chExt cx="1912" cy="259"/>
          </a:xfrm>
        </p:grpSpPr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 flipH="1">
              <a:off x="1968" y="3120"/>
              <a:ext cx="10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024" y="3120"/>
              <a:ext cx="8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69" name="Text Box 13"/>
            <p:cNvSpPr txBox="1">
              <a:spLocks noChangeArrowheads="1"/>
            </p:cNvSpPr>
            <p:nvPr/>
          </p:nvSpPr>
          <p:spPr bwMode="auto">
            <a:xfrm>
              <a:off x="2236" y="2880"/>
              <a:ext cx="1429" cy="25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95% of the data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5334000"/>
            <a:ext cx="5105400" cy="411163"/>
            <a:chOff x="1248" y="3360"/>
            <a:chExt cx="3216" cy="259"/>
          </a:xfrm>
        </p:grpSpPr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 flipH="1">
              <a:off x="1248" y="3600"/>
              <a:ext cx="18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72" name="Line 16"/>
            <p:cNvSpPr>
              <a:spLocks noChangeShapeType="1"/>
            </p:cNvSpPr>
            <p:nvPr/>
          </p:nvSpPr>
          <p:spPr bwMode="auto">
            <a:xfrm>
              <a:off x="3072" y="3600"/>
              <a:ext cx="13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1968" y="3360"/>
              <a:ext cx="1920" cy="259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99.7% of the data</a:t>
              </a:r>
            </a:p>
          </p:txBody>
        </p:sp>
      </p:grpSp>
      <p:sp>
        <p:nvSpPr>
          <p:cNvPr id="249874" name="Rectangle 18"/>
          <p:cNvSpPr>
            <a:spLocks noChangeArrowheads="1"/>
          </p:cNvSpPr>
          <p:nvPr/>
        </p:nvSpPr>
        <p:spPr bwMode="auto">
          <a:xfrm>
            <a:off x="533400" y="5791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Exercises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Assuming the normal heart rate (H.R) in normal healthy individuals is normally distributed with Mean = 70 and Standard Deviation =10 beats/min</a:t>
            </a:r>
          </a:p>
          <a:p>
            <a:pPr eaLnBrk="1" hangingPunct="1"/>
            <a:endParaRPr lang="en-US" smtClean="0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752600" y="1371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315ECA-D2D5-4246-A296-B0C0BCFF8512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295400"/>
          </a:xfrm>
        </p:spPr>
        <p:txBody>
          <a:bodyPr/>
          <a:lstStyle/>
          <a:p>
            <a:pPr eaLnBrk="1" hangingPunct="1"/>
            <a:r>
              <a:rPr lang="en-US" sz="3200" b="1" smtClean="0"/>
              <a:t>Exercise # 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u="sng" smtClean="0"/>
              <a:t>Then: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What area under the curve is under 80 beats/min?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And what area under the curve is above 80 beats/min?</a:t>
            </a:r>
          </a:p>
          <a:p>
            <a:pPr marL="933450" lvl="1" indent="-533400" eaLnBrk="1" hangingPunct="1"/>
            <a:r>
              <a:rPr lang="en-US" sz="1700" smtClean="0"/>
              <a:t>Now we know, Z =X-M/SD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/>
              <a:t>	Z=?  X=80, M= 70, SD=10 .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/>
              <a:t>So we have to find the value of Z. For this we need to draw the figure…..and find the area which corresponds to Z.  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/>
              <a:t>	Z=1 then one SD above the mean. 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990600" y="1371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E9AF25-FE6C-456F-B68D-5C1316DBAE4E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4800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Line 8"/>
          <p:cNvSpPr>
            <a:spLocks noChangeShapeType="1"/>
          </p:cNvSpPr>
          <p:nvPr/>
        </p:nvSpPr>
        <p:spPr bwMode="auto">
          <a:xfrm>
            <a:off x="5943600" y="2590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6" name="Line 10"/>
          <p:cNvSpPr>
            <a:spLocks noChangeShapeType="1"/>
          </p:cNvSpPr>
          <p:nvPr/>
        </p:nvSpPr>
        <p:spPr bwMode="auto">
          <a:xfrm>
            <a:off x="8077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1" name="Rectangle 15"/>
          <p:cNvSpPr>
            <a:spLocks noChangeArrowheads="1"/>
          </p:cNvSpPr>
          <p:nvPr/>
        </p:nvSpPr>
        <p:spPr bwMode="auto">
          <a:xfrm>
            <a:off x="5410200" y="533400"/>
            <a:ext cx="2554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</a:rPr>
              <a:t>Exercise # 1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172200" y="4267200"/>
            <a:ext cx="9144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0.159</a:t>
            </a: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0" y="407988"/>
            <a:ext cx="35052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The value of z from the table for  z=1.00 is 0.8413.</a:t>
            </a:r>
          </a:p>
          <a:p>
            <a:r>
              <a:rPr lang="en-US" sz="2000" dirty="0"/>
              <a:t>So 84% have heart rate of 80 beat s </a:t>
            </a:r>
            <a:r>
              <a:rPr lang="en-US" sz="2000" dirty="0" smtClean="0"/>
              <a:t>or less per </a:t>
            </a:r>
            <a:r>
              <a:rPr lang="en-US" sz="2000" dirty="0"/>
              <a:t>minute.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Then 1 - 0.8413= 0.159. This means that 15.9% of individuals have a heart rate above one standard deviation (greater than 80 beats per minute).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343400" y="3733800"/>
            <a:ext cx="9144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0.8413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724400" y="5486400"/>
            <a:ext cx="1447800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Z score </a:t>
            </a:r>
          </a:p>
        </p:txBody>
      </p:sp>
      <p:sp>
        <p:nvSpPr>
          <p:cNvPr id="68635" name="Slide Number Placeholder 2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89C4AC-EB7A-496D-AD62-3109542B5407}" type="slidenum">
              <a:rPr lang="en-US" smtClean="0"/>
              <a:pPr/>
              <a:t>45</a:t>
            </a:fld>
            <a:endParaRPr lang="en-US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2514600" y="2057400"/>
            <a:ext cx="5638800" cy="2519363"/>
            <a:chOff x="1828800" y="1981200"/>
            <a:chExt cx="4311650" cy="1681163"/>
          </a:xfrm>
        </p:grpSpPr>
        <p:sp>
          <p:nvSpPr>
            <p:cNvPr id="29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2743200" y="48768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-3       -2        -1          μ            1         2          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 animBg="1"/>
      <p:bldP spid="26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Exercise # 2</a:t>
            </a: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u="sng" smtClean="0"/>
              <a:t>Then: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2) What area of the curve is below 90 beats/min?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And what are of the curve is above 90 beats/min?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endParaRPr lang="en-US" smtClean="0"/>
          </a:p>
        </p:txBody>
      </p:sp>
      <p:sp>
        <p:nvSpPr>
          <p:cNvPr id="69636" name="Line 5"/>
          <p:cNvSpPr>
            <a:spLocks noChangeShapeType="1"/>
          </p:cNvSpPr>
          <p:nvPr/>
        </p:nvSpPr>
        <p:spPr bwMode="auto">
          <a:xfrm>
            <a:off x="1828800" y="1447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739561-510C-4C86-8FA4-AAD1952C8C37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4419600"/>
            <a:ext cx="72390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/>
              <a:t>                                                                                               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-3       -2        -1          μ            1         2           3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447800" y="4800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10"/>
          <p:cNvSpPr>
            <a:spLocks noChangeShapeType="1"/>
          </p:cNvSpPr>
          <p:nvPr/>
        </p:nvSpPr>
        <p:spPr bwMode="auto">
          <a:xfrm>
            <a:off x="73152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Rectangle 16"/>
          <p:cNvSpPr>
            <a:spLocks noChangeArrowheads="1"/>
          </p:cNvSpPr>
          <p:nvPr/>
        </p:nvSpPr>
        <p:spPr bwMode="auto">
          <a:xfrm>
            <a:off x="3124200" y="685800"/>
            <a:ext cx="362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Diagram of Exercise # 2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696200" y="3962400"/>
            <a:ext cx="9144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0.023</a:t>
            </a:r>
          </a:p>
        </p:txBody>
      </p:sp>
      <p:sp>
        <p:nvSpPr>
          <p:cNvPr id="70675" name="Slide Number Placeholder 2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7BAC29-EF77-4699-912E-6DBC83343630}" type="slidenum">
              <a:rPr lang="en-US" smtClean="0"/>
              <a:pPr/>
              <a:t>47</a:t>
            </a:fld>
            <a:endParaRPr lang="en-US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600200" y="1976437"/>
            <a:ext cx="7086600" cy="2519363"/>
            <a:chOff x="1828800" y="1981200"/>
            <a:chExt cx="4311650" cy="1681163"/>
          </a:xfrm>
        </p:grpSpPr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1295400"/>
            <a:ext cx="3733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Solution:</a:t>
            </a:r>
          </a:p>
          <a:p>
            <a:r>
              <a:rPr lang="en-US" sz="2400" dirty="0"/>
              <a:t>Find Z score then for </a:t>
            </a:r>
            <a:r>
              <a:rPr lang="en-US" sz="2400" dirty="0" smtClean="0"/>
              <a:t>x=90</a:t>
            </a:r>
          </a:p>
          <a:p>
            <a:r>
              <a:rPr lang="en-US" sz="2400" dirty="0" smtClean="0"/>
              <a:t>Then </a:t>
            </a:r>
            <a:r>
              <a:rPr lang="en-US" sz="2400" dirty="0"/>
              <a:t>look at the table.</a:t>
            </a:r>
          </a:p>
          <a:p>
            <a:r>
              <a:rPr lang="en-US" sz="2400" dirty="0"/>
              <a:t>Z = 2</a:t>
            </a:r>
          </a:p>
          <a:p>
            <a:r>
              <a:rPr lang="en-US" sz="2400" dirty="0"/>
              <a:t>Area below 2 = 0.9772 and area above 2 = 1- </a:t>
            </a:r>
            <a:r>
              <a:rPr lang="en-US" sz="2400" dirty="0" smtClean="0"/>
              <a:t>0.9772 = 0.023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# 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u="sng" smtClean="0"/>
              <a:t>Then: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3) What area of the curve is between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    50-90 beats/min?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676400" y="1371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CF1DE6-2587-4DE8-9371-D21412024053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70104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                      </a:t>
            </a:r>
            <a:endParaRPr lang="en-US" sz="18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/>
              <a:t>                                                                                                  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-3        -2         -1            μ             1         2          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	 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447800" y="4800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9"/>
          <p:cNvSpPr>
            <a:spLocks noChangeShapeType="1"/>
          </p:cNvSpPr>
          <p:nvPr/>
        </p:nvSpPr>
        <p:spPr bwMode="auto">
          <a:xfrm>
            <a:off x="72390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Rectangle 16"/>
          <p:cNvSpPr>
            <a:spLocks noChangeArrowheads="1"/>
          </p:cNvSpPr>
          <p:nvPr/>
        </p:nvSpPr>
        <p:spPr bwMode="auto">
          <a:xfrm>
            <a:off x="3124200" y="685800"/>
            <a:ext cx="362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Diagram of Exercise # 3</a:t>
            </a:r>
          </a:p>
        </p:txBody>
      </p:sp>
      <p:sp>
        <p:nvSpPr>
          <p:cNvPr id="72712" name="Line 18"/>
          <p:cNvSpPr>
            <a:spLocks noChangeShapeType="1"/>
          </p:cNvSpPr>
          <p:nvPr/>
        </p:nvSpPr>
        <p:spPr bwMode="auto">
          <a:xfrm>
            <a:off x="28194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Line 19"/>
          <p:cNvSpPr>
            <a:spLocks noChangeShapeType="1"/>
          </p:cNvSpPr>
          <p:nvPr/>
        </p:nvSpPr>
        <p:spPr bwMode="auto">
          <a:xfrm>
            <a:off x="22098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657600" y="3352800"/>
            <a:ext cx="2133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0.954</a:t>
            </a:r>
          </a:p>
        </p:txBody>
      </p:sp>
      <p:sp>
        <p:nvSpPr>
          <p:cNvPr id="72724" name="Slide Number Placeholder 2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6DE6E9-CB1C-433B-8D43-8ADC20FD5940}" type="slidenum">
              <a:rPr lang="en-US" smtClean="0"/>
              <a:pPr/>
              <a:t>49</a:t>
            </a:fld>
            <a:endParaRPr lang="en-US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600200" y="1976437"/>
            <a:ext cx="7086600" cy="2519363"/>
            <a:chOff x="1828800" y="1981200"/>
            <a:chExt cx="4311650" cy="1681163"/>
          </a:xfrm>
        </p:grpSpPr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5997" b="15997"/>
          <a:stretch>
            <a:fillRect/>
          </a:stretch>
        </p:blipFill>
        <p:spPr>
          <a:xfrm>
            <a:off x="1905000" y="1752600"/>
            <a:ext cx="5562600" cy="32650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151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# 4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u="sng" smtClean="0"/>
              <a:t>Then: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4) What area of the curve is above 100 beats/min?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828800" y="1371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FF40A4-CC16-4E38-8972-7250B2CE22ED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5963"/>
            <a:ext cx="7010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/>
              <a:t>                                                                                                  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-3          -2         -1          μ             1          2          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	 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47800" y="4805363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0"/>
          <p:cNvSpPr>
            <a:spLocks noChangeShapeType="1"/>
          </p:cNvSpPr>
          <p:nvPr/>
        </p:nvSpPr>
        <p:spPr bwMode="auto">
          <a:xfrm>
            <a:off x="8382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Rectangle 16"/>
          <p:cNvSpPr>
            <a:spLocks noChangeArrowheads="1"/>
          </p:cNvSpPr>
          <p:nvPr/>
        </p:nvSpPr>
        <p:spPr bwMode="auto">
          <a:xfrm>
            <a:off x="3124200" y="685800"/>
            <a:ext cx="362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Diagram of Exercise # 4</a:t>
            </a:r>
          </a:p>
        </p:txBody>
      </p:sp>
      <p:sp>
        <p:nvSpPr>
          <p:cNvPr id="22548" name="Text Box 20"/>
          <p:cNvSpPr txBox="1">
            <a:spLocks noChangeAspect="1" noChangeArrowheads="1"/>
          </p:cNvSpPr>
          <p:nvPr/>
        </p:nvSpPr>
        <p:spPr bwMode="auto">
          <a:xfrm>
            <a:off x="8077200" y="3962400"/>
            <a:ext cx="762000" cy="315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b="1"/>
              <a:t>0.015</a:t>
            </a:r>
          </a:p>
        </p:txBody>
      </p:sp>
      <p:sp>
        <p:nvSpPr>
          <p:cNvPr id="74772" name="Slide Number Placeholder 1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580788-7CC3-4870-A1A7-D67EBE5C31F9}" type="slidenum">
              <a:rPr lang="en-US" smtClean="0"/>
              <a:pPr/>
              <a:t>51</a:t>
            </a:fld>
            <a:endParaRPr lang="en-US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600200" y="1981200"/>
            <a:ext cx="7086600" cy="2519363"/>
            <a:chOff x="1828800" y="1981200"/>
            <a:chExt cx="4311650" cy="1681163"/>
          </a:xfrm>
        </p:grpSpPr>
        <p:sp>
          <p:nvSpPr>
            <p:cNvPr id="23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Exercise # 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010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5) What area of the curve is below 40 beats per min or above 100 beats per min?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1828800" y="1447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19DA8B-37D0-472F-A758-14C4D67A54B4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 </a:t>
            </a:r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2667000" y="609600"/>
            <a:ext cx="4764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</a:rPr>
              <a:t>Diagram of Exercise # 5</a:t>
            </a:r>
          </a:p>
        </p:txBody>
      </p:sp>
      <p:sp>
        <p:nvSpPr>
          <p:cNvPr id="76815" name="Line 18"/>
          <p:cNvSpPr>
            <a:spLocks noChangeShapeType="1"/>
          </p:cNvSpPr>
          <p:nvPr/>
        </p:nvSpPr>
        <p:spPr bwMode="auto">
          <a:xfrm>
            <a:off x="22098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28"/>
          <p:cNvSpPr>
            <a:spLocks noChangeShapeType="1"/>
          </p:cNvSpPr>
          <p:nvPr/>
        </p:nvSpPr>
        <p:spPr bwMode="auto">
          <a:xfrm>
            <a:off x="2286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30"/>
          <p:cNvSpPr>
            <a:spLocks noChangeShapeType="1"/>
          </p:cNvSpPr>
          <p:nvPr/>
        </p:nvSpPr>
        <p:spPr bwMode="auto">
          <a:xfrm flipV="1">
            <a:off x="8077200" y="4419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31"/>
          <p:cNvSpPr>
            <a:spLocks noChangeShapeType="1"/>
          </p:cNvSpPr>
          <p:nvPr/>
        </p:nvSpPr>
        <p:spPr bwMode="auto">
          <a:xfrm flipV="1">
            <a:off x="83820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32"/>
          <p:cNvSpPr>
            <a:spLocks noChangeShapeType="1"/>
          </p:cNvSpPr>
          <p:nvPr/>
        </p:nvSpPr>
        <p:spPr bwMode="auto">
          <a:xfrm flipV="1">
            <a:off x="1524000" y="4572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33"/>
          <p:cNvSpPr>
            <a:spLocks noChangeShapeType="1"/>
          </p:cNvSpPr>
          <p:nvPr/>
        </p:nvSpPr>
        <p:spPr bwMode="auto">
          <a:xfrm flipV="1">
            <a:off x="18288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34"/>
          <p:cNvSpPr>
            <a:spLocks noChangeShapeType="1"/>
          </p:cNvSpPr>
          <p:nvPr/>
        </p:nvSpPr>
        <p:spPr bwMode="auto">
          <a:xfrm flipV="1">
            <a:off x="20574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35"/>
          <p:cNvSpPr>
            <a:spLocks noChangeShapeType="1"/>
          </p:cNvSpPr>
          <p:nvPr/>
        </p:nvSpPr>
        <p:spPr bwMode="auto">
          <a:xfrm flipV="1">
            <a:off x="8610600" y="4572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spect="1" noChangeArrowheads="1"/>
          </p:cNvSpPr>
          <p:nvPr/>
        </p:nvSpPr>
        <p:spPr bwMode="auto">
          <a:xfrm>
            <a:off x="8077200" y="4451350"/>
            <a:ext cx="762000" cy="315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b="1"/>
              <a:t>0.015</a:t>
            </a:r>
          </a:p>
        </p:txBody>
      </p:sp>
      <p:sp>
        <p:nvSpPr>
          <p:cNvPr id="30758" name="Text Box 38"/>
          <p:cNvSpPr txBox="1">
            <a:spLocks noChangeAspect="1" noChangeArrowheads="1"/>
          </p:cNvSpPr>
          <p:nvPr/>
        </p:nvSpPr>
        <p:spPr bwMode="auto">
          <a:xfrm>
            <a:off x="1524000" y="4495800"/>
            <a:ext cx="762000" cy="315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b="1"/>
              <a:t>0.015</a:t>
            </a:r>
          </a:p>
        </p:txBody>
      </p:sp>
      <p:sp>
        <p:nvSpPr>
          <p:cNvPr id="76827" name="Slide Number Placeholder 2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5D43F9-8CC4-4DC0-B25E-564A5CD1EC1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981200" y="19812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-3          -2         -1         μ          1          2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	 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1447800" y="4800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600200" y="1976437"/>
            <a:ext cx="7086600" cy="2519363"/>
            <a:chOff x="1828800" y="1981200"/>
            <a:chExt cx="4311650" cy="1681163"/>
          </a:xfrm>
        </p:grpSpPr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1828800" y="1981200"/>
              <a:ext cx="2243138" cy="1681163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95" y="712"/>
                </a:cxn>
                <a:cxn ang="0">
                  <a:pos x="142" y="704"/>
                </a:cxn>
                <a:cxn ang="0">
                  <a:pos x="189" y="691"/>
                </a:cxn>
                <a:cxn ang="0">
                  <a:pos x="237" y="675"/>
                </a:cxn>
                <a:cxn ang="0">
                  <a:pos x="284" y="653"/>
                </a:cxn>
                <a:cxn ang="0">
                  <a:pos x="331" y="623"/>
                </a:cxn>
                <a:cxn ang="0">
                  <a:pos x="426" y="540"/>
                </a:cxn>
                <a:cxn ang="0">
                  <a:pos x="521" y="422"/>
                </a:cxn>
                <a:cxn ang="0">
                  <a:pos x="616" y="281"/>
                </a:cxn>
                <a:cxn ang="0">
                  <a:pos x="663" y="209"/>
                </a:cxn>
                <a:cxn ang="0">
                  <a:pos x="710" y="142"/>
                </a:cxn>
                <a:cxn ang="0">
                  <a:pos x="757" y="83"/>
                </a:cxn>
                <a:cxn ang="0">
                  <a:pos x="805" y="38"/>
                </a:cxn>
                <a:cxn ang="0">
                  <a:pos x="852" y="9"/>
                </a:cxn>
                <a:cxn ang="0">
                  <a:pos x="900" y="0"/>
                </a:cxn>
              </a:cxnLst>
              <a:rect l="0" t="0" r="r" b="b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038600" y="1981200"/>
              <a:ext cx="2101850" cy="1681163"/>
            </a:xfrm>
            <a:custGeom>
              <a:avLst/>
              <a:gdLst/>
              <a:ahLst/>
              <a:cxnLst>
                <a:cxn ang="0">
                  <a:pos x="900" y="720"/>
                </a:cxn>
                <a:cxn ang="0">
                  <a:pos x="805" y="712"/>
                </a:cxn>
                <a:cxn ang="0">
                  <a:pos x="758" y="704"/>
                </a:cxn>
                <a:cxn ang="0">
                  <a:pos x="711" y="691"/>
                </a:cxn>
                <a:cxn ang="0">
                  <a:pos x="663" y="675"/>
                </a:cxn>
                <a:cxn ang="0">
                  <a:pos x="615" y="653"/>
                </a:cxn>
                <a:cxn ang="0">
                  <a:pos x="568" y="623"/>
                </a:cxn>
                <a:cxn ang="0">
                  <a:pos x="473" y="540"/>
                </a:cxn>
                <a:cxn ang="0">
                  <a:pos x="378" y="422"/>
                </a:cxn>
                <a:cxn ang="0">
                  <a:pos x="284" y="281"/>
                </a:cxn>
                <a:cxn ang="0">
                  <a:pos x="236" y="209"/>
                </a:cxn>
                <a:cxn ang="0">
                  <a:pos x="189" y="142"/>
                </a:cxn>
                <a:cxn ang="0">
                  <a:pos x="142" y="83"/>
                </a:cxn>
                <a:cxn ang="0">
                  <a:pos x="94" y="38"/>
                </a:cxn>
                <a:cxn ang="0">
                  <a:pos x="47" y="9"/>
                </a:cxn>
                <a:cxn ang="0">
                  <a:pos x="0" y="0"/>
                </a:cxn>
              </a:cxnLst>
              <a:rect l="0" t="0" r="r" b="b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7" grpId="0" animBg="1"/>
      <p:bldP spid="3075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A0E718-9A80-4969-9958-5DF379C988AB}" type="slidenum">
              <a:rPr lang="en-GB" smtClean="0"/>
              <a:pPr/>
              <a:t>54</a:t>
            </a:fld>
            <a:endParaRPr lang="en-GB" smtClean="0"/>
          </a:p>
        </p:txBody>
      </p:sp>
      <p:sp>
        <p:nvSpPr>
          <p:cNvPr id="77827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692150"/>
            <a:ext cx="91440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66"/>
                </a:solidFill>
              </a:rPr>
              <a:t>Example 2</a:t>
            </a:r>
            <a:br>
              <a:rPr lang="en-US" sz="3200" smtClean="0">
                <a:solidFill>
                  <a:srgbClr val="FFFF66"/>
                </a:solidFill>
              </a:rPr>
            </a:br>
            <a:r>
              <a:rPr lang="en-US" sz="2600" smtClean="0">
                <a:solidFill>
                  <a:schemeClr val="tx1"/>
                </a:solidFill>
              </a:rPr>
              <a:t>Given the standard normal distribution, find P( z ≥ -1.48)</a:t>
            </a:r>
          </a:p>
        </p:txBody>
      </p:sp>
      <p:pic>
        <p:nvPicPr>
          <p:cNvPr id="77828" name="Picture 5" descr="z_ex0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7058025" cy="2089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7829" name="Rectangle 6"/>
          <p:cNvSpPr>
            <a:spLocks noRot="1" noChangeArrowheads="1"/>
          </p:cNvSpPr>
          <p:nvPr/>
        </p:nvSpPr>
        <p:spPr bwMode="auto">
          <a:xfrm>
            <a:off x="468313" y="4652963"/>
            <a:ext cx="8280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600" b="1">
                <a:solidFill>
                  <a:srgbClr val="FFFF66"/>
                </a:solidFill>
              </a:rPr>
              <a:t>Solution: </a:t>
            </a:r>
            <a:r>
              <a:rPr lang="en-US" sz="2600" b="1"/>
              <a:t>P ( z ≥ -1.48)= 1- P ( z ≤ -1.48) = 1- 0.0694</a:t>
            </a:r>
            <a:br>
              <a:rPr lang="en-US" sz="2600" b="1"/>
            </a:br>
            <a:r>
              <a:rPr lang="en-US" sz="2600" b="1"/>
              <a:t>                                                                  = 0.9306</a:t>
            </a:r>
            <a:r>
              <a:rPr lang="en-US" sz="3000" b="1"/>
              <a:t>                                        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6C24C6-A5AB-484D-9A19-03B6DEF7858C}" type="slidenum">
              <a:rPr lang="en-GB" smtClean="0"/>
              <a:pPr/>
              <a:t>55</a:t>
            </a:fld>
            <a:endParaRPr lang="en-GB" smtClean="0"/>
          </a:p>
        </p:txBody>
      </p:sp>
      <p:sp>
        <p:nvSpPr>
          <p:cNvPr id="78851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66"/>
                </a:solidFill>
              </a:rPr>
              <a:t>Example 3</a:t>
            </a:r>
            <a:br>
              <a:rPr lang="en-US" sz="3200" smtClean="0">
                <a:solidFill>
                  <a:srgbClr val="FFFF66"/>
                </a:solidFill>
              </a:rPr>
            </a:br>
            <a:r>
              <a:rPr lang="en-US" sz="3200" smtClean="0">
                <a:solidFill>
                  <a:srgbClr val="FFFF66"/>
                </a:solidFill>
              </a:rPr>
              <a:t/>
            </a:r>
            <a:br>
              <a:rPr lang="en-US" sz="3200" smtClean="0">
                <a:solidFill>
                  <a:srgbClr val="FFFF66"/>
                </a:solidFill>
              </a:rPr>
            </a:br>
            <a:r>
              <a:rPr lang="en-US" sz="2600" smtClean="0">
                <a:solidFill>
                  <a:schemeClr val="tx1"/>
                </a:solidFill>
              </a:rPr>
              <a:t>What proportion of z values are between -1.65 and 1.65</a:t>
            </a:r>
            <a:endParaRPr lang="en-GB" sz="2600" smtClean="0">
              <a:solidFill>
                <a:schemeClr val="tx1"/>
              </a:solidFill>
            </a:endParaRPr>
          </a:p>
        </p:txBody>
      </p:sp>
      <p:pic>
        <p:nvPicPr>
          <p:cNvPr id="78852" name="Picture 5" descr="z_ex0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420938"/>
            <a:ext cx="5759450" cy="26177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8853" name="Rectangle 6"/>
          <p:cNvSpPr>
            <a:spLocks noChangeArrowheads="1"/>
          </p:cNvSpPr>
          <p:nvPr/>
        </p:nvSpPr>
        <p:spPr bwMode="auto">
          <a:xfrm>
            <a:off x="827088" y="5229225"/>
            <a:ext cx="784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66"/>
                </a:solidFill>
              </a:rPr>
              <a:t>Solution:</a:t>
            </a:r>
            <a:r>
              <a:rPr lang="en-US" b="1">
                <a:solidFill>
                  <a:srgbClr val="FFFF66"/>
                </a:solidFill>
              </a:rPr>
              <a:t> </a:t>
            </a:r>
            <a:r>
              <a:rPr lang="en-US" sz="2600" b="1"/>
              <a:t>P (-1.65 ≤</a:t>
            </a:r>
            <a:r>
              <a:rPr lang="en-US" sz="2600"/>
              <a:t> </a:t>
            </a:r>
            <a:r>
              <a:rPr lang="en-US" sz="2600" b="1"/>
              <a:t>z ≤1.65) = 0.9505 – 0.0495</a:t>
            </a:r>
          </a:p>
          <a:p>
            <a:r>
              <a:rPr lang="en-US" sz="2600" b="1"/>
              <a:t>                                                   =0.9010</a:t>
            </a:r>
          </a:p>
          <a:p>
            <a:endParaRPr lang="en-GB" sz="2600" b="1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673E8E-6A20-4601-898E-306E94192388}" type="slidenum">
              <a:rPr lang="en-GB" smtClean="0"/>
              <a:pPr/>
              <a:t>56</a:t>
            </a:fld>
            <a:endParaRPr lang="en-GB" smtClean="0"/>
          </a:p>
        </p:txBody>
      </p:sp>
      <p:sp>
        <p:nvSpPr>
          <p:cNvPr id="7987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66"/>
                </a:solidFill>
              </a:rPr>
              <a:t>Normal Distribution Application</a:t>
            </a:r>
            <a:endParaRPr lang="en-GB" sz="3600" smtClean="0">
              <a:solidFill>
                <a:srgbClr val="FFFF66"/>
              </a:solidFill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35975" cy="46116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smtClean="0"/>
              <a:t>If the distribution is standard normal distribution with mean of 0 and a standard deviation of 1, we can use table D in appendix of Daniel book and find area under value of </a:t>
            </a:r>
            <a:r>
              <a:rPr lang="en-US" sz="2400" smtClean="0">
                <a:solidFill>
                  <a:srgbClr val="FFFF66"/>
                </a:solidFill>
              </a:rPr>
              <a:t>z</a:t>
            </a:r>
            <a:r>
              <a:rPr lang="en-US" sz="2400" smtClean="0"/>
              <a:t>.</a:t>
            </a:r>
          </a:p>
          <a:p>
            <a:pPr algn="just">
              <a:lnSpc>
                <a:spcPct val="90000"/>
              </a:lnSpc>
            </a:pPr>
            <a:endParaRPr lang="en-US" sz="2400" smtClean="0"/>
          </a:p>
          <a:p>
            <a:pPr algn="just">
              <a:lnSpc>
                <a:spcPct val="90000"/>
              </a:lnSpc>
            </a:pPr>
            <a:r>
              <a:rPr lang="en-US" sz="2400" smtClean="0"/>
              <a:t>Normal distribution  is easily to be transformed in to the standard normal distribution through transfer values of </a:t>
            </a:r>
            <a:r>
              <a:rPr lang="en-US" sz="2400" i="1" smtClean="0">
                <a:solidFill>
                  <a:srgbClr val="FFFF66"/>
                </a:solidFill>
              </a:rPr>
              <a:t>X</a:t>
            </a:r>
            <a:r>
              <a:rPr lang="en-US" sz="2400" smtClean="0"/>
              <a:t> to corresponding values of </a:t>
            </a:r>
            <a:r>
              <a:rPr lang="en-US" sz="2400" smtClean="0">
                <a:solidFill>
                  <a:srgbClr val="FFFF66"/>
                </a:solidFill>
              </a:rPr>
              <a:t>z</a:t>
            </a:r>
            <a:r>
              <a:rPr lang="en-US" sz="240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smtClean="0"/>
              <a:t>This is done by using the following  formula: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smtClean="0">
                <a:solidFill>
                  <a:srgbClr val="FFFF66"/>
                </a:solidFill>
              </a:rPr>
              <a:t>                   </a:t>
            </a:r>
            <a:r>
              <a:rPr lang="en-US" sz="3500" b="1" i="1" smtClean="0">
                <a:solidFill>
                  <a:srgbClr val="FFFF66"/>
                </a:solidFill>
              </a:rPr>
              <a:t>Z</a:t>
            </a:r>
            <a:r>
              <a:rPr lang="en-US" sz="5000" b="1" i="1" smtClean="0">
                <a:solidFill>
                  <a:srgbClr val="FFFF66"/>
                </a:solidFill>
              </a:rPr>
              <a:t> = </a:t>
            </a:r>
            <a:r>
              <a:rPr lang="en-US" sz="5000" b="1" i="1" u="sng" smtClean="0">
                <a:solidFill>
                  <a:srgbClr val="FFFF66"/>
                </a:solidFill>
              </a:rPr>
              <a:t>x  -  µ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i="1" smtClean="0">
                <a:solidFill>
                  <a:srgbClr val="FFFF66"/>
                </a:solidFill>
              </a:rPr>
              <a:t>                      </a:t>
            </a:r>
            <a:r>
              <a:rPr lang="el-GR" sz="4000" b="1" i="1" smtClean="0">
                <a:solidFill>
                  <a:srgbClr val="FFFF66"/>
                </a:solidFill>
              </a:rPr>
              <a:t>σ</a:t>
            </a:r>
          </a:p>
        </p:txBody>
      </p:sp>
      <p:sp>
        <p:nvSpPr>
          <p:cNvPr id="79877" name="Line 4"/>
          <p:cNvSpPr>
            <a:spLocks noChangeShapeType="1"/>
          </p:cNvSpPr>
          <p:nvPr/>
        </p:nvSpPr>
        <p:spPr bwMode="auto">
          <a:xfrm flipV="1">
            <a:off x="3492500" y="6165850"/>
            <a:ext cx="13684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Application/Uses of Normal Distribution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000" b="1" smtClean="0"/>
              <a:t>It’s application goes beyond describing distributions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It is used by researchers and modelers.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The major use of normal distribution is the role it plays in statistical inference. 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The z score along with the t –score, chi-square and F-statistics is important in hypothesis testing.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It helps managers/management make decisions.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905000" y="13716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43E8C7-05DB-4458-9D96-1F4FD2A66CB8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my data “normal”?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continuous random variables are normally distributed!!</a:t>
            </a:r>
          </a:p>
          <a:p>
            <a:r>
              <a:rPr lang="en-US"/>
              <a:t>It is important to evaluate how well the data are approximated by a normal distribution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my data normally distributed?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5323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800" dirty="0"/>
              <a:t>Look at the histogram! Does it appear bell shaped?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800" dirty="0"/>
              <a:t>Compute descriptive summary measures—are mean, median, and mode similar?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800" dirty="0"/>
              <a:t>Do 2/3 of observations lie within 1 std dev of the mean? Do 95% of observations lie within 2 std dev of the mean?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800" dirty="0" smtClean="0"/>
              <a:t>???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???</a:t>
            </a:r>
            <a:endParaRPr lang="en-US" sz="28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5067" r="5067"/>
          <a:stretch>
            <a:fillRect/>
          </a:stretch>
        </p:blipFill>
        <p:spPr>
          <a:xfrm>
            <a:off x="1524000" y="1828800"/>
            <a:ext cx="70104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890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295400"/>
          </a:xfrm>
        </p:spPr>
        <p:txBody>
          <a:bodyPr/>
          <a:lstStyle/>
          <a:p>
            <a:r>
              <a:rPr lang="en-US" smtClean="0"/>
              <a:t>Do it your self 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C49693-2B0B-4030-9998-851FD6FFB76D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10400" cy="12954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</a:rPr>
              <a:t>The daily water usage per person in New Providence, New Jersey is normally distributed with a mean of 20 gallons and a standard deviation of 5 gallons.</a:t>
            </a:r>
          </a:p>
          <a:p>
            <a:pPr algn="just"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</a:rPr>
              <a:t>About 68% of the daily water usage per person in New Providence lies between what two values?</a:t>
            </a:r>
          </a:p>
          <a:p>
            <a:pPr algn="just"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</a:rPr>
              <a:t>                        </a:t>
            </a:r>
          </a:p>
          <a:p>
            <a:r>
              <a:rPr lang="en-US" smtClean="0">
                <a:solidFill>
                  <a:schemeClr val="bg1"/>
                </a:solidFill>
              </a:rPr>
              <a:t>That is, about 68% of the daily water usage will lie between 15 and 25 gallons.</a:t>
            </a:r>
            <a:endParaRPr lang="en-US" sz="2400" smtClean="0">
              <a:solidFill>
                <a:schemeClr val="bg1"/>
              </a:solidFill>
            </a:endParaRPr>
          </a:p>
          <a:p>
            <a:endParaRPr lang="en-US" smtClean="0"/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1066800" y="48895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1143000" imgH="190440" progId="Equation.2">
                  <p:embed/>
                </p:oleObj>
              </mc:Choice>
              <mc:Fallback>
                <p:oleObj name="Equation" r:id="rId3" imgW="1143000" imgH="190440" progId="Equation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895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45ABAB-7E94-4693-93E1-A4F38DE17339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78F0"/>
              </a:buClr>
              <a:buSzPct val="85000"/>
              <a:defRPr/>
            </a:pPr>
            <a:r>
              <a:rPr lang="en-US" sz="2800" kern="0" dirty="0">
                <a:solidFill>
                  <a:srgbClr val="000066">
                    <a:lumMod val="50000"/>
                  </a:srgbClr>
                </a:solidFill>
                <a:latin typeface="Arial"/>
              </a:rPr>
              <a:t>What is the probability that a person from New Providence selected at random will use less than 20 gallons per day?</a:t>
            </a:r>
          </a:p>
          <a:p>
            <a:pPr marL="342900" indent="-342900">
              <a:spcBef>
                <a:spcPct val="20000"/>
              </a:spcBef>
              <a:buClr>
                <a:srgbClr val="0078F0"/>
              </a:buClr>
              <a:buSzPct val="85000"/>
              <a:defRPr/>
            </a:pPr>
            <a:r>
              <a:rPr lang="en-US" sz="2800" kern="0" dirty="0">
                <a:solidFill>
                  <a:srgbClr val="000066">
                    <a:lumMod val="50000"/>
                  </a:srgbClr>
                </a:solidFill>
                <a:latin typeface="Arial"/>
              </a:rPr>
              <a:t>The associated Z value is Z=(20-20)/5=0.  Thus, P(X&lt;20)=P(Z&lt;0)= 0.5 = 50%</a:t>
            </a:r>
          </a:p>
          <a:p>
            <a:pPr marL="342900" indent="-342900">
              <a:spcBef>
                <a:spcPct val="20000"/>
              </a:spcBef>
              <a:buClr>
                <a:srgbClr val="0078F0"/>
              </a:buClr>
              <a:buSzPct val="85000"/>
              <a:defRPr/>
            </a:pPr>
            <a:r>
              <a:rPr lang="en-US" sz="2800" kern="0" dirty="0">
                <a:solidFill>
                  <a:srgbClr val="000066">
                    <a:lumMod val="50000"/>
                  </a:srgbClr>
                </a:solidFill>
                <a:latin typeface="Arial"/>
              </a:rPr>
              <a:t>What percent uses between 20 and 24 gallons?</a:t>
            </a:r>
          </a:p>
          <a:p>
            <a:pPr marL="342900" indent="-342900">
              <a:spcBef>
                <a:spcPct val="20000"/>
              </a:spcBef>
              <a:buClr>
                <a:srgbClr val="0078F0"/>
              </a:buClr>
              <a:buSzPct val="85000"/>
              <a:defRPr/>
            </a:pPr>
            <a:endParaRPr lang="en-US" sz="2800" kern="0" dirty="0">
              <a:solidFill>
                <a:srgbClr val="000066">
                  <a:lumMod val="50000"/>
                </a:srgbClr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Clr>
                <a:srgbClr val="0078F0"/>
              </a:buClr>
              <a:buSzPct val="85000"/>
              <a:defRPr/>
            </a:pPr>
            <a:r>
              <a:rPr lang="en-US" sz="2800" kern="0" dirty="0">
                <a:solidFill>
                  <a:srgbClr val="000066">
                    <a:lumMod val="50000"/>
                  </a:srgbClr>
                </a:solidFill>
                <a:latin typeface="Arial"/>
              </a:rPr>
              <a:t>The Z value associated with X=20 is Z=0 and with X=24, Z=(24-20)/5=.8.  Thus, P(20&lt;X&lt;24)=P(0&lt;Z&lt;.8)=28.81%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9A7820-1B76-49AF-9998-1DE80BA3A272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839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98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981" name="Freeform 5"/>
            <p:cNvSpPr>
              <a:spLocks/>
            </p:cNvSpPr>
            <p:nvPr/>
          </p:nvSpPr>
          <p:spPr bwMode="auto">
            <a:xfrm>
              <a:off x="0" y="0"/>
              <a:ext cx="5747" cy="4320"/>
            </a:xfrm>
            <a:custGeom>
              <a:avLst/>
              <a:gdLst>
                <a:gd name="T0" fmla="*/ 0 w 5747"/>
                <a:gd name="T1" fmla="*/ 4319 h 4320"/>
                <a:gd name="T2" fmla="*/ 5746 w 5747"/>
                <a:gd name="T3" fmla="*/ 4319 h 4320"/>
                <a:gd name="T4" fmla="*/ 5746 w 5747"/>
                <a:gd name="T5" fmla="*/ 0 h 4320"/>
                <a:gd name="T6" fmla="*/ 0 w 5747"/>
                <a:gd name="T7" fmla="*/ 0 h 4320"/>
                <a:gd name="T8" fmla="*/ 0 w 5747"/>
                <a:gd name="T9" fmla="*/ 43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47"/>
                <a:gd name="T16" fmla="*/ 0 h 4320"/>
                <a:gd name="T17" fmla="*/ 5747 w 5747"/>
                <a:gd name="T18" fmla="*/ 4320 h 43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47" h="4320">
                  <a:moveTo>
                    <a:pt x="0" y="4319"/>
                  </a:moveTo>
                  <a:lnTo>
                    <a:pt x="5746" y="4319"/>
                  </a:lnTo>
                  <a:lnTo>
                    <a:pt x="5746" y="0"/>
                  </a:lnTo>
                  <a:lnTo>
                    <a:pt x="0" y="0"/>
                  </a:lnTo>
                  <a:lnTo>
                    <a:pt x="0" y="431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Freeform 6"/>
            <p:cNvSpPr>
              <a:spLocks/>
            </p:cNvSpPr>
            <p:nvPr/>
          </p:nvSpPr>
          <p:spPr bwMode="auto">
            <a:xfrm>
              <a:off x="1150" y="871"/>
              <a:ext cx="3449" cy="2593"/>
            </a:xfrm>
            <a:custGeom>
              <a:avLst/>
              <a:gdLst>
                <a:gd name="T0" fmla="*/ 0 w 3449"/>
                <a:gd name="T1" fmla="*/ 2592 h 2593"/>
                <a:gd name="T2" fmla="*/ 3448 w 3449"/>
                <a:gd name="T3" fmla="*/ 2592 h 2593"/>
                <a:gd name="T4" fmla="*/ 3448 w 3449"/>
                <a:gd name="T5" fmla="*/ 0 h 2593"/>
                <a:gd name="T6" fmla="*/ 0 w 3449"/>
                <a:gd name="T7" fmla="*/ 0 h 2593"/>
                <a:gd name="T8" fmla="*/ 0 w 3449"/>
                <a:gd name="T9" fmla="*/ 2592 h 25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9"/>
                <a:gd name="T16" fmla="*/ 0 h 2593"/>
                <a:gd name="T17" fmla="*/ 3449 w 3449"/>
                <a:gd name="T18" fmla="*/ 2593 h 25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9" h="2593">
                  <a:moveTo>
                    <a:pt x="0" y="2592"/>
                  </a:moveTo>
                  <a:lnTo>
                    <a:pt x="3448" y="2592"/>
                  </a:lnTo>
                  <a:lnTo>
                    <a:pt x="3448" y="0"/>
                  </a:lnTo>
                  <a:lnTo>
                    <a:pt x="0" y="0"/>
                  </a:lnTo>
                  <a:lnTo>
                    <a:pt x="0" y="25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Rectangle 7"/>
            <p:cNvSpPr>
              <a:spLocks noChangeArrowheads="1"/>
            </p:cNvSpPr>
            <p:nvPr/>
          </p:nvSpPr>
          <p:spPr bwMode="auto">
            <a:xfrm>
              <a:off x="4189" y="3463"/>
              <a:ext cx="116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984" name="Rectangle 8"/>
            <p:cNvSpPr>
              <a:spLocks noChangeArrowheads="1"/>
            </p:cNvSpPr>
            <p:nvPr/>
          </p:nvSpPr>
          <p:spPr bwMode="auto">
            <a:xfrm>
              <a:off x="2619" y="3463"/>
              <a:ext cx="116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985" name="Rectangle 9"/>
            <p:cNvSpPr>
              <a:spLocks noChangeArrowheads="1"/>
            </p:cNvSpPr>
            <p:nvPr/>
          </p:nvSpPr>
          <p:spPr bwMode="auto">
            <a:xfrm>
              <a:off x="1010" y="3463"/>
              <a:ext cx="129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83986" name="Rectangle 10"/>
            <p:cNvSpPr>
              <a:spLocks noChangeArrowheads="1"/>
            </p:cNvSpPr>
            <p:nvPr/>
          </p:nvSpPr>
          <p:spPr bwMode="auto">
            <a:xfrm>
              <a:off x="1058" y="346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83987" name="Line 11"/>
            <p:cNvSpPr>
              <a:spLocks noChangeShapeType="1"/>
            </p:cNvSpPr>
            <p:nvPr/>
          </p:nvSpPr>
          <p:spPr bwMode="auto">
            <a:xfrm>
              <a:off x="4449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8" name="Line 12"/>
            <p:cNvSpPr>
              <a:spLocks noChangeShapeType="1"/>
            </p:cNvSpPr>
            <p:nvPr/>
          </p:nvSpPr>
          <p:spPr bwMode="auto">
            <a:xfrm>
              <a:off x="2875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Line 13"/>
            <p:cNvSpPr>
              <a:spLocks noChangeShapeType="1"/>
            </p:cNvSpPr>
            <p:nvPr/>
          </p:nvSpPr>
          <p:spPr bwMode="auto">
            <a:xfrm>
              <a:off x="1302" y="3463"/>
              <a:ext cx="0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0" name="Rectangle 14"/>
            <p:cNvSpPr>
              <a:spLocks noChangeArrowheads="1"/>
            </p:cNvSpPr>
            <p:nvPr/>
          </p:nvSpPr>
          <p:spPr bwMode="auto">
            <a:xfrm>
              <a:off x="534" y="768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3991" name="Rectangle 15"/>
            <p:cNvSpPr>
              <a:spLocks noChangeArrowheads="1"/>
            </p:cNvSpPr>
            <p:nvPr/>
          </p:nvSpPr>
          <p:spPr bwMode="auto">
            <a:xfrm>
              <a:off x="606" y="768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83992" name="Rectangle 16"/>
            <p:cNvSpPr>
              <a:spLocks noChangeArrowheads="1"/>
            </p:cNvSpPr>
            <p:nvPr/>
          </p:nvSpPr>
          <p:spPr bwMode="auto">
            <a:xfrm>
              <a:off x="641" y="768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993" name="Rectangle 17"/>
            <p:cNvSpPr>
              <a:spLocks noChangeArrowheads="1"/>
            </p:cNvSpPr>
            <p:nvPr/>
          </p:nvSpPr>
          <p:spPr bwMode="auto">
            <a:xfrm>
              <a:off x="534" y="1359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3994" name="Rectangle 18"/>
            <p:cNvSpPr>
              <a:spLocks noChangeArrowheads="1"/>
            </p:cNvSpPr>
            <p:nvPr/>
          </p:nvSpPr>
          <p:spPr bwMode="auto">
            <a:xfrm>
              <a:off x="606" y="1359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83995" name="Rectangle 19"/>
            <p:cNvSpPr>
              <a:spLocks noChangeArrowheads="1"/>
            </p:cNvSpPr>
            <p:nvPr/>
          </p:nvSpPr>
          <p:spPr bwMode="auto">
            <a:xfrm>
              <a:off x="641" y="1359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3996" name="Rectangle 20"/>
            <p:cNvSpPr>
              <a:spLocks noChangeArrowheads="1"/>
            </p:cNvSpPr>
            <p:nvPr/>
          </p:nvSpPr>
          <p:spPr bwMode="auto">
            <a:xfrm>
              <a:off x="534" y="195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3997" name="Rectangle 21"/>
            <p:cNvSpPr>
              <a:spLocks noChangeArrowheads="1"/>
            </p:cNvSpPr>
            <p:nvPr/>
          </p:nvSpPr>
          <p:spPr bwMode="auto">
            <a:xfrm>
              <a:off x="606" y="1953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83998" name="Rectangle 22"/>
            <p:cNvSpPr>
              <a:spLocks noChangeArrowheads="1"/>
            </p:cNvSpPr>
            <p:nvPr/>
          </p:nvSpPr>
          <p:spPr bwMode="auto">
            <a:xfrm>
              <a:off x="641" y="1953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3999" name="Rectangle 23"/>
            <p:cNvSpPr>
              <a:spLocks noChangeArrowheads="1"/>
            </p:cNvSpPr>
            <p:nvPr/>
          </p:nvSpPr>
          <p:spPr bwMode="auto">
            <a:xfrm>
              <a:off x="534" y="2546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4000" name="Rectangle 24"/>
            <p:cNvSpPr>
              <a:spLocks noChangeArrowheads="1"/>
            </p:cNvSpPr>
            <p:nvPr/>
          </p:nvSpPr>
          <p:spPr bwMode="auto">
            <a:xfrm>
              <a:off x="606" y="2546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84001" name="Rectangle 25"/>
            <p:cNvSpPr>
              <a:spLocks noChangeArrowheads="1"/>
            </p:cNvSpPr>
            <p:nvPr/>
          </p:nvSpPr>
          <p:spPr bwMode="auto">
            <a:xfrm>
              <a:off x="641" y="2546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4002" name="Rectangle 26"/>
            <p:cNvSpPr>
              <a:spLocks noChangeArrowheads="1"/>
            </p:cNvSpPr>
            <p:nvPr/>
          </p:nvSpPr>
          <p:spPr bwMode="auto">
            <a:xfrm>
              <a:off x="534" y="3140"/>
              <a:ext cx="11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03" name="Rectangle 27"/>
            <p:cNvSpPr>
              <a:spLocks noChangeArrowheads="1"/>
            </p:cNvSpPr>
            <p:nvPr/>
          </p:nvSpPr>
          <p:spPr bwMode="auto">
            <a:xfrm>
              <a:off x="606" y="3140"/>
              <a:ext cx="127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84004" name="Rectangle 28"/>
            <p:cNvSpPr>
              <a:spLocks noChangeArrowheads="1"/>
            </p:cNvSpPr>
            <p:nvPr/>
          </p:nvSpPr>
          <p:spPr bwMode="auto">
            <a:xfrm>
              <a:off x="641" y="3140"/>
              <a:ext cx="138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4005" name="Line 29"/>
            <p:cNvSpPr>
              <a:spLocks noChangeShapeType="1"/>
            </p:cNvSpPr>
            <p:nvPr/>
          </p:nvSpPr>
          <p:spPr bwMode="auto">
            <a:xfrm flipH="1">
              <a:off x="1033" y="975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6" name="Line 30"/>
            <p:cNvSpPr>
              <a:spLocks noChangeShapeType="1"/>
            </p:cNvSpPr>
            <p:nvPr/>
          </p:nvSpPr>
          <p:spPr bwMode="auto">
            <a:xfrm flipH="1">
              <a:off x="1033" y="1570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Line 31"/>
            <p:cNvSpPr>
              <a:spLocks noChangeShapeType="1"/>
            </p:cNvSpPr>
            <p:nvPr/>
          </p:nvSpPr>
          <p:spPr bwMode="auto">
            <a:xfrm flipH="1">
              <a:off x="1033" y="2163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8" name="Line 32"/>
            <p:cNvSpPr>
              <a:spLocks noChangeShapeType="1"/>
            </p:cNvSpPr>
            <p:nvPr/>
          </p:nvSpPr>
          <p:spPr bwMode="auto">
            <a:xfrm flipH="1">
              <a:off x="1033" y="2752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Line 33"/>
            <p:cNvSpPr>
              <a:spLocks noChangeShapeType="1"/>
            </p:cNvSpPr>
            <p:nvPr/>
          </p:nvSpPr>
          <p:spPr bwMode="auto">
            <a:xfrm flipH="1">
              <a:off x="1033" y="3344"/>
              <a:ext cx="1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0" name="Rectangle 34"/>
            <p:cNvSpPr>
              <a:spLocks noChangeArrowheads="1"/>
            </p:cNvSpPr>
            <p:nvPr/>
          </p:nvSpPr>
          <p:spPr bwMode="auto">
            <a:xfrm>
              <a:off x="2620" y="3707"/>
              <a:ext cx="140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84011" name="Line 35"/>
            <p:cNvSpPr>
              <a:spLocks noChangeShapeType="1"/>
            </p:cNvSpPr>
            <p:nvPr/>
          </p:nvSpPr>
          <p:spPr bwMode="auto">
            <a:xfrm>
              <a:off x="1203" y="3463"/>
              <a:ext cx="33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2" name="Rectangle 36"/>
            <p:cNvSpPr>
              <a:spLocks noChangeArrowheads="1"/>
            </p:cNvSpPr>
            <p:nvPr/>
          </p:nvSpPr>
          <p:spPr bwMode="auto">
            <a:xfrm rot="-5400000">
              <a:off x="363" y="2425"/>
              <a:ext cx="129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84013" name="Rectangle 37"/>
            <p:cNvSpPr>
              <a:spLocks noChangeArrowheads="1"/>
            </p:cNvSpPr>
            <p:nvPr/>
          </p:nvSpPr>
          <p:spPr bwMode="auto">
            <a:xfrm rot="-5400000">
              <a:off x="359" y="2376"/>
              <a:ext cx="132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(</a:t>
              </a:r>
            </a:p>
          </p:txBody>
        </p:sp>
        <p:sp>
          <p:nvSpPr>
            <p:cNvPr id="84014" name="Rectangle 38"/>
            <p:cNvSpPr>
              <a:spLocks noChangeArrowheads="1"/>
            </p:cNvSpPr>
            <p:nvPr/>
          </p:nvSpPr>
          <p:spPr bwMode="auto">
            <a:xfrm rot="-5400000">
              <a:off x="356" y="2311"/>
              <a:ext cx="140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84015" name="Rectangle 39"/>
            <p:cNvSpPr>
              <a:spLocks noChangeArrowheads="1"/>
            </p:cNvSpPr>
            <p:nvPr/>
          </p:nvSpPr>
          <p:spPr bwMode="auto">
            <a:xfrm rot="-5400000">
              <a:off x="369" y="2231"/>
              <a:ext cx="127" cy="1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16" name="Line 40"/>
            <p:cNvSpPr>
              <a:spLocks noChangeShapeType="1"/>
            </p:cNvSpPr>
            <p:nvPr/>
          </p:nvSpPr>
          <p:spPr bwMode="auto">
            <a:xfrm flipV="1">
              <a:off x="1150" y="920"/>
              <a:ext cx="0" cy="24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7" name="Freeform 41"/>
            <p:cNvSpPr>
              <a:spLocks/>
            </p:cNvSpPr>
            <p:nvPr/>
          </p:nvSpPr>
          <p:spPr bwMode="auto">
            <a:xfrm>
              <a:off x="1302" y="989"/>
              <a:ext cx="3148" cy="2356"/>
            </a:xfrm>
            <a:custGeom>
              <a:avLst/>
              <a:gdLst>
                <a:gd name="T0" fmla="*/ 72 w 3148"/>
                <a:gd name="T1" fmla="*/ 2355 h 2356"/>
                <a:gd name="T2" fmla="*/ 172 w 3148"/>
                <a:gd name="T3" fmla="*/ 2355 h 2356"/>
                <a:gd name="T4" fmla="*/ 271 w 3148"/>
                <a:gd name="T5" fmla="*/ 2355 h 2356"/>
                <a:gd name="T6" fmla="*/ 367 w 3148"/>
                <a:gd name="T7" fmla="*/ 2355 h 2356"/>
                <a:gd name="T8" fmla="*/ 466 w 3148"/>
                <a:gd name="T9" fmla="*/ 2355 h 2356"/>
                <a:gd name="T10" fmla="*/ 562 w 3148"/>
                <a:gd name="T11" fmla="*/ 2346 h 2356"/>
                <a:gd name="T12" fmla="*/ 650 w 3148"/>
                <a:gd name="T13" fmla="*/ 2334 h 2356"/>
                <a:gd name="T14" fmla="*/ 737 w 3148"/>
                <a:gd name="T15" fmla="*/ 2297 h 2356"/>
                <a:gd name="T16" fmla="*/ 810 w 3148"/>
                <a:gd name="T17" fmla="*/ 2240 h 2356"/>
                <a:gd name="T18" fmla="*/ 856 w 3148"/>
                <a:gd name="T19" fmla="*/ 2183 h 2356"/>
                <a:gd name="T20" fmla="*/ 898 w 3148"/>
                <a:gd name="T21" fmla="*/ 2113 h 2356"/>
                <a:gd name="T22" fmla="*/ 944 w 3148"/>
                <a:gd name="T23" fmla="*/ 2032 h 2356"/>
                <a:gd name="T24" fmla="*/ 986 w 3148"/>
                <a:gd name="T25" fmla="*/ 1950 h 2356"/>
                <a:gd name="T26" fmla="*/ 1017 w 3148"/>
                <a:gd name="T27" fmla="*/ 1856 h 2356"/>
                <a:gd name="T28" fmla="*/ 1051 w 3148"/>
                <a:gd name="T29" fmla="*/ 1766 h 2356"/>
                <a:gd name="T30" fmla="*/ 1082 w 3148"/>
                <a:gd name="T31" fmla="*/ 1659 h 2356"/>
                <a:gd name="T32" fmla="*/ 1105 w 3148"/>
                <a:gd name="T33" fmla="*/ 1553 h 2356"/>
                <a:gd name="T34" fmla="*/ 1139 w 3148"/>
                <a:gd name="T35" fmla="*/ 1451 h 2356"/>
                <a:gd name="T36" fmla="*/ 1170 w 3148"/>
                <a:gd name="T37" fmla="*/ 1332 h 2356"/>
                <a:gd name="T38" fmla="*/ 1193 w 3148"/>
                <a:gd name="T39" fmla="*/ 1206 h 2356"/>
                <a:gd name="T40" fmla="*/ 1223 w 3148"/>
                <a:gd name="T41" fmla="*/ 1079 h 2356"/>
                <a:gd name="T42" fmla="*/ 1246 w 3148"/>
                <a:gd name="T43" fmla="*/ 952 h 2356"/>
                <a:gd name="T44" fmla="*/ 1280 w 3148"/>
                <a:gd name="T45" fmla="*/ 821 h 2356"/>
                <a:gd name="T46" fmla="*/ 1311 w 3148"/>
                <a:gd name="T47" fmla="*/ 695 h 2356"/>
                <a:gd name="T48" fmla="*/ 1334 w 3148"/>
                <a:gd name="T49" fmla="*/ 580 h 2356"/>
                <a:gd name="T50" fmla="*/ 1365 w 3148"/>
                <a:gd name="T51" fmla="*/ 449 h 2356"/>
                <a:gd name="T52" fmla="*/ 1388 w 3148"/>
                <a:gd name="T53" fmla="*/ 347 h 2356"/>
                <a:gd name="T54" fmla="*/ 1418 w 3148"/>
                <a:gd name="T55" fmla="*/ 253 h 2356"/>
                <a:gd name="T56" fmla="*/ 1453 w 3148"/>
                <a:gd name="T57" fmla="*/ 171 h 2356"/>
                <a:gd name="T58" fmla="*/ 1483 w 3148"/>
                <a:gd name="T59" fmla="*/ 77 h 2356"/>
                <a:gd name="T60" fmla="*/ 1529 w 3148"/>
                <a:gd name="T61" fmla="*/ 8 h 2356"/>
                <a:gd name="T62" fmla="*/ 1606 w 3148"/>
                <a:gd name="T63" fmla="*/ 8 h 2356"/>
                <a:gd name="T64" fmla="*/ 1659 w 3148"/>
                <a:gd name="T65" fmla="*/ 69 h 2356"/>
                <a:gd name="T66" fmla="*/ 1690 w 3148"/>
                <a:gd name="T67" fmla="*/ 159 h 2356"/>
                <a:gd name="T68" fmla="*/ 1724 w 3148"/>
                <a:gd name="T69" fmla="*/ 241 h 2356"/>
                <a:gd name="T70" fmla="*/ 1747 w 3148"/>
                <a:gd name="T71" fmla="*/ 335 h 2356"/>
                <a:gd name="T72" fmla="*/ 1778 w 3148"/>
                <a:gd name="T73" fmla="*/ 441 h 2356"/>
                <a:gd name="T74" fmla="*/ 1801 w 3148"/>
                <a:gd name="T75" fmla="*/ 556 h 2356"/>
                <a:gd name="T76" fmla="*/ 1831 w 3148"/>
                <a:gd name="T77" fmla="*/ 682 h 2356"/>
                <a:gd name="T78" fmla="*/ 1866 w 3148"/>
                <a:gd name="T79" fmla="*/ 809 h 2356"/>
                <a:gd name="T80" fmla="*/ 1885 w 3148"/>
                <a:gd name="T81" fmla="*/ 940 h 2356"/>
                <a:gd name="T82" fmla="*/ 1919 w 3148"/>
                <a:gd name="T83" fmla="*/ 1067 h 2356"/>
                <a:gd name="T84" fmla="*/ 1942 w 3148"/>
                <a:gd name="T85" fmla="*/ 1193 h 2356"/>
                <a:gd name="T86" fmla="*/ 1973 w 3148"/>
                <a:gd name="T87" fmla="*/ 1324 h 2356"/>
                <a:gd name="T88" fmla="*/ 2007 w 3148"/>
                <a:gd name="T89" fmla="*/ 1439 h 2356"/>
                <a:gd name="T90" fmla="*/ 2026 w 3148"/>
                <a:gd name="T91" fmla="*/ 1545 h 2356"/>
                <a:gd name="T92" fmla="*/ 2061 w 3148"/>
                <a:gd name="T93" fmla="*/ 1647 h 2356"/>
                <a:gd name="T94" fmla="*/ 2091 w 3148"/>
                <a:gd name="T95" fmla="*/ 1753 h 2356"/>
                <a:gd name="T96" fmla="*/ 2126 w 3148"/>
                <a:gd name="T97" fmla="*/ 1843 h 2356"/>
                <a:gd name="T98" fmla="*/ 2156 w 3148"/>
                <a:gd name="T99" fmla="*/ 1937 h 2356"/>
                <a:gd name="T100" fmla="*/ 2191 w 3148"/>
                <a:gd name="T101" fmla="*/ 2032 h 2356"/>
                <a:gd name="T102" fmla="*/ 2233 w 3148"/>
                <a:gd name="T103" fmla="*/ 2113 h 2356"/>
                <a:gd name="T104" fmla="*/ 2278 w 3148"/>
                <a:gd name="T105" fmla="*/ 2183 h 2356"/>
                <a:gd name="T106" fmla="*/ 2332 w 3148"/>
                <a:gd name="T107" fmla="*/ 2228 h 2356"/>
                <a:gd name="T108" fmla="*/ 2409 w 3148"/>
                <a:gd name="T109" fmla="*/ 2285 h 2356"/>
                <a:gd name="T110" fmla="*/ 2485 w 3148"/>
                <a:gd name="T111" fmla="*/ 2322 h 2356"/>
                <a:gd name="T112" fmla="*/ 2569 w 3148"/>
                <a:gd name="T113" fmla="*/ 2346 h 2356"/>
                <a:gd name="T114" fmla="*/ 2669 w 3148"/>
                <a:gd name="T115" fmla="*/ 2355 h 2356"/>
                <a:gd name="T116" fmla="*/ 2764 w 3148"/>
                <a:gd name="T117" fmla="*/ 2355 h 2356"/>
                <a:gd name="T118" fmla="*/ 2864 w 3148"/>
                <a:gd name="T119" fmla="*/ 2355 h 2356"/>
                <a:gd name="T120" fmla="*/ 2959 w 3148"/>
                <a:gd name="T121" fmla="*/ 2355 h 2356"/>
                <a:gd name="T122" fmla="*/ 3059 w 3148"/>
                <a:gd name="T123" fmla="*/ 2355 h 23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48"/>
                <a:gd name="T187" fmla="*/ 0 h 2356"/>
                <a:gd name="T188" fmla="*/ 3148 w 3148"/>
                <a:gd name="T189" fmla="*/ 2356 h 23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48" h="2356">
                  <a:moveTo>
                    <a:pt x="0" y="2355"/>
                  </a:moveTo>
                  <a:lnTo>
                    <a:pt x="0" y="2355"/>
                  </a:lnTo>
                  <a:lnTo>
                    <a:pt x="7" y="2355"/>
                  </a:lnTo>
                  <a:lnTo>
                    <a:pt x="19" y="2355"/>
                  </a:lnTo>
                  <a:lnTo>
                    <a:pt x="30" y="2355"/>
                  </a:lnTo>
                  <a:lnTo>
                    <a:pt x="42" y="2355"/>
                  </a:lnTo>
                  <a:lnTo>
                    <a:pt x="53" y="2355"/>
                  </a:lnTo>
                  <a:lnTo>
                    <a:pt x="65" y="2355"/>
                  </a:lnTo>
                  <a:lnTo>
                    <a:pt x="72" y="2355"/>
                  </a:lnTo>
                  <a:lnTo>
                    <a:pt x="84" y="2355"/>
                  </a:lnTo>
                  <a:lnTo>
                    <a:pt x="95" y="2355"/>
                  </a:lnTo>
                  <a:lnTo>
                    <a:pt x="107" y="2355"/>
                  </a:lnTo>
                  <a:lnTo>
                    <a:pt x="118" y="2355"/>
                  </a:lnTo>
                  <a:lnTo>
                    <a:pt x="130" y="2355"/>
                  </a:lnTo>
                  <a:lnTo>
                    <a:pt x="141" y="2355"/>
                  </a:lnTo>
                  <a:lnTo>
                    <a:pt x="149" y="2355"/>
                  </a:lnTo>
                  <a:lnTo>
                    <a:pt x="160" y="2355"/>
                  </a:lnTo>
                  <a:lnTo>
                    <a:pt x="172" y="2355"/>
                  </a:lnTo>
                  <a:lnTo>
                    <a:pt x="183" y="2355"/>
                  </a:lnTo>
                  <a:lnTo>
                    <a:pt x="195" y="2355"/>
                  </a:lnTo>
                  <a:lnTo>
                    <a:pt x="206" y="2355"/>
                  </a:lnTo>
                  <a:lnTo>
                    <a:pt x="214" y="2355"/>
                  </a:lnTo>
                  <a:lnTo>
                    <a:pt x="225" y="2355"/>
                  </a:lnTo>
                  <a:lnTo>
                    <a:pt x="237" y="2355"/>
                  </a:lnTo>
                  <a:lnTo>
                    <a:pt x="248" y="2355"/>
                  </a:lnTo>
                  <a:lnTo>
                    <a:pt x="260" y="2355"/>
                  </a:lnTo>
                  <a:lnTo>
                    <a:pt x="271" y="2355"/>
                  </a:lnTo>
                  <a:lnTo>
                    <a:pt x="279" y="2355"/>
                  </a:lnTo>
                  <a:lnTo>
                    <a:pt x="290" y="2355"/>
                  </a:lnTo>
                  <a:lnTo>
                    <a:pt x="302" y="2355"/>
                  </a:lnTo>
                  <a:lnTo>
                    <a:pt x="313" y="2355"/>
                  </a:lnTo>
                  <a:lnTo>
                    <a:pt x="325" y="2355"/>
                  </a:lnTo>
                  <a:lnTo>
                    <a:pt x="336" y="2355"/>
                  </a:lnTo>
                  <a:lnTo>
                    <a:pt x="344" y="2355"/>
                  </a:lnTo>
                  <a:lnTo>
                    <a:pt x="355" y="2355"/>
                  </a:lnTo>
                  <a:lnTo>
                    <a:pt x="367" y="2355"/>
                  </a:lnTo>
                  <a:lnTo>
                    <a:pt x="378" y="2355"/>
                  </a:lnTo>
                  <a:lnTo>
                    <a:pt x="390" y="2355"/>
                  </a:lnTo>
                  <a:lnTo>
                    <a:pt x="401" y="2355"/>
                  </a:lnTo>
                  <a:lnTo>
                    <a:pt x="409" y="2355"/>
                  </a:lnTo>
                  <a:lnTo>
                    <a:pt x="420" y="2355"/>
                  </a:lnTo>
                  <a:lnTo>
                    <a:pt x="432" y="2355"/>
                  </a:lnTo>
                  <a:lnTo>
                    <a:pt x="443" y="2355"/>
                  </a:lnTo>
                  <a:lnTo>
                    <a:pt x="455" y="2355"/>
                  </a:lnTo>
                  <a:lnTo>
                    <a:pt x="466" y="2355"/>
                  </a:lnTo>
                  <a:lnTo>
                    <a:pt x="474" y="2355"/>
                  </a:lnTo>
                  <a:lnTo>
                    <a:pt x="485" y="2355"/>
                  </a:lnTo>
                  <a:lnTo>
                    <a:pt x="497" y="2355"/>
                  </a:lnTo>
                  <a:lnTo>
                    <a:pt x="508" y="2355"/>
                  </a:lnTo>
                  <a:lnTo>
                    <a:pt x="520" y="2355"/>
                  </a:lnTo>
                  <a:lnTo>
                    <a:pt x="531" y="2355"/>
                  </a:lnTo>
                  <a:lnTo>
                    <a:pt x="542" y="2346"/>
                  </a:lnTo>
                  <a:lnTo>
                    <a:pt x="550" y="2346"/>
                  </a:lnTo>
                  <a:lnTo>
                    <a:pt x="562" y="2346"/>
                  </a:lnTo>
                  <a:lnTo>
                    <a:pt x="573" y="2346"/>
                  </a:lnTo>
                  <a:lnTo>
                    <a:pt x="585" y="2346"/>
                  </a:lnTo>
                  <a:lnTo>
                    <a:pt x="596" y="2346"/>
                  </a:lnTo>
                  <a:lnTo>
                    <a:pt x="607" y="2346"/>
                  </a:lnTo>
                  <a:lnTo>
                    <a:pt x="607" y="2334"/>
                  </a:lnTo>
                  <a:lnTo>
                    <a:pt x="615" y="2334"/>
                  </a:lnTo>
                  <a:lnTo>
                    <a:pt x="627" y="2334"/>
                  </a:lnTo>
                  <a:lnTo>
                    <a:pt x="638" y="2334"/>
                  </a:lnTo>
                  <a:lnTo>
                    <a:pt x="650" y="2334"/>
                  </a:lnTo>
                  <a:lnTo>
                    <a:pt x="661" y="2322"/>
                  </a:lnTo>
                  <a:lnTo>
                    <a:pt x="672" y="2322"/>
                  </a:lnTo>
                  <a:lnTo>
                    <a:pt x="680" y="2322"/>
                  </a:lnTo>
                  <a:lnTo>
                    <a:pt x="692" y="2310"/>
                  </a:lnTo>
                  <a:lnTo>
                    <a:pt x="703" y="2310"/>
                  </a:lnTo>
                  <a:lnTo>
                    <a:pt x="715" y="2310"/>
                  </a:lnTo>
                  <a:lnTo>
                    <a:pt x="715" y="2297"/>
                  </a:lnTo>
                  <a:lnTo>
                    <a:pt x="726" y="2297"/>
                  </a:lnTo>
                  <a:lnTo>
                    <a:pt x="737" y="2297"/>
                  </a:lnTo>
                  <a:lnTo>
                    <a:pt x="737" y="2285"/>
                  </a:lnTo>
                  <a:lnTo>
                    <a:pt x="745" y="2285"/>
                  </a:lnTo>
                  <a:lnTo>
                    <a:pt x="757" y="2277"/>
                  </a:lnTo>
                  <a:lnTo>
                    <a:pt x="768" y="2277"/>
                  </a:lnTo>
                  <a:lnTo>
                    <a:pt x="768" y="2265"/>
                  </a:lnTo>
                  <a:lnTo>
                    <a:pt x="780" y="2265"/>
                  </a:lnTo>
                  <a:lnTo>
                    <a:pt x="791" y="2252"/>
                  </a:lnTo>
                  <a:lnTo>
                    <a:pt x="803" y="2240"/>
                  </a:lnTo>
                  <a:lnTo>
                    <a:pt x="810" y="2240"/>
                  </a:lnTo>
                  <a:lnTo>
                    <a:pt x="810" y="2228"/>
                  </a:lnTo>
                  <a:lnTo>
                    <a:pt x="822" y="2228"/>
                  </a:lnTo>
                  <a:lnTo>
                    <a:pt x="822" y="2215"/>
                  </a:lnTo>
                  <a:lnTo>
                    <a:pt x="833" y="2215"/>
                  </a:lnTo>
                  <a:lnTo>
                    <a:pt x="833" y="2207"/>
                  </a:lnTo>
                  <a:lnTo>
                    <a:pt x="845" y="2207"/>
                  </a:lnTo>
                  <a:lnTo>
                    <a:pt x="845" y="2195"/>
                  </a:lnTo>
                  <a:lnTo>
                    <a:pt x="856" y="2195"/>
                  </a:lnTo>
                  <a:lnTo>
                    <a:pt x="856" y="2183"/>
                  </a:lnTo>
                  <a:lnTo>
                    <a:pt x="868" y="2183"/>
                  </a:lnTo>
                  <a:lnTo>
                    <a:pt x="868" y="2171"/>
                  </a:lnTo>
                  <a:lnTo>
                    <a:pt x="868" y="2158"/>
                  </a:lnTo>
                  <a:lnTo>
                    <a:pt x="879" y="2158"/>
                  </a:lnTo>
                  <a:lnTo>
                    <a:pt x="879" y="2146"/>
                  </a:lnTo>
                  <a:lnTo>
                    <a:pt x="887" y="2146"/>
                  </a:lnTo>
                  <a:lnTo>
                    <a:pt x="887" y="2134"/>
                  </a:lnTo>
                  <a:lnTo>
                    <a:pt x="898" y="2126"/>
                  </a:lnTo>
                  <a:lnTo>
                    <a:pt x="898" y="2113"/>
                  </a:lnTo>
                  <a:lnTo>
                    <a:pt x="910" y="2113"/>
                  </a:lnTo>
                  <a:lnTo>
                    <a:pt x="910" y="2101"/>
                  </a:lnTo>
                  <a:lnTo>
                    <a:pt x="910" y="2089"/>
                  </a:lnTo>
                  <a:lnTo>
                    <a:pt x="921" y="2089"/>
                  </a:lnTo>
                  <a:lnTo>
                    <a:pt x="921" y="2076"/>
                  </a:lnTo>
                  <a:lnTo>
                    <a:pt x="933" y="2064"/>
                  </a:lnTo>
                  <a:lnTo>
                    <a:pt x="933" y="2056"/>
                  </a:lnTo>
                  <a:lnTo>
                    <a:pt x="944" y="2044"/>
                  </a:lnTo>
                  <a:lnTo>
                    <a:pt x="944" y="2032"/>
                  </a:lnTo>
                  <a:lnTo>
                    <a:pt x="952" y="2032"/>
                  </a:lnTo>
                  <a:lnTo>
                    <a:pt x="952" y="2019"/>
                  </a:lnTo>
                  <a:lnTo>
                    <a:pt x="963" y="2007"/>
                  </a:lnTo>
                  <a:lnTo>
                    <a:pt x="963" y="1995"/>
                  </a:lnTo>
                  <a:lnTo>
                    <a:pt x="963" y="1987"/>
                  </a:lnTo>
                  <a:lnTo>
                    <a:pt x="975" y="1974"/>
                  </a:lnTo>
                  <a:lnTo>
                    <a:pt x="975" y="1962"/>
                  </a:lnTo>
                  <a:lnTo>
                    <a:pt x="986" y="1962"/>
                  </a:lnTo>
                  <a:lnTo>
                    <a:pt x="986" y="1950"/>
                  </a:lnTo>
                  <a:lnTo>
                    <a:pt x="986" y="1937"/>
                  </a:lnTo>
                  <a:lnTo>
                    <a:pt x="998" y="1925"/>
                  </a:lnTo>
                  <a:lnTo>
                    <a:pt x="998" y="1913"/>
                  </a:lnTo>
                  <a:lnTo>
                    <a:pt x="998" y="1905"/>
                  </a:lnTo>
                  <a:lnTo>
                    <a:pt x="1009" y="1905"/>
                  </a:lnTo>
                  <a:lnTo>
                    <a:pt x="1009" y="1892"/>
                  </a:lnTo>
                  <a:lnTo>
                    <a:pt x="1009" y="1880"/>
                  </a:lnTo>
                  <a:lnTo>
                    <a:pt x="1017" y="1868"/>
                  </a:lnTo>
                  <a:lnTo>
                    <a:pt x="1017" y="1856"/>
                  </a:lnTo>
                  <a:lnTo>
                    <a:pt x="1017" y="1843"/>
                  </a:lnTo>
                  <a:lnTo>
                    <a:pt x="1028" y="1843"/>
                  </a:lnTo>
                  <a:lnTo>
                    <a:pt x="1028" y="1835"/>
                  </a:lnTo>
                  <a:lnTo>
                    <a:pt x="1028" y="1823"/>
                  </a:lnTo>
                  <a:lnTo>
                    <a:pt x="1028" y="1811"/>
                  </a:lnTo>
                  <a:lnTo>
                    <a:pt x="1040" y="1798"/>
                  </a:lnTo>
                  <a:lnTo>
                    <a:pt x="1040" y="1786"/>
                  </a:lnTo>
                  <a:lnTo>
                    <a:pt x="1051" y="1774"/>
                  </a:lnTo>
                  <a:lnTo>
                    <a:pt x="1051" y="1766"/>
                  </a:lnTo>
                  <a:lnTo>
                    <a:pt x="1051" y="1753"/>
                  </a:lnTo>
                  <a:lnTo>
                    <a:pt x="1063" y="1741"/>
                  </a:lnTo>
                  <a:lnTo>
                    <a:pt x="1063" y="1729"/>
                  </a:lnTo>
                  <a:lnTo>
                    <a:pt x="1063" y="1717"/>
                  </a:lnTo>
                  <a:lnTo>
                    <a:pt x="1074" y="1704"/>
                  </a:lnTo>
                  <a:lnTo>
                    <a:pt x="1074" y="1692"/>
                  </a:lnTo>
                  <a:lnTo>
                    <a:pt x="1074" y="1684"/>
                  </a:lnTo>
                  <a:lnTo>
                    <a:pt x="1082" y="1672"/>
                  </a:lnTo>
                  <a:lnTo>
                    <a:pt x="1082" y="1659"/>
                  </a:lnTo>
                  <a:lnTo>
                    <a:pt x="1082" y="1647"/>
                  </a:lnTo>
                  <a:lnTo>
                    <a:pt x="1082" y="1635"/>
                  </a:lnTo>
                  <a:lnTo>
                    <a:pt x="1093" y="1623"/>
                  </a:lnTo>
                  <a:lnTo>
                    <a:pt x="1093" y="1614"/>
                  </a:lnTo>
                  <a:lnTo>
                    <a:pt x="1093" y="1602"/>
                  </a:lnTo>
                  <a:lnTo>
                    <a:pt x="1105" y="1590"/>
                  </a:lnTo>
                  <a:lnTo>
                    <a:pt x="1105" y="1578"/>
                  </a:lnTo>
                  <a:lnTo>
                    <a:pt x="1105" y="1565"/>
                  </a:lnTo>
                  <a:lnTo>
                    <a:pt x="1105" y="1553"/>
                  </a:lnTo>
                  <a:lnTo>
                    <a:pt x="1116" y="1545"/>
                  </a:lnTo>
                  <a:lnTo>
                    <a:pt x="1116" y="1533"/>
                  </a:lnTo>
                  <a:lnTo>
                    <a:pt x="1116" y="1520"/>
                  </a:lnTo>
                  <a:lnTo>
                    <a:pt x="1128" y="1508"/>
                  </a:lnTo>
                  <a:lnTo>
                    <a:pt x="1128" y="1496"/>
                  </a:lnTo>
                  <a:lnTo>
                    <a:pt x="1128" y="1484"/>
                  </a:lnTo>
                  <a:lnTo>
                    <a:pt x="1128" y="1471"/>
                  </a:lnTo>
                  <a:lnTo>
                    <a:pt x="1139" y="1463"/>
                  </a:lnTo>
                  <a:lnTo>
                    <a:pt x="1139" y="1451"/>
                  </a:lnTo>
                  <a:lnTo>
                    <a:pt x="1139" y="1439"/>
                  </a:lnTo>
                  <a:lnTo>
                    <a:pt x="1147" y="1426"/>
                  </a:lnTo>
                  <a:lnTo>
                    <a:pt x="1147" y="1402"/>
                  </a:lnTo>
                  <a:lnTo>
                    <a:pt x="1147" y="1394"/>
                  </a:lnTo>
                  <a:lnTo>
                    <a:pt x="1147" y="1381"/>
                  </a:lnTo>
                  <a:lnTo>
                    <a:pt x="1158" y="1369"/>
                  </a:lnTo>
                  <a:lnTo>
                    <a:pt x="1158" y="1357"/>
                  </a:lnTo>
                  <a:lnTo>
                    <a:pt x="1158" y="1345"/>
                  </a:lnTo>
                  <a:lnTo>
                    <a:pt x="1170" y="1332"/>
                  </a:lnTo>
                  <a:lnTo>
                    <a:pt x="1170" y="1324"/>
                  </a:lnTo>
                  <a:lnTo>
                    <a:pt x="1170" y="1300"/>
                  </a:lnTo>
                  <a:lnTo>
                    <a:pt x="1181" y="1287"/>
                  </a:lnTo>
                  <a:lnTo>
                    <a:pt x="1181" y="1275"/>
                  </a:lnTo>
                  <a:lnTo>
                    <a:pt x="1181" y="1263"/>
                  </a:lnTo>
                  <a:lnTo>
                    <a:pt x="1181" y="1251"/>
                  </a:lnTo>
                  <a:lnTo>
                    <a:pt x="1193" y="1242"/>
                  </a:lnTo>
                  <a:lnTo>
                    <a:pt x="1193" y="1218"/>
                  </a:lnTo>
                  <a:lnTo>
                    <a:pt x="1193" y="1206"/>
                  </a:lnTo>
                  <a:lnTo>
                    <a:pt x="1204" y="1193"/>
                  </a:lnTo>
                  <a:lnTo>
                    <a:pt x="1204" y="1181"/>
                  </a:lnTo>
                  <a:lnTo>
                    <a:pt x="1204" y="1173"/>
                  </a:lnTo>
                  <a:lnTo>
                    <a:pt x="1204" y="1148"/>
                  </a:lnTo>
                  <a:lnTo>
                    <a:pt x="1212" y="1136"/>
                  </a:lnTo>
                  <a:lnTo>
                    <a:pt x="1212" y="1124"/>
                  </a:lnTo>
                  <a:lnTo>
                    <a:pt x="1212" y="1112"/>
                  </a:lnTo>
                  <a:lnTo>
                    <a:pt x="1223" y="1103"/>
                  </a:lnTo>
                  <a:lnTo>
                    <a:pt x="1223" y="1079"/>
                  </a:lnTo>
                  <a:lnTo>
                    <a:pt x="1223" y="1067"/>
                  </a:lnTo>
                  <a:lnTo>
                    <a:pt x="1223" y="1054"/>
                  </a:lnTo>
                  <a:lnTo>
                    <a:pt x="1235" y="1042"/>
                  </a:lnTo>
                  <a:lnTo>
                    <a:pt x="1235" y="1022"/>
                  </a:lnTo>
                  <a:lnTo>
                    <a:pt x="1235" y="1009"/>
                  </a:lnTo>
                  <a:lnTo>
                    <a:pt x="1246" y="997"/>
                  </a:lnTo>
                  <a:lnTo>
                    <a:pt x="1246" y="985"/>
                  </a:lnTo>
                  <a:lnTo>
                    <a:pt x="1246" y="960"/>
                  </a:lnTo>
                  <a:lnTo>
                    <a:pt x="1246" y="952"/>
                  </a:lnTo>
                  <a:lnTo>
                    <a:pt x="1258" y="940"/>
                  </a:lnTo>
                  <a:lnTo>
                    <a:pt x="1258" y="928"/>
                  </a:lnTo>
                  <a:lnTo>
                    <a:pt x="1258" y="915"/>
                  </a:lnTo>
                  <a:lnTo>
                    <a:pt x="1269" y="891"/>
                  </a:lnTo>
                  <a:lnTo>
                    <a:pt x="1269" y="883"/>
                  </a:lnTo>
                  <a:lnTo>
                    <a:pt x="1269" y="870"/>
                  </a:lnTo>
                  <a:lnTo>
                    <a:pt x="1269" y="858"/>
                  </a:lnTo>
                  <a:lnTo>
                    <a:pt x="1280" y="834"/>
                  </a:lnTo>
                  <a:lnTo>
                    <a:pt x="1280" y="821"/>
                  </a:lnTo>
                  <a:lnTo>
                    <a:pt x="1280" y="809"/>
                  </a:lnTo>
                  <a:lnTo>
                    <a:pt x="1288" y="801"/>
                  </a:lnTo>
                  <a:lnTo>
                    <a:pt x="1288" y="776"/>
                  </a:lnTo>
                  <a:lnTo>
                    <a:pt x="1288" y="764"/>
                  </a:lnTo>
                  <a:lnTo>
                    <a:pt x="1300" y="752"/>
                  </a:lnTo>
                  <a:lnTo>
                    <a:pt x="1300" y="740"/>
                  </a:lnTo>
                  <a:lnTo>
                    <a:pt x="1300" y="731"/>
                  </a:lnTo>
                  <a:lnTo>
                    <a:pt x="1300" y="707"/>
                  </a:lnTo>
                  <a:lnTo>
                    <a:pt x="1311" y="695"/>
                  </a:lnTo>
                  <a:lnTo>
                    <a:pt x="1311" y="682"/>
                  </a:lnTo>
                  <a:lnTo>
                    <a:pt x="1311" y="670"/>
                  </a:lnTo>
                  <a:lnTo>
                    <a:pt x="1323" y="662"/>
                  </a:lnTo>
                  <a:lnTo>
                    <a:pt x="1323" y="637"/>
                  </a:lnTo>
                  <a:lnTo>
                    <a:pt x="1323" y="625"/>
                  </a:lnTo>
                  <a:lnTo>
                    <a:pt x="1323" y="613"/>
                  </a:lnTo>
                  <a:lnTo>
                    <a:pt x="1334" y="601"/>
                  </a:lnTo>
                  <a:lnTo>
                    <a:pt x="1334" y="588"/>
                  </a:lnTo>
                  <a:lnTo>
                    <a:pt x="1334" y="580"/>
                  </a:lnTo>
                  <a:lnTo>
                    <a:pt x="1345" y="556"/>
                  </a:lnTo>
                  <a:lnTo>
                    <a:pt x="1345" y="543"/>
                  </a:lnTo>
                  <a:lnTo>
                    <a:pt x="1345" y="531"/>
                  </a:lnTo>
                  <a:lnTo>
                    <a:pt x="1345" y="519"/>
                  </a:lnTo>
                  <a:lnTo>
                    <a:pt x="1353" y="511"/>
                  </a:lnTo>
                  <a:lnTo>
                    <a:pt x="1353" y="498"/>
                  </a:lnTo>
                  <a:lnTo>
                    <a:pt x="1353" y="486"/>
                  </a:lnTo>
                  <a:lnTo>
                    <a:pt x="1365" y="474"/>
                  </a:lnTo>
                  <a:lnTo>
                    <a:pt x="1365" y="449"/>
                  </a:lnTo>
                  <a:lnTo>
                    <a:pt x="1365" y="441"/>
                  </a:lnTo>
                  <a:lnTo>
                    <a:pt x="1365" y="429"/>
                  </a:lnTo>
                  <a:lnTo>
                    <a:pt x="1376" y="417"/>
                  </a:lnTo>
                  <a:lnTo>
                    <a:pt x="1376" y="404"/>
                  </a:lnTo>
                  <a:lnTo>
                    <a:pt x="1376" y="392"/>
                  </a:lnTo>
                  <a:lnTo>
                    <a:pt x="1388" y="380"/>
                  </a:lnTo>
                  <a:lnTo>
                    <a:pt x="1388" y="367"/>
                  </a:lnTo>
                  <a:lnTo>
                    <a:pt x="1388" y="359"/>
                  </a:lnTo>
                  <a:lnTo>
                    <a:pt x="1388" y="347"/>
                  </a:lnTo>
                  <a:lnTo>
                    <a:pt x="1399" y="335"/>
                  </a:lnTo>
                  <a:lnTo>
                    <a:pt x="1399" y="322"/>
                  </a:lnTo>
                  <a:lnTo>
                    <a:pt x="1399" y="310"/>
                  </a:lnTo>
                  <a:lnTo>
                    <a:pt x="1410" y="298"/>
                  </a:lnTo>
                  <a:lnTo>
                    <a:pt x="1410" y="290"/>
                  </a:lnTo>
                  <a:lnTo>
                    <a:pt x="1410" y="278"/>
                  </a:lnTo>
                  <a:lnTo>
                    <a:pt x="1418" y="278"/>
                  </a:lnTo>
                  <a:lnTo>
                    <a:pt x="1418" y="265"/>
                  </a:lnTo>
                  <a:lnTo>
                    <a:pt x="1418" y="253"/>
                  </a:lnTo>
                  <a:lnTo>
                    <a:pt x="1418" y="241"/>
                  </a:lnTo>
                  <a:lnTo>
                    <a:pt x="1430" y="228"/>
                  </a:lnTo>
                  <a:lnTo>
                    <a:pt x="1430" y="220"/>
                  </a:lnTo>
                  <a:lnTo>
                    <a:pt x="1430" y="208"/>
                  </a:lnTo>
                  <a:lnTo>
                    <a:pt x="1441" y="208"/>
                  </a:lnTo>
                  <a:lnTo>
                    <a:pt x="1441" y="196"/>
                  </a:lnTo>
                  <a:lnTo>
                    <a:pt x="1441" y="183"/>
                  </a:lnTo>
                  <a:lnTo>
                    <a:pt x="1441" y="171"/>
                  </a:lnTo>
                  <a:lnTo>
                    <a:pt x="1453" y="171"/>
                  </a:lnTo>
                  <a:lnTo>
                    <a:pt x="1453" y="159"/>
                  </a:lnTo>
                  <a:lnTo>
                    <a:pt x="1453" y="147"/>
                  </a:lnTo>
                  <a:lnTo>
                    <a:pt x="1464" y="139"/>
                  </a:lnTo>
                  <a:lnTo>
                    <a:pt x="1464" y="126"/>
                  </a:lnTo>
                  <a:lnTo>
                    <a:pt x="1464" y="114"/>
                  </a:lnTo>
                  <a:lnTo>
                    <a:pt x="1475" y="114"/>
                  </a:lnTo>
                  <a:lnTo>
                    <a:pt x="1475" y="102"/>
                  </a:lnTo>
                  <a:lnTo>
                    <a:pt x="1483" y="89"/>
                  </a:lnTo>
                  <a:lnTo>
                    <a:pt x="1483" y="77"/>
                  </a:lnTo>
                  <a:lnTo>
                    <a:pt x="1483" y="69"/>
                  </a:lnTo>
                  <a:lnTo>
                    <a:pt x="1495" y="69"/>
                  </a:lnTo>
                  <a:lnTo>
                    <a:pt x="1495" y="57"/>
                  </a:lnTo>
                  <a:lnTo>
                    <a:pt x="1506" y="44"/>
                  </a:lnTo>
                  <a:lnTo>
                    <a:pt x="1506" y="32"/>
                  </a:lnTo>
                  <a:lnTo>
                    <a:pt x="1518" y="32"/>
                  </a:lnTo>
                  <a:lnTo>
                    <a:pt x="1518" y="20"/>
                  </a:lnTo>
                  <a:lnTo>
                    <a:pt x="1529" y="20"/>
                  </a:lnTo>
                  <a:lnTo>
                    <a:pt x="1529" y="8"/>
                  </a:lnTo>
                  <a:lnTo>
                    <a:pt x="1540" y="8"/>
                  </a:lnTo>
                  <a:lnTo>
                    <a:pt x="1540" y="0"/>
                  </a:lnTo>
                  <a:lnTo>
                    <a:pt x="1548" y="0"/>
                  </a:lnTo>
                  <a:lnTo>
                    <a:pt x="1560" y="0"/>
                  </a:lnTo>
                  <a:lnTo>
                    <a:pt x="1571" y="0"/>
                  </a:lnTo>
                  <a:lnTo>
                    <a:pt x="1583" y="0"/>
                  </a:lnTo>
                  <a:lnTo>
                    <a:pt x="1594" y="0"/>
                  </a:lnTo>
                  <a:lnTo>
                    <a:pt x="1606" y="0"/>
                  </a:lnTo>
                  <a:lnTo>
                    <a:pt x="1606" y="8"/>
                  </a:lnTo>
                  <a:lnTo>
                    <a:pt x="1617" y="8"/>
                  </a:lnTo>
                  <a:lnTo>
                    <a:pt x="1617" y="20"/>
                  </a:lnTo>
                  <a:lnTo>
                    <a:pt x="1625" y="20"/>
                  </a:lnTo>
                  <a:lnTo>
                    <a:pt x="1625" y="32"/>
                  </a:lnTo>
                  <a:lnTo>
                    <a:pt x="1636" y="32"/>
                  </a:lnTo>
                  <a:lnTo>
                    <a:pt x="1636" y="44"/>
                  </a:lnTo>
                  <a:lnTo>
                    <a:pt x="1648" y="57"/>
                  </a:lnTo>
                  <a:lnTo>
                    <a:pt x="1648" y="69"/>
                  </a:lnTo>
                  <a:lnTo>
                    <a:pt x="1659" y="69"/>
                  </a:lnTo>
                  <a:lnTo>
                    <a:pt x="1659" y="77"/>
                  </a:lnTo>
                  <a:lnTo>
                    <a:pt x="1659" y="89"/>
                  </a:lnTo>
                  <a:lnTo>
                    <a:pt x="1671" y="102"/>
                  </a:lnTo>
                  <a:lnTo>
                    <a:pt x="1671" y="114"/>
                  </a:lnTo>
                  <a:lnTo>
                    <a:pt x="1682" y="114"/>
                  </a:lnTo>
                  <a:lnTo>
                    <a:pt x="1682" y="126"/>
                  </a:lnTo>
                  <a:lnTo>
                    <a:pt x="1682" y="139"/>
                  </a:lnTo>
                  <a:lnTo>
                    <a:pt x="1690" y="147"/>
                  </a:lnTo>
                  <a:lnTo>
                    <a:pt x="1690" y="159"/>
                  </a:lnTo>
                  <a:lnTo>
                    <a:pt x="1690" y="171"/>
                  </a:lnTo>
                  <a:lnTo>
                    <a:pt x="1701" y="171"/>
                  </a:lnTo>
                  <a:lnTo>
                    <a:pt x="1701" y="183"/>
                  </a:lnTo>
                  <a:lnTo>
                    <a:pt x="1701" y="196"/>
                  </a:lnTo>
                  <a:lnTo>
                    <a:pt x="1701" y="208"/>
                  </a:lnTo>
                  <a:lnTo>
                    <a:pt x="1713" y="208"/>
                  </a:lnTo>
                  <a:lnTo>
                    <a:pt x="1713" y="220"/>
                  </a:lnTo>
                  <a:lnTo>
                    <a:pt x="1713" y="228"/>
                  </a:lnTo>
                  <a:lnTo>
                    <a:pt x="1724" y="241"/>
                  </a:lnTo>
                  <a:lnTo>
                    <a:pt x="1724" y="253"/>
                  </a:lnTo>
                  <a:lnTo>
                    <a:pt x="1724" y="265"/>
                  </a:lnTo>
                  <a:lnTo>
                    <a:pt x="1724" y="278"/>
                  </a:lnTo>
                  <a:lnTo>
                    <a:pt x="1736" y="278"/>
                  </a:lnTo>
                  <a:lnTo>
                    <a:pt x="1736" y="290"/>
                  </a:lnTo>
                  <a:lnTo>
                    <a:pt x="1736" y="298"/>
                  </a:lnTo>
                  <a:lnTo>
                    <a:pt x="1747" y="310"/>
                  </a:lnTo>
                  <a:lnTo>
                    <a:pt x="1747" y="322"/>
                  </a:lnTo>
                  <a:lnTo>
                    <a:pt x="1747" y="335"/>
                  </a:lnTo>
                  <a:lnTo>
                    <a:pt x="1755" y="347"/>
                  </a:lnTo>
                  <a:lnTo>
                    <a:pt x="1755" y="359"/>
                  </a:lnTo>
                  <a:lnTo>
                    <a:pt x="1755" y="367"/>
                  </a:lnTo>
                  <a:lnTo>
                    <a:pt x="1755" y="380"/>
                  </a:lnTo>
                  <a:lnTo>
                    <a:pt x="1766" y="392"/>
                  </a:lnTo>
                  <a:lnTo>
                    <a:pt x="1766" y="404"/>
                  </a:lnTo>
                  <a:lnTo>
                    <a:pt x="1766" y="417"/>
                  </a:lnTo>
                  <a:lnTo>
                    <a:pt x="1778" y="429"/>
                  </a:lnTo>
                  <a:lnTo>
                    <a:pt x="1778" y="441"/>
                  </a:lnTo>
                  <a:lnTo>
                    <a:pt x="1778" y="449"/>
                  </a:lnTo>
                  <a:lnTo>
                    <a:pt x="1778" y="474"/>
                  </a:lnTo>
                  <a:lnTo>
                    <a:pt x="1789" y="486"/>
                  </a:lnTo>
                  <a:lnTo>
                    <a:pt x="1789" y="498"/>
                  </a:lnTo>
                  <a:lnTo>
                    <a:pt x="1789" y="511"/>
                  </a:lnTo>
                  <a:lnTo>
                    <a:pt x="1801" y="519"/>
                  </a:lnTo>
                  <a:lnTo>
                    <a:pt x="1801" y="531"/>
                  </a:lnTo>
                  <a:lnTo>
                    <a:pt x="1801" y="543"/>
                  </a:lnTo>
                  <a:lnTo>
                    <a:pt x="1801" y="556"/>
                  </a:lnTo>
                  <a:lnTo>
                    <a:pt x="1812" y="580"/>
                  </a:lnTo>
                  <a:lnTo>
                    <a:pt x="1812" y="588"/>
                  </a:lnTo>
                  <a:lnTo>
                    <a:pt x="1812" y="601"/>
                  </a:lnTo>
                  <a:lnTo>
                    <a:pt x="1820" y="613"/>
                  </a:lnTo>
                  <a:lnTo>
                    <a:pt x="1820" y="625"/>
                  </a:lnTo>
                  <a:lnTo>
                    <a:pt x="1820" y="637"/>
                  </a:lnTo>
                  <a:lnTo>
                    <a:pt x="1820" y="662"/>
                  </a:lnTo>
                  <a:lnTo>
                    <a:pt x="1831" y="670"/>
                  </a:lnTo>
                  <a:lnTo>
                    <a:pt x="1831" y="682"/>
                  </a:lnTo>
                  <a:lnTo>
                    <a:pt x="1831" y="695"/>
                  </a:lnTo>
                  <a:lnTo>
                    <a:pt x="1843" y="707"/>
                  </a:lnTo>
                  <a:lnTo>
                    <a:pt x="1843" y="731"/>
                  </a:lnTo>
                  <a:lnTo>
                    <a:pt x="1843" y="740"/>
                  </a:lnTo>
                  <a:lnTo>
                    <a:pt x="1843" y="752"/>
                  </a:lnTo>
                  <a:lnTo>
                    <a:pt x="1854" y="764"/>
                  </a:lnTo>
                  <a:lnTo>
                    <a:pt x="1854" y="776"/>
                  </a:lnTo>
                  <a:lnTo>
                    <a:pt x="1854" y="801"/>
                  </a:lnTo>
                  <a:lnTo>
                    <a:pt x="1866" y="809"/>
                  </a:lnTo>
                  <a:lnTo>
                    <a:pt x="1866" y="821"/>
                  </a:lnTo>
                  <a:lnTo>
                    <a:pt x="1866" y="834"/>
                  </a:lnTo>
                  <a:lnTo>
                    <a:pt x="1877" y="858"/>
                  </a:lnTo>
                  <a:lnTo>
                    <a:pt x="1877" y="870"/>
                  </a:lnTo>
                  <a:lnTo>
                    <a:pt x="1877" y="883"/>
                  </a:lnTo>
                  <a:lnTo>
                    <a:pt x="1877" y="891"/>
                  </a:lnTo>
                  <a:lnTo>
                    <a:pt x="1885" y="915"/>
                  </a:lnTo>
                  <a:lnTo>
                    <a:pt x="1885" y="928"/>
                  </a:lnTo>
                  <a:lnTo>
                    <a:pt x="1885" y="940"/>
                  </a:lnTo>
                  <a:lnTo>
                    <a:pt x="1896" y="952"/>
                  </a:lnTo>
                  <a:lnTo>
                    <a:pt x="1896" y="960"/>
                  </a:lnTo>
                  <a:lnTo>
                    <a:pt x="1896" y="985"/>
                  </a:lnTo>
                  <a:lnTo>
                    <a:pt x="1896" y="997"/>
                  </a:lnTo>
                  <a:lnTo>
                    <a:pt x="1908" y="1009"/>
                  </a:lnTo>
                  <a:lnTo>
                    <a:pt x="1908" y="1022"/>
                  </a:lnTo>
                  <a:lnTo>
                    <a:pt x="1908" y="1042"/>
                  </a:lnTo>
                  <a:lnTo>
                    <a:pt x="1919" y="1054"/>
                  </a:lnTo>
                  <a:lnTo>
                    <a:pt x="1919" y="1067"/>
                  </a:lnTo>
                  <a:lnTo>
                    <a:pt x="1919" y="1079"/>
                  </a:lnTo>
                  <a:lnTo>
                    <a:pt x="1919" y="1103"/>
                  </a:lnTo>
                  <a:lnTo>
                    <a:pt x="1931" y="1112"/>
                  </a:lnTo>
                  <a:lnTo>
                    <a:pt x="1931" y="1124"/>
                  </a:lnTo>
                  <a:lnTo>
                    <a:pt x="1931" y="1136"/>
                  </a:lnTo>
                  <a:lnTo>
                    <a:pt x="1942" y="1148"/>
                  </a:lnTo>
                  <a:lnTo>
                    <a:pt x="1942" y="1173"/>
                  </a:lnTo>
                  <a:lnTo>
                    <a:pt x="1942" y="1181"/>
                  </a:lnTo>
                  <a:lnTo>
                    <a:pt x="1942" y="1193"/>
                  </a:lnTo>
                  <a:lnTo>
                    <a:pt x="1953" y="1206"/>
                  </a:lnTo>
                  <a:lnTo>
                    <a:pt x="1953" y="1218"/>
                  </a:lnTo>
                  <a:lnTo>
                    <a:pt x="1953" y="1242"/>
                  </a:lnTo>
                  <a:lnTo>
                    <a:pt x="1961" y="1251"/>
                  </a:lnTo>
                  <a:lnTo>
                    <a:pt x="1961" y="1263"/>
                  </a:lnTo>
                  <a:lnTo>
                    <a:pt x="1961" y="1275"/>
                  </a:lnTo>
                  <a:lnTo>
                    <a:pt x="1961" y="1287"/>
                  </a:lnTo>
                  <a:lnTo>
                    <a:pt x="1973" y="1300"/>
                  </a:lnTo>
                  <a:lnTo>
                    <a:pt x="1973" y="1324"/>
                  </a:lnTo>
                  <a:lnTo>
                    <a:pt x="1973" y="1332"/>
                  </a:lnTo>
                  <a:lnTo>
                    <a:pt x="1984" y="1345"/>
                  </a:lnTo>
                  <a:lnTo>
                    <a:pt x="1984" y="1357"/>
                  </a:lnTo>
                  <a:lnTo>
                    <a:pt x="1984" y="1369"/>
                  </a:lnTo>
                  <a:lnTo>
                    <a:pt x="1996" y="1381"/>
                  </a:lnTo>
                  <a:lnTo>
                    <a:pt x="1996" y="1394"/>
                  </a:lnTo>
                  <a:lnTo>
                    <a:pt x="1996" y="1402"/>
                  </a:lnTo>
                  <a:lnTo>
                    <a:pt x="1996" y="1426"/>
                  </a:lnTo>
                  <a:lnTo>
                    <a:pt x="2007" y="1439"/>
                  </a:lnTo>
                  <a:lnTo>
                    <a:pt x="2007" y="1451"/>
                  </a:lnTo>
                  <a:lnTo>
                    <a:pt x="2007" y="1463"/>
                  </a:lnTo>
                  <a:lnTo>
                    <a:pt x="2018" y="1471"/>
                  </a:lnTo>
                  <a:lnTo>
                    <a:pt x="2018" y="1484"/>
                  </a:lnTo>
                  <a:lnTo>
                    <a:pt x="2018" y="1496"/>
                  </a:lnTo>
                  <a:lnTo>
                    <a:pt x="2018" y="1508"/>
                  </a:lnTo>
                  <a:lnTo>
                    <a:pt x="2026" y="1520"/>
                  </a:lnTo>
                  <a:lnTo>
                    <a:pt x="2026" y="1533"/>
                  </a:lnTo>
                  <a:lnTo>
                    <a:pt x="2026" y="1545"/>
                  </a:lnTo>
                  <a:lnTo>
                    <a:pt x="2038" y="1553"/>
                  </a:lnTo>
                  <a:lnTo>
                    <a:pt x="2038" y="1565"/>
                  </a:lnTo>
                  <a:lnTo>
                    <a:pt x="2038" y="1578"/>
                  </a:lnTo>
                  <a:lnTo>
                    <a:pt x="2038" y="1590"/>
                  </a:lnTo>
                  <a:lnTo>
                    <a:pt x="2049" y="1602"/>
                  </a:lnTo>
                  <a:lnTo>
                    <a:pt x="2049" y="1614"/>
                  </a:lnTo>
                  <a:lnTo>
                    <a:pt x="2049" y="1623"/>
                  </a:lnTo>
                  <a:lnTo>
                    <a:pt x="2061" y="1635"/>
                  </a:lnTo>
                  <a:lnTo>
                    <a:pt x="2061" y="1647"/>
                  </a:lnTo>
                  <a:lnTo>
                    <a:pt x="2061" y="1659"/>
                  </a:lnTo>
                  <a:lnTo>
                    <a:pt x="2061" y="1672"/>
                  </a:lnTo>
                  <a:lnTo>
                    <a:pt x="2072" y="1684"/>
                  </a:lnTo>
                  <a:lnTo>
                    <a:pt x="2072" y="1692"/>
                  </a:lnTo>
                  <a:lnTo>
                    <a:pt x="2072" y="1704"/>
                  </a:lnTo>
                  <a:lnTo>
                    <a:pt x="2083" y="1717"/>
                  </a:lnTo>
                  <a:lnTo>
                    <a:pt x="2083" y="1729"/>
                  </a:lnTo>
                  <a:lnTo>
                    <a:pt x="2083" y="1741"/>
                  </a:lnTo>
                  <a:lnTo>
                    <a:pt x="2091" y="1753"/>
                  </a:lnTo>
                  <a:lnTo>
                    <a:pt x="2091" y="1766"/>
                  </a:lnTo>
                  <a:lnTo>
                    <a:pt x="2091" y="1774"/>
                  </a:lnTo>
                  <a:lnTo>
                    <a:pt x="2103" y="1786"/>
                  </a:lnTo>
                  <a:lnTo>
                    <a:pt x="2103" y="1798"/>
                  </a:lnTo>
                  <a:lnTo>
                    <a:pt x="2114" y="1811"/>
                  </a:lnTo>
                  <a:lnTo>
                    <a:pt x="2114" y="1823"/>
                  </a:lnTo>
                  <a:lnTo>
                    <a:pt x="2114" y="1835"/>
                  </a:lnTo>
                  <a:lnTo>
                    <a:pt x="2114" y="1843"/>
                  </a:lnTo>
                  <a:lnTo>
                    <a:pt x="2126" y="1843"/>
                  </a:lnTo>
                  <a:lnTo>
                    <a:pt x="2126" y="1856"/>
                  </a:lnTo>
                  <a:lnTo>
                    <a:pt x="2126" y="1868"/>
                  </a:lnTo>
                  <a:lnTo>
                    <a:pt x="2137" y="1880"/>
                  </a:lnTo>
                  <a:lnTo>
                    <a:pt x="2137" y="1892"/>
                  </a:lnTo>
                  <a:lnTo>
                    <a:pt x="2137" y="1905"/>
                  </a:lnTo>
                  <a:lnTo>
                    <a:pt x="2148" y="1905"/>
                  </a:lnTo>
                  <a:lnTo>
                    <a:pt x="2148" y="1913"/>
                  </a:lnTo>
                  <a:lnTo>
                    <a:pt x="2148" y="1925"/>
                  </a:lnTo>
                  <a:lnTo>
                    <a:pt x="2156" y="1937"/>
                  </a:lnTo>
                  <a:lnTo>
                    <a:pt x="2156" y="1950"/>
                  </a:lnTo>
                  <a:lnTo>
                    <a:pt x="2156" y="1962"/>
                  </a:lnTo>
                  <a:lnTo>
                    <a:pt x="2168" y="1962"/>
                  </a:lnTo>
                  <a:lnTo>
                    <a:pt x="2168" y="1974"/>
                  </a:lnTo>
                  <a:lnTo>
                    <a:pt x="2179" y="1987"/>
                  </a:lnTo>
                  <a:lnTo>
                    <a:pt x="2179" y="1995"/>
                  </a:lnTo>
                  <a:lnTo>
                    <a:pt x="2179" y="2007"/>
                  </a:lnTo>
                  <a:lnTo>
                    <a:pt x="2191" y="2019"/>
                  </a:lnTo>
                  <a:lnTo>
                    <a:pt x="2191" y="2032"/>
                  </a:lnTo>
                  <a:lnTo>
                    <a:pt x="2202" y="2032"/>
                  </a:lnTo>
                  <a:lnTo>
                    <a:pt x="2202" y="2044"/>
                  </a:lnTo>
                  <a:lnTo>
                    <a:pt x="2213" y="2056"/>
                  </a:lnTo>
                  <a:lnTo>
                    <a:pt x="2213" y="2064"/>
                  </a:lnTo>
                  <a:lnTo>
                    <a:pt x="2221" y="2076"/>
                  </a:lnTo>
                  <a:lnTo>
                    <a:pt x="2221" y="2089"/>
                  </a:lnTo>
                  <a:lnTo>
                    <a:pt x="2233" y="2089"/>
                  </a:lnTo>
                  <a:lnTo>
                    <a:pt x="2233" y="2101"/>
                  </a:lnTo>
                  <a:lnTo>
                    <a:pt x="2233" y="2113"/>
                  </a:lnTo>
                  <a:lnTo>
                    <a:pt x="2244" y="2113"/>
                  </a:lnTo>
                  <a:lnTo>
                    <a:pt x="2244" y="2126"/>
                  </a:lnTo>
                  <a:lnTo>
                    <a:pt x="2256" y="2134"/>
                  </a:lnTo>
                  <a:lnTo>
                    <a:pt x="2256" y="2146"/>
                  </a:lnTo>
                  <a:lnTo>
                    <a:pt x="2267" y="2146"/>
                  </a:lnTo>
                  <a:lnTo>
                    <a:pt x="2267" y="2158"/>
                  </a:lnTo>
                  <a:lnTo>
                    <a:pt x="2278" y="2158"/>
                  </a:lnTo>
                  <a:lnTo>
                    <a:pt x="2278" y="2171"/>
                  </a:lnTo>
                  <a:lnTo>
                    <a:pt x="2278" y="2183"/>
                  </a:lnTo>
                  <a:lnTo>
                    <a:pt x="2286" y="2183"/>
                  </a:lnTo>
                  <a:lnTo>
                    <a:pt x="2286" y="2195"/>
                  </a:lnTo>
                  <a:lnTo>
                    <a:pt x="2298" y="2195"/>
                  </a:lnTo>
                  <a:lnTo>
                    <a:pt x="2298" y="2207"/>
                  </a:lnTo>
                  <a:lnTo>
                    <a:pt x="2309" y="2207"/>
                  </a:lnTo>
                  <a:lnTo>
                    <a:pt x="2309" y="2215"/>
                  </a:lnTo>
                  <a:lnTo>
                    <a:pt x="2321" y="2215"/>
                  </a:lnTo>
                  <a:lnTo>
                    <a:pt x="2321" y="2228"/>
                  </a:lnTo>
                  <a:lnTo>
                    <a:pt x="2332" y="2228"/>
                  </a:lnTo>
                  <a:lnTo>
                    <a:pt x="2332" y="2240"/>
                  </a:lnTo>
                  <a:lnTo>
                    <a:pt x="2343" y="2240"/>
                  </a:lnTo>
                  <a:lnTo>
                    <a:pt x="2355" y="2252"/>
                  </a:lnTo>
                  <a:lnTo>
                    <a:pt x="2363" y="2265"/>
                  </a:lnTo>
                  <a:lnTo>
                    <a:pt x="2374" y="2265"/>
                  </a:lnTo>
                  <a:lnTo>
                    <a:pt x="2374" y="2277"/>
                  </a:lnTo>
                  <a:lnTo>
                    <a:pt x="2386" y="2277"/>
                  </a:lnTo>
                  <a:lnTo>
                    <a:pt x="2397" y="2285"/>
                  </a:lnTo>
                  <a:lnTo>
                    <a:pt x="2409" y="2285"/>
                  </a:lnTo>
                  <a:lnTo>
                    <a:pt x="2409" y="2297"/>
                  </a:lnTo>
                  <a:lnTo>
                    <a:pt x="2420" y="2297"/>
                  </a:lnTo>
                  <a:lnTo>
                    <a:pt x="2428" y="2297"/>
                  </a:lnTo>
                  <a:lnTo>
                    <a:pt x="2428" y="2310"/>
                  </a:lnTo>
                  <a:lnTo>
                    <a:pt x="2439" y="2310"/>
                  </a:lnTo>
                  <a:lnTo>
                    <a:pt x="2451" y="2310"/>
                  </a:lnTo>
                  <a:lnTo>
                    <a:pt x="2462" y="2322"/>
                  </a:lnTo>
                  <a:lnTo>
                    <a:pt x="2474" y="2322"/>
                  </a:lnTo>
                  <a:lnTo>
                    <a:pt x="2485" y="2322"/>
                  </a:lnTo>
                  <a:lnTo>
                    <a:pt x="2493" y="2334"/>
                  </a:lnTo>
                  <a:lnTo>
                    <a:pt x="2504" y="2334"/>
                  </a:lnTo>
                  <a:lnTo>
                    <a:pt x="2516" y="2334"/>
                  </a:lnTo>
                  <a:lnTo>
                    <a:pt x="2527" y="2334"/>
                  </a:lnTo>
                  <a:lnTo>
                    <a:pt x="2539" y="2334"/>
                  </a:lnTo>
                  <a:lnTo>
                    <a:pt x="2539" y="2346"/>
                  </a:lnTo>
                  <a:lnTo>
                    <a:pt x="2550" y="2346"/>
                  </a:lnTo>
                  <a:lnTo>
                    <a:pt x="2558" y="2346"/>
                  </a:lnTo>
                  <a:lnTo>
                    <a:pt x="2569" y="2346"/>
                  </a:lnTo>
                  <a:lnTo>
                    <a:pt x="2581" y="2346"/>
                  </a:lnTo>
                  <a:lnTo>
                    <a:pt x="2592" y="2346"/>
                  </a:lnTo>
                  <a:lnTo>
                    <a:pt x="2604" y="2346"/>
                  </a:lnTo>
                  <a:lnTo>
                    <a:pt x="2615" y="2355"/>
                  </a:lnTo>
                  <a:lnTo>
                    <a:pt x="2623" y="2355"/>
                  </a:lnTo>
                  <a:lnTo>
                    <a:pt x="2634" y="2355"/>
                  </a:lnTo>
                  <a:lnTo>
                    <a:pt x="2646" y="2355"/>
                  </a:lnTo>
                  <a:lnTo>
                    <a:pt x="2657" y="2355"/>
                  </a:lnTo>
                  <a:lnTo>
                    <a:pt x="2669" y="2355"/>
                  </a:lnTo>
                  <a:lnTo>
                    <a:pt x="2680" y="2355"/>
                  </a:lnTo>
                  <a:lnTo>
                    <a:pt x="2691" y="2355"/>
                  </a:lnTo>
                  <a:lnTo>
                    <a:pt x="2699" y="2355"/>
                  </a:lnTo>
                  <a:lnTo>
                    <a:pt x="2711" y="2355"/>
                  </a:lnTo>
                  <a:lnTo>
                    <a:pt x="2722" y="2355"/>
                  </a:lnTo>
                  <a:lnTo>
                    <a:pt x="2734" y="2355"/>
                  </a:lnTo>
                  <a:lnTo>
                    <a:pt x="2745" y="2355"/>
                  </a:lnTo>
                  <a:lnTo>
                    <a:pt x="2756" y="2355"/>
                  </a:lnTo>
                  <a:lnTo>
                    <a:pt x="2764" y="2355"/>
                  </a:lnTo>
                  <a:lnTo>
                    <a:pt x="2776" y="2355"/>
                  </a:lnTo>
                  <a:lnTo>
                    <a:pt x="2787" y="2355"/>
                  </a:lnTo>
                  <a:lnTo>
                    <a:pt x="2799" y="2355"/>
                  </a:lnTo>
                  <a:lnTo>
                    <a:pt x="2810" y="2355"/>
                  </a:lnTo>
                  <a:lnTo>
                    <a:pt x="2821" y="2355"/>
                  </a:lnTo>
                  <a:lnTo>
                    <a:pt x="2829" y="2355"/>
                  </a:lnTo>
                  <a:lnTo>
                    <a:pt x="2841" y="2355"/>
                  </a:lnTo>
                  <a:lnTo>
                    <a:pt x="2852" y="2355"/>
                  </a:lnTo>
                  <a:lnTo>
                    <a:pt x="2864" y="2355"/>
                  </a:lnTo>
                  <a:lnTo>
                    <a:pt x="2875" y="2355"/>
                  </a:lnTo>
                  <a:lnTo>
                    <a:pt x="2886" y="2355"/>
                  </a:lnTo>
                  <a:lnTo>
                    <a:pt x="2894" y="2355"/>
                  </a:lnTo>
                  <a:lnTo>
                    <a:pt x="2906" y="2355"/>
                  </a:lnTo>
                  <a:lnTo>
                    <a:pt x="2917" y="2355"/>
                  </a:lnTo>
                  <a:lnTo>
                    <a:pt x="2929" y="2355"/>
                  </a:lnTo>
                  <a:lnTo>
                    <a:pt x="2940" y="2355"/>
                  </a:lnTo>
                  <a:lnTo>
                    <a:pt x="2951" y="2355"/>
                  </a:lnTo>
                  <a:lnTo>
                    <a:pt x="2959" y="2355"/>
                  </a:lnTo>
                  <a:lnTo>
                    <a:pt x="2971" y="2355"/>
                  </a:lnTo>
                  <a:lnTo>
                    <a:pt x="2982" y="2355"/>
                  </a:lnTo>
                  <a:lnTo>
                    <a:pt x="2994" y="2355"/>
                  </a:lnTo>
                  <a:lnTo>
                    <a:pt x="3005" y="2355"/>
                  </a:lnTo>
                  <a:lnTo>
                    <a:pt x="3016" y="2355"/>
                  </a:lnTo>
                  <a:lnTo>
                    <a:pt x="3028" y="2355"/>
                  </a:lnTo>
                  <a:lnTo>
                    <a:pt x="3036" y="2355"/>
                  </a:lnTo>
                  <a:lnTo>
                    <a:pt x="3047" y="2355"/>
                  </a:lnTo>
                  <a:lnTo>
                    <a:pt x="3059" y="2355"/>
                  </a:lnTo>
                  <a:lnTo>
                    <a:pt x="3070" y="2355"/>
                  </a:lnTo>
                  <a:lnTo>
                    <a:pt x="3081" y="2355"/>
                  </a:lnTo>
                  <a:lnTo>
                    <a:pt x="3093" y="2355"/>
                  </a:lnTo>
                  <a:lnTo>
                    <a:pt x="3101" y="2355"/>
                  </a:lnTo>
                  <a:lnTo>
                    <a:pt x="3112" y="2355"/>
                  </a:lnTo>
                  <a:lnTo>
                    <a:pt x="3124" y="2355"/>
                  </a:lnTo>
                  <a:lnTo>
                    <a:pt x="3135" y="2355"/>
                  </a:lnTo>
                  <a:lnTo>
                    <a:pt x="3147" y="235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18" name="Rectangle 42"/>
            <p:cNvSpPr>
              <a:spLocks noChangeArrowheads="1"/>
            </p:cNvSpPr>
            <p:nvPr/>
          </p:nvSpPr>
          <p:spPr bwMode="auto">
            <a:xfrm>
              <a:off x="1200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19" name="Rectangle 43"/>
            <p:cNvSpPr>
              <a:spLocks noChangeArrowheads="1"/>
            </p:cNvSpPr>
            <p:nvPr/>
          </p:nvSpPr>
          <p:spPr bwMode="auto">
            <a:xfrm>
              <a:off x="1340" y="155"/>
              <a:ext cx="128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20" name="Rectangle 44"/>
            <p:cNvSpPr>
              <a:spLocks noChangeArrowheads="1"/>
            </p:cNvSpPr>
            <p:nvPr/>
          </p:nvSpPr>
          <p:spPr bwMode="auto">
            <a:xfrm>
              <a:off x="1456" y="155"/>
              <a:ext cx="135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4021" name="Rectangle 45"/>
            <p:cNvSpPr>
              <a:spLocks noChangeArrowheads="1"/>
            </p:cNvSpPr>
            <p:nvPr/>
          </p:nvSpPr>
          <p:spPr bwMode="auto">
            <a:xfrm>
              <a:off x="1526" y="155"/>
              <a:ext cx="125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22" name="Rectangle 46"/>
            <p:cNvSpPr>
              <a:spLocks noChangeArrowheads="1"/>
            </p:cNvSpPr>
            <p:nvPr/>
          </p:nvSpPr>
          <p:spPr bwMode="auto">
            <a:xfrm>
              <a:off x="1698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4023" name="Rectangle 47"/>
            <p:cNvSpPr>
              <a:spLocks noChangeArrowheads="1"/>
            </p:cNvSpPr>
            <p:nvPr/>
          </p:nvSpPr>
          <p:spPr bwMode="auto">
            <a:xfrm>
              <a:off x="1799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84024" name="Rectangle 48"/>
            <p:cNvSpPr>
              <a:spLocks noChangeArrowheads="1"/>
            </p:cNvSpPr>
            <p:nvPr/>
          </p:nvSpPr>
          <p:spPr bwMode="auto">
            <a:xfrm>
              <a:off x="1844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25" name="Rectangle 49"/>
            <p:cNvSpPr>
              <a:spLocks noChangeArrowheads="1"/>
            </p:cNvSpPr>
            <p:nvPr/>
          </p:nvSpPr>
          <p:spPr bwMode="auto">
            <a:xfrm>
              <a:off x="1904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26" name="Rectangle 50"/>
            <p:cNvSpPr>
              <a:spLocks noChangeArrowheads="1"/>
            </p:cNvSpPr>
            <p:nvPr/>
          </p:nvSpPr>
          <p:spPr bwMode="auto">
            <a:xfrm>
              <a:off x="2049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4027" name="Rectangle 51"/>
            <p:cNvSpPr>
              <a:spLocks noChangeArrowheads="1"/>
            </p:cNvSpPr>
            <p:nvPr/>
          </p:nvSpPr>
          <p:spPr bwMode="auto">
            <a:xfrm>
              <a:off x="2097" y="155"/>
              <a:ext cx="129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28" name="Rectangle 52"/>
            <p:cNvSpPr>
              <a:spLocks noChangeArrowheads="1"/>
            </p:cNvSpPr>
            <p:nvPr/>
          </p:nvSpPr>
          <p:spPr bwMode="auto">
            <a:xfrm>
              <a:off x="2203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84029" name="Rectangle 53"/>
            <p:cNvSpPr>
              <a:spLocks noChangeArrowheads="1"/>
            </p:cNvSpPr>
            <p:nvPr/>
          </p:nvSpPr>
          <p:spPr bwMode="auto">
            <a:xfrm>
              <a:off x="2258" y="155"/>
              <a:ext cx="135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4030" name="Rectangle 54"/>
            <p:cNvSpPr>
              <a:spLocks noChangeArrowheads="1"/>
            </p:cNvSpPr>
            <p:nvPr/>
          </p:nvSpPr>
          <p:spPr bwMode="auto">
            <a:xfrm>
              <a:off x="2327" y="155"/>
              <a:ext cx="126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31" name="Rectangle 55"/>
            <p:cNvSpPr>
              <a:spLocks noChangeArrowheads="1"/>
            </p:cNvSpPr>
            <p:nvPr/>
          </p:nvSpPr>
          <p:spPr bwMode="auto">
            <a:xfrm>
              <a:off x="2369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84032" name="Rectangle 56"/>
            <p:cNvSpPr>
              <a:spLocks noChangeArrowheads="1"/>
            </p:cNvSpPr>
            <p:nvPr/>
          </p:nvSpPr>
          <p:spPr bwMode="auto">
            <a:xfrm>
              <a:off x="2493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84033" name="Rectangle 57"/>
            <p:cNvSpPr>
              <a:spLocks noChangeArrowheads="1"/>
            </p:cNvSpPr>
            <p:nvPr/>
          </p:nvSpPr>
          <p:spPr bwMode="auto">
            <a:xfrm>
              <a:off x="2598" y="155"/>
              <a:ext cx="129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34" name="Rectangle 58"/>
            <p:cNvSpPr>
              <a:spLocks noChangeArrowheads="1"/>
            </p:cNvSpPr>
            <p:nvPr/>
          </p:nvSpPr>
          <p:spPr bwMode="auto">
            <a:xfrm>
              <a:off x="2644" y="155"/>
              <a:ext cx="12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4035" name="Rectangle 59"/>
            <p:cNvSpPr>
              <a:spLocks noChangeArrowheads="1"/>
            </p:cNvSpPr>
            <p:nvPr/>
          </p:nvSpPr>
          <p:spPr bwMode="auto">
            <a:xfrm>
              <a:off x="2696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84036" name="Rectangle 60"/>
            <p:cNvSpPr>
              <a:spLocks noChangeArrowheads="1"/>
            </p:cNvSpPr>
            <p:nvPr/>
          </p:nvSpPr>
          <p:spPr bwMode="auto">
            <a:xfrm>
              <a:off x="2815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84037" name="Rectangle 61"/>
            <p:cNvSpPr>
              <a:spLocks noChangeArrowheads="1"/>
            </p:cNvSpPr>
            <p:nvPr/>
          </p:nvSpPr>
          <p:spPr bwMode="auto">
            <a:xfrm>
              <a:off x="2916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84038" name="Rectangle 62"/>
            <p:cNvSpPr>
              <a:spLocks noChangeArrowheads="1"/>
            </p:cNvSpPr>
            <p:nvPr/>
          </p:nvSpPr>
          <p:spPr bwMode="auto">
            <a:xfrm>
              <a:off x="2971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39" name="Rectangle 63"/>
            <p:cNvSpPr>
              <a:spLocks noChangeArrowheads="1"/>
            </p:cNvSpPr>
            <p:nvPr/>
          </p:nvSpPr>
          <p:spPr bwMode="auto">
            <a:xfrm>
              <a:off x="3032" y="155"/>
              <a:ext cx="148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m</a:t>
              </a:r>
            </a:p>
          </p:txBody>
        </p:sp>
        <p:sp>
          <p:nvSpPr>
            <p:cNvPr id="84040" name="Rectangle 64"/>
            <p:cNvSpPr>
              <a:spLocks noChangeArrowheads="1"/>
            </p:cNvSpPr>
            <p:nvPr/>
          </p:nvSpPr>
          <p:spPr bwMode="auto">
            <a:xfrm>
              <a:off x="3200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41" name="Rectangle 65"/>
            <p:cNvSpPr>
              <a:spLocks noChangeArrowheads="1"/>
            </p:cNvSpPr>
            <p:nvPr/>
          </p:nvSpPr>
          <p:spPr bwMode="auto">
            <a:xfrm>
              <a:off x="3260" y="155"/>
              <a:ext cx="149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84042" name="Rectangle 66"/>
            <p:cNvSpPr>
              <a:spLocks noChangeArrowheads="1"/>
            </p:cNvSpPr>
            <p:nvPr/>
          </p:nvSpPr>
          <p:spPr bwMode="auto">
            <a:xfrm>
              <a:off x="3379" y="155"/>
              <a:ext cx="125" cy="1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43" name="Rectangle 67"/>
            <p:cNvSpPr>
              <a:spLocks noChangeArrowheads="1"/>
            </p:cNvSpPr>
            <p:nvPr/>
          </p:nvSpPr>
          <p:spPr bwMode="auto">
            <a:xfrm>
              <a:off x="3436" y="155"/>
              <a:ext cx="147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4044" name="Rectangle 68"/>
            <p:cNvSpPr>
              <a:spLocks noChangeArrowheads="1"/>
            </p:cNvSpPr>
            <p:nvPr/>
          </p:nvSpPr>
          <p:spPr bwMode="auto">
            <a:xfrm>
              <a:off x="3548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,</a:t>
              </a:r>
            </a:p>
          </p:txBody>
        </p:sp>
        <p:sp>
          <p:nvSpPr>
            <p:cNvPr id="84045" name="Rectangle 69"/>
            <p:cNvSpPr>
              <a:spLocks noChangeArrowheads="1"/>
            </p:cNvSpPr>
            <p:nvPr/>
          </p:nvSpPr>
          <p:spPr bwMode="auto">
            <a:xfrm>
              <a:off x="3600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46" name="Rectangle 70"/>
            <p:cNvSpPr>
              <a:spLocks noChangeArrowheads="1"/>
            </p:cNvSpPr>
            <p:nvPr/>
          </p:nvSpPr>
          <p:spPr bwMode="auto">
            <a:xfrm>
              <a:off x="3662" y="169"/>
              <a:ext cx="116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47" name="Rectangle 71"/>
            <p:cNvSpPr>
              <a:spLocks noChangeArrowheads="1"/>
            </p:cNvSpPr>
            <p:nvPr/>
          </p:nvSpPr>
          <p:spPr bwMode="auto">
            <a:xfrm>
              <a:off x="3765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48" name="Rectangle 72"/>
            <p:cNvSpPr>
              <a:spLocks noChangeArrowheads="1"/>
            </p:cNvSpPr>
            <p:nvPr/>
          </p:nvSpPr>
          <p:spPr bwMode="auto">
            <a:xfrm>
              <a:off x="3824" y="155"/>
              <a:ext cx="116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049" name="Rectangle 73"/>
            <p:cNvSpPr>
              <a:spLocks noChangeArrowheads="1"/>
            </p:cNvSpPr>
            <p:nvPr/>
          </p:nvSpPr>
          <p:spPr bwMode="auto">
            <a:xfrm>
              <a:off x="3939" y="155"/>
              <a:ext cx="132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84050" name="Rectangle 74"/>
            <p:cNvSpPr>
              <a:spLocks noChangeArrowheads="1"/>
            </p:cNvSpPr>
            <p:nvPr/>
          </p:nvSpPr>
          <p:spPr bwMode="auto">
            <a:xfrm>
              <a:off x="3996" y="155"/>
              <a:ext cx="116" cy="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3971" name="Line 75"/>
          <p:cNvSpPr>
            <a:spLocks noChangeShapeType="1"/>
          </p:cNvSpPr>
          <p:nvPr/>
        </p:nvSpPr>
        <p:spPr bwMode="auto">
          <a:xfrm>
            <a:off x="4572000" y="1600200"/>
            <a:ext cx="0" cy="388620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76"/>
          <p:cNvSpPr>
            <a:spLocks noChangeArrowheads="1"/>
          </p:cNvSpPr>
          <p:nvPr/>
        </p:nvSpPr>
        <p:spPr bwMode="auto">
          <a:xfrm>
            <a:off x="1812925" y="5775325"/>
            <a:ext cx="4933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FFFFFF"/>
                </a:solidFill>
                <a:latin typeface="Times New Roman" pitchFamily="18" charset="0"/>
              </a:rPr>
              <a:t>     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-4    -3    -2   -1    0     1    2    3     4</a:t>
            </a:r>
          </a:p>
        </p:txBody>
      </p:sp>
      <p:sp>
        <p:nvSpPr>
          <p:cNvPr id="83973" name="Rectangle 77"/>
          <p:cNvSpPr>
            <a:spLocks noChangeArrowheads="1"/>
          </p:cNvSpPr>
          <p:nvPr/>
        </p:nvSpPr>
        <p:spPr bwMode="auto">
          <a:xfrm>
            <a:off x="7375525" y="1965325"/>
            <a:ext cx="146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P(0&lt;Z&lt;.8)</a:t>
            </a:r>
          </a:p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=.2881</a:t>
            </a:r>
          </a:p>
        </p:txBody>
      </p:sp>
      <p:sp>
        <p:nvSpPr>
          <p:cNvPr id="83974" name="Rectangle 78"/>
          <p:cNvSpPr>
            <a:spLocks noChangeArrowheads="1"/>
          </p:cNvSpPr>
          <p:nvPr/>
        </p:nvSpPr>
        <p:spPr bwMode="auto">
          <a:xfrm>
            <a:off x="2347913" y="122238"/>
            <a:ext cx="4481512" cy="477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500" b="1">
                <a:solidFill>
                  <a:srgbClr val="7F7F7F"/>
                </a:solidFill>
                <a:latin typeface="Times New Roman" pitchFamily="18" charset="0"/>
              </a:rPr>
              <a:t>EXAMPLE 3</a:t>
            </a:r>
          </a:p>
        </p:txBody>
      </p:sp>
      <p:sp>
        <p:nvSpPr>
          <p:cNvPr id="83975" name="Rectangle 79"/>
          <p:cNvSpPr>
            <a:spLocks noChangeArrowheads="1"/>
          </p:cNvSpPr>
          <p:nvPr/>
        </p:nvSpPr>
        <p:spPr bwMode="auto">
          <a:xfrm>
            <a:off x="5029200" y="1905000"/>
            <a:ext cx="127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2D2DB9"/>
                </a:solidFill>
                <a:latin typeface="Times New Roman" pitchFamily="18" charset="0"/>
              </a:rPr>
              <a:t>0&lt;Z&lt;0.8</a:t>
            </a:r>
          </a:p>
        </p:txBody>
      </p:sp>
      <p:sp>
        <p:nvSpPr>
          <p:cNvPr id="83976" name="Rectangle 80"/>
          <p:cNvSpPr>
            <a:spLocks noChangeArrowheads="1"/>
          </p:cNvSpPr>
          <p:nvPr/>
        </p:nvSpPr>
        <p:spPr bwMode="auto">
          <a:xfrm>
            <a:off x="365125" y="1127125"/>
            <a:ext cx="1555750" cy="4838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                 </a:t>
            </a: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7" name="Line 81"/>
          <p:cNvSpPr>
            <a:spLocks noChangeShapeType="1"/>
          </p:cNvSpPr>
          <p:nvPr/>
        </p:nvSpPr>
        <p:spPr bwMode="auto">
          <a:xfrm>
            <a:off x="1905000" y="1371600"/>
            <a:ext cx="0" cy="411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Line 82"/>
          <p:cNvSpPr>
            <a:spLocks noChangeShapeType="1"/>
          </p:cNvSpPr>
          <p:nvPr/>
        </p:nvSpPr>
        <p:spPr bwMode="auto">
          <a:xfrm>
            <a:off x="4953000" y="2819400"/>
            <a:ext cx="0" cy="266700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Calculating z-scores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Birthweights at a certain hospital are normally distributed with mean = 112 oz and standard deviation = 21 oz.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z-score for an infant with birthweight = 154 oz.?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many standard deviations above the mean is this birthweight? ______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many standard deviations below the mean is a birthweight of 91 oz? _____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Normal Distribution Probabilities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if you want to find the probability that a </a:t>
            </a:r>
            <a:r>
              <a:rPr lang="en-US" sz="2800" dirty="0" err="1" smtClean="0"/>
              <a:t>birthweight</a:t>
            </a:r>
            <a:r>
              <a:rPr lang="en-US" sz="2800" dirty="0" smtClean="0"/>
              <a:t> is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Greater than 9 lbs (</a:t>
            </a:r>
            <a:r>
              <a:rPr lang="en-US" sz="2400" dirty="0" smtClean="0"/>
              <a:t>144 oz)?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Less than 6 lbs (</a:t>
            </a:r>
            <a:r>
              <a:rPr lang="en-US" sz="2400" dirty="0" smtClean="0"/>
              <a:t>96 oz)</a:t>
            </a:r>
            <a:r>
              <a:rPr lang="en-US" sz="2400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Between 7 lbs (112 oz) </a:t>
            </a:r>
            <a:r>
              <a:rPr lang="en-US" sz="2400" dirty="0" smtClean="0">
                <a:sym typeface="Symbol" pitchFamily="18" charset="2"/>
              </a:rPr>
              <a:t> and 8 </a:t>
            </a:r>
            <a:r>
              <a:rPr lang="en-US" sz="2400" dirty="0" err="1" smtClean="0">
                <a:sym typeface="Symbol" pitchFamily="18" charset="2"/>
              </a:rPr>
              <a:t>obs</a:t>
            </a:r>
            <a:r>
              <a:rPr lang="en-US" sz="2400" dirty="0" smtClean="0">
                <a:sym typeface="Symbol" pitchFamily="18" charset="2"/>
              </a:rPr>
              <a:t> (128 oz)?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	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010400" cy="12954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What is Normal Distribution?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010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It is defined as a continuous frequency distribution of infinite range* (can take any values not just integers as in the case of binomial)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Continuous probability function – real observation will fall between two real limits or numbers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This is the most important probability distribution in statistics  and  important tool in analysis of epidemiological data and management science.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BD14A6-69F6-467F-A9F6-566B7097EF3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follows normal distribution?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8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Heights of people</a:t>
            </a:r>
          </a:p>
          <a:p>
            <a:r>
              <a:rPr lang="en-US" dirty="0" smtClean="0"/>
              <a:t>BP measurements</a:t>
            </a:r>
          </a:p>
          <a:p>
            <a:r>
              <a:rPr lang="en-US" dirty="0" smtClean="0"/>
              <a:t>Test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8E0027-40C6-4D89-B8F6-76FC4BB31A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1315"/>
      </p:ext>
    </p:extLst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G Times"/>
        <a:ea typeface=""/>
        <a:cs typeface=""/>
      </a:majorFont>
      <a:minorFont>
        <a:latin typeface="CG 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4840</TotalTime>
  <Words>2547</Words>
  <Application>Microsoft Macintosh PowerPoint</Application>
  <PresentationFormat>On-screen Show (4:3)</PresentationFormat>
  <Paragraphs>503</Paragraphs>
  <Slides>65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Cascade</vt:lpstr>
      <vt:lpstr>Office Theme</vt:lpstr>
      <vt:lpstr>1_Cascade</vt:lpstr>
      <vt:lpstr>Default Design</vt:lpstr>
      <vt:lpstr>1_Default Design</vt:lpstr>
      <vt:lpstr>2_Default Design</vt:lpstr>
      <vt:lpstr>Blends</vt:lpstr>
      <vt:lpstr>Equation</vt:lpstr>
      <vt:lpstr>Image</vt:lpstr>
      <vt:lpstr>Normal Distribution</vt:lpstr>
      <vt:lpstr> Objectives</vt:lpstr>
      <vt:lpstr>Data can be distributed in different ways</vt:lpstr>
      <vt:lpstr>Skewed to L </vt:lpstr>
      <vt:lpstr>PowerPoint Presentation</vt:lpstr>
      <vt:lpstr>Normal distribution</vt:lpstr>
      <vt:lpstr>What is Normal Distribution?</vt:lpstr>
      <vt:lpstr>What follows normal distribution? </vt:lpstr>
      <vt:lpstr>PowerPoint Presentation</vt:lpstr>
      <vt:lpstr>The normal distribution</vt:lpstr>
      <vt:lpstr>Characteristics of the Normal Distribution</vt:lpstr>
      <vt:lpstr>PowerPoint Presentation</vt:lpstr>
      <vt:lpstr>Effects of m and s</vt:lpstr>
      <vt:lpstr>Relationship between Standard Deviation and normal distribution</vt:lpstr>
      <vt:lpstr>PowerPoint Presentation</vt:lpstr>
      <vt:lpstr>PowerPoint Presentation</vt:lpstr>
      <vt:lpstr>68-95-99.7 Rule</vt:lpstr>
      <vt:lpstr>Example</vt:lpstr>
      <vt:lpstr>PowerPoint Presentation</vt:lpstr>
      <vt:lpstr>PowerPoint Presentation</vt:lpstr>
      <vt:lpstr>Example 2</vt:lpstr>
      <vt:lpstr>The Normal Distribution</vt:lpstr>
      <vt:lpstr>Does everything follow a normal distribution?</vt:lpstr>
      <vt:lpstr>Which of these would have a normal distribution?</vt:lpstr>
      <vt:lpstr>How can we compare many normal distributions?</vt:lpstr>
      <vt:lpstr>Standard normal distribution</vt:lpstr>
      <vt:lpstr>Characteristics of Normal Distribution Cont’d</vt:lpstr>
      <vt:lpstr>The Standard Normal  Distribution</vt:lpstr>
      <vt:lpstr>Comparing  X  and  Z  units</vt:lpstr>
      <vt:lpstr> Z Score</vt:lpstr>
      <vt:lpstr>PowerPoint Presentation</vt:lpstr>
      <vt:lpstr>PowerPoint Presentation</vt:lpstr>
      <vt:lpstr>EXAMPLE</vt:lpstr>
      <vt:lpstr> </vt:lpstr>
      <vt:lpstr>Looking up probabilities in the standard normal table</vt:lpstr>
      <vt:lpstr>            Tables</vt:lpstr>
      <vt:lpstr>PowerPoint Presentation</vt:lpstr>
      <vt:lpstr>PowerPoint Presentation</vt:lpstr>
      <vt:lpstr>PowerPoint Presentation</vt:lpstr>
      <vt:lpstr>Distinguishing Features</vt:lpstr>
      <vt:lpstr>Distinguishing Features</vt:lpstr>
      <vt:lpstr>68-95-99.7 Rule</vt:lpstr>
      <vt:lpstr>Exercises</vt:lpstr>
      <vt:lpstr>Exercise # 1</vt:lpstr>
      <vt:lpstr> </vt:lpstr>
      <vt:lpstr>Exercise # 2</vt:lpstr>
      <vt:lpstr> </vt:lpstr>
      <vt:lpstr>Exercise # 3</vt:lpstr>
      <vt:lpstr> </vt:lpstr>
      <vt:lpstr>Exercise # 4</vt:lpstr>
      <vt:lpstr> </vt:lpstr>
      <vt:lpstr>Exercise # 5</vt:lpstr>
      <vt:lpstr> </vt:lpstr>
      <vt:lpstr>Example 2 Given the standard normal distribution, find P( z ≥ -1.48)</vt:lpstr>
      <vt:lpstr>Example 3  What proportion of z values are between -1.65 and 1.65</vt:lpstr>
      <vt:lpstr>Normal Distribution Application</vt:lpstr>
      <vt:lpstr>Application/Uses of Normal Distribution</vt:lpstr>
      <vt:lpstr>Are my data “normal”?</vt:lpstr>
      <vt:lpstr>Are my data normally distributed?</vt:lpstr>
      <vt:lpstr>Do it your self </vt:lpstr>
      <vt:lpstr>Example</vt:lpstr>
      <vt:lpstr>Example</vt:lpstr>
      <vt:lpstr>PowerPoint Presentation</vt:lpstr>
      <vt:lpstr>Calculating z-scores</vt:lpstr>
      <vt:lpstr>Normal Distribution Probabilities</vt:lpstr>
    </vt:vector>
  </TitlesOfParts>
  <Company>Thajema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Tripthi M. Mathew</dc:creator>
  <cp:lastModifiedBy>Farnaz Sabet</cp:lastModifiedBy>
  <cp:revision>396</cp:revision>
  <dcterms:created xsi:type="dcterms:W3CDTF">2005-10-07T05:28:05Z</dcterms:created>
  <dcterms:modified xsi:type="dcterms:W3CDTF">2015-03-14T07:31:06Z</dcterms:modified>
</cp:coreProperties>
</file>