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2" r:id="rId2"/>
    <p:sldMasterId id="2147483760" r:id="rId3"/>
  </p:sldMasterIdLst>
  <p:notesMasterIdLst>
    <p:notesMasterId r:id="rId51"/>
  </p:notesMasterIdLst>
  <p:sldIdLst>
    <p:sldId id="256" r:id="rId4"/>
    <p:sldId id="257" r:id="rId5"/>
    <p:sldId id="537" r:id="rId6"/>
    <p:sldId id="349" r:id="rId7"/>
    <p:sldId id="367" r:id="rId8"/>
    <p:sldId id="552" r:id="rId9"/>
    <p:sldId id="361" r:id="rId10"/>
    <p:sldId id="448" r:id="rId11"/>
    <p:sldId id="479" r:id="rId12"/>
    <p:sldId id="366" r:id="rId13"/>
    <p:sldId id="434" r:id="rId14"/>
    <p:sldId id="263" r:id="rId15"/>
    <p:sldId id="422" r:id="rId16"/>
    <p:sldId id="538" r:id="rId17"/>
    <p:sldId id="546" r:id="rId18"/>
    <p:sldId id="369" r:id="rId19"/>
    <p:sldId id="539" r:id="rId20"/>
    <p:sldId id="370" r:id="rId21"/>
    <p:sldId id="373" r:id="rId22"/>
    <p:sldId id="374" r:id="rId23"/>
    <p:sldId id="540" r:id="rId24"/>
    <p:sldId id="375" r:id="rId25"/>
    <p:sldId id="376" r:id="rId26"/>
    <p:sldId id="377" r:id="rId27"/>
    <p:sldId id="418" r:id="rId28"/>
    <p:sldId id="541" r:id="rId29"/>
    <p:sldId id="423" r:id="rId30"/>
    <p:sldId id="379" r:id="rId31"/>
    <p:sldId id="381" r:id="rId32"/>
    <p:sldId id="480" r:id="rId33"/>
    <p:sldId id="554" r:id="rId34"/>
    <p:sldId id="488" r:id="rId35"/>
    <p:sldId id="471" r:id="rId36"/>
    <p:sldId id="464" r:id="rId37"/>
    <p:sldId id="384" r:id="rId38"/>
    <p:sldId id="386" r:id="rId39"/>
    <p:sldId id="424" r:id="rId40"/>
    <p:sldId id="407" r:id="rId41"/>
    <p:sldId id="481" r:id="rId42"/>
    <p:sldId id="482" r:id="rId43"/>
    <p:sldId id="483" r:id="rId44"/>
    <p:sldId id="484" r:id="rId45"/>
    <p:sldId id="485" r:id="rId46"/>
    <p:sldId id="543" r:id="rId47"/>
    <p:sldId id="487" r:id="rId48"/>
    <p:sldId id="486" r:id="rId49"/>
    <p:sldId id="544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3DEC903-4B62-4D80-9817-EAB52DB0F5D6}">
          <p14:sldIdLst>
            <p14:sldId id="256"/>
            <p14:sldId id="257"/>
            <p14:sldId id="537"/>
            <p14:sldId id="349"/>
            <p14:sldId id="367"/>
            <p14:sldId id="552"/>
            <p14:sldId id="361"/>
            <p14:sldId id="448"/>
            <p14:sldId id="479"/>
            <p14:sldId id="366"/>
            <p14:sldId id="434"/>
            <p14:sldId id="263"/>
            <p14:sldId id="422"/>
            <p14:sldId id="538"/>
            <p14:sldId id="546"/>
            <p14:sldId id="369"/>
            <p14:sldId id="539"/>
            <p14:sldId id="370"/>
            <p14:sldId id="373"/>
            <p14:sldId id="374"/>
            <p14:sldId id="540"/>
            <p14:sldId id="375"/>
            <p14:sldId id="376"/>
            <p14:sldId id="377"/>
            <p14:sldId id="418"/>
            <p14:sldId id="541"/>
            <p14:sldId id="423"/>
            <p14:sldId id="379"/>
            <p14:sldId id="381"/>
            <p14:sldId id="480"/>
            <p14:sldId id="554"/>
            <p14:sldId id="488"/>
            <p14:sldId id="471"/>
            <p14:sldId id="464"/>
            <p14:sldId id="384"/>
            <p14:sldId id="386"/>
            <p14:sldId id="424"/>
            <p14:sldId id="407"/>
            <p14:sldId id="481"/>
            <p14:sldId id="482"/>
            <p14:sldId id="483"/>
            <p14:sldId id="484"/>
            <p14:sldId id="485"/>
            <p14:sldId id="543"/>
            <p14:sldId id="487"/>
            <p14:sldId id="486"/>
            <p14:sldId id="54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21" autoAdjust="0"/>
    <p:restoredTop sz="99822" autoAdjust="0"/>
  </p:normalViewPr>
  <p:slideViewPr>
    <p:cSldViewPr>
      <p:cViewPr>
        <p:scale>
          <a:sx n="66" d="100"/>
          <a:sy n="66" d="100"/>
        </p:scale>
        <p:origin x="-1518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0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9DCF0-84F4-449B-9F0A-F9DB599B246C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78A1F-3900-4213-8D23-9D9D5D2FF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17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590C-0564-4F72-AA35-4BF8E52CAB5D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115C-D371-4C0B-99E1-E583638BA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1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590C-0564-4F72-AA35-4BF8E52CAB5D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115C-D371-4C0B-99E1-E583638BA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79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590C-0564-4F72-AA35-4BF8E52CAB5D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115C-D371-4C0B-99E1-E583638BA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24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888D9-6CBC-45D5-8F72-1E55453E3E76}" type="slidenum">
              <a:rPr lang="ar-J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02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70BFA-9243-4515-9A4C-FB24C025B50C}" type="slidenum">
              <a:rPr lang="ar-J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84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4C7AB-8EBF-498E-AE63-5D7C5423945C}" type="slidenum">
              <a:rPr lang="ar-J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65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B150D-02F9-4A6B-9863-846154A98FD8}" type="slidenum">
              <a:rPr lang="ar-J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96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8E70B-C9C3-42A5-AEB0-AE5DAC29169D}" type="slidenum">
              <a:rPr lang="ar-J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209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E7AC0-9652-4C0D-8761-215625239938}" type="slidenum">
              <a:rPr lang="ar-J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88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C2209-DCD6-460E-AAF7-29835281387C}" type="slidenum">
              <a:rPr lang="ar-J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23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9C02C-2D66-4D96-B687-B29C8BB628D9}" type="slidenum">
              <a:rPr lang="ar-J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2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590C-0564-4F72-AA35-4BF8E52CAB5D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115C-D371-4C0B-99E1-E583638BA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9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J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1DE63-67E3-4DA5-93C2-6D0D0C709379}" type="slidenum">
              <a:rPr lang="ar-J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4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343FE-1F3D-49F0-A95D-15CD312C88D3}" type="slidenum">
              <a:rPr lang="ar-J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56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43350-2531-4C5E-B7E0-C4A773B33B13}" type="slidenum">
              <a:rPr lang="ar-J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563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J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7110B-27E3-4BDA-AFD9-6E56F0FCFC4A}" type="slidenum">
              <a:rPr lang="ar-J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438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03881-E399-4500-AD2E-EF50EF03340E}" type="slidenum">
              <a:rPr lang="ar-J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826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A7A9BA-F97F-4E9A-9034-A9551DB206A7}" type="slidenum">
              <a:rPr lang="ar-J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0960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A34578-702D-4D94-9BB0-066F6898A9C1}" type="slidenum">
              <a:rPr lang="ar-J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73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CA739809-696D-46AB-9169-63DB431EF5B5}" type="datetimeFigureOut">
              <a:rPr lang="ar-JO">
                <a:solidFill>
                  <a:srgbClr val="464653"/>
                </a:solidFill>
              </a:rPr>
              <a:pPr>
                <a:defRPr/>
              </a:pPr>
              <a:t>04/07/1436</a:t>
            </a:fld>
            <a:endParaRPr lang="ar-JO">
              <a:solidFill>
                <a:srgbClr val="464653"/>
              </a:solidFill>
            </a:endParaRPr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>
              <a:solidFill>
                <a:srgbClr val="464653"/>
              </a:solidFill>
            </a:endParaRPr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351ED-99AF-4165-8116-747E7870DE88}" type="slidenum">
              <a:rPr lang="ar-JO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ar-JO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4869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F5892-7D4F-4B30-A303-22A5ADF3F2BB}" type="datetimeFigureOut">
              <a:rPr lang="ar-JO">
                <a:solidFill>
                  <a:srgbClr val="464653"/>
                </a:solidFill>
              </a:rPr>
              <a:pPr>
                <a:defRPr/>
              </a:pPr>
              <a:t>04/07/1436</a:t>
            </a:fld>
            <a:endParaRPr lang="ar-JO">
              <a:solidFill>
                <a:srgbClr val="464653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>
              <a:solidFill>
                <a:srgbClr val="464653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93805-82C0-41D9-913C-6EF8875290DF}" type="slidenum">
              <a:rPr lang="ar-JO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ar-JO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591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A98FD-9885-4B44-AC78-60CAE2C0BFDA}" type="datetimeFigureOut">
              <a:rPr lang="ar-JO">
                <a:solidFill>
                  <a:srgbClr val="DDE9EC"/>
                </a:solidFill>
              </a:rPr>
              <a:pPr>
                <a:defRPr/>
              </a:pPr>
              <a:t>04/07/1436</a:t>
            </a:fld>
            <a:endParaRPr lang="ar-JO">
              <a:solidFill>
                <a:srgbClr val="DDE9E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>
              <a:solidFill>
                <a:srgbClr val="DDE9E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D0BA-BAF7-44EF-BECE-193DD68A7D9F}" type="slidenum">
              <a:rPr lang="ar-JO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ar-JO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421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590C-0564-4F72-AA35-4BF8E52CAB5D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115C-D371-4C0B-99E1-E583638BA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8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21CC3-2708-44E8-B596-0562385E9284}" type="datetimeFigureOut">
              <a:rPr lang="ar-JO">
                <a:solidFill>
                  <a:srgbClr val="464653"/>
                </a:solidFill>
              </a:rPr>
              <a:pPr>
                <a:defRPr/>
              </a:pPr>
              <a:t>04/07/1436</a:t>
            </a:fld>
            <a:endParaRPr lang="ar-JO">
              <a:solidFill>
                <a:srgbClr val="464653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>
              <a:solidFill>
                <a:srgbClr val="464653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59840-F0C1-4118-8666-5CDF3A7D6177}" type="slidenum">
              <a:rPr lang="ar-JO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ar-JO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244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B14D9-A90A-483B-AA72-8FEB0AF8F282}" type="datetimeFigureOut">
              <a:rPr lang="ar-JO">
                <a:solidFill>
                  <a:srgbClr val="464653"/>
                </a:solidFill>
              </a:rPr>
              <a:pPr>
                <a:defRPr/>
              </a:pPr>
              <a:t>04/07/1436</a:t>
            </a:fld>
            <a:endParaRPr lang="ar-JO">
              <a:solidFill>
                <a:srgbClr val="464653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>
              <a:solidFill>
                <a:srgbClr val="464653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16B52-2E45-4E01-861A-D214B6D6BCC8}" type="slidenum">
              <a:rPr lang="ar-JO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ar-JO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79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2DCF2-762D-46E3-8FCA-1900205D14C0}" type="datetimeFigureOut">
              <a:rPr lang="ar-JO">
                <a:solidFill>
                  <a:srgbClr val="464653"/>
                </a:solidFill>
              </a:rPr>
              <a:pPr>
                <a:defRPr/>
              </a:pPr>
              <a:t>04/07/1436</a:t>
            </a:fld>
            <a:endParaRPr lang="ar-JO">
              <a:solidFill>
                <a:srgbClr val="464653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>
              <a:solidFill>
                <a:srgbClr val="464653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42323-43D3-4A3D-8FFA-0A52C21C0BA3}" type="slidenum">
              <a:rPr lang="ar-JO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ar-JO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577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BEB3A-4D49-4B10-A178-2502771D9FD0}" type="datetimeFigureOut">
              <a:rPr lang="ar-JO">
                <a:solidFill>
                  <a:srgbClr val="464653"/>
                </a:solidFill>
              </a:rPr>
              <a:pPr>
                <a:defRPr/>
              </a:pPr>
              <a:t>04/07/1436</a:t>
            </a:fld>
            <a:endParaRPr lang="ar-JO">
              <a:solidFill>
                <a:srgbClr val="464653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>
              <a:solidFill>
                <a:srgbClr val="464653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8056E-1954-4B89-9243-842F5AAC7459}" type="slidenum">
              <a:rPr lang="ar-JO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ar-JO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834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traight Connector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209BD-3B7B-4D9F-91F7-679A94978851}" type="datetimeFigureOut">
              <a:rPr lang="ar-JO">
                <a:solidFill>
                  <a:srgbClr val="464653"/>
                </a:solidFill>
              </a:rPr>
              <a:pPr>
                <a:defRPr/>
              </a:pPr>
              <a:t>04/07/1436</a:t>
            </a:fld>
            <a:endParaRPr lang="ar-JO">
              <a:solidFill>
                <a:srgbClr val="464653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>
              <a:solidFill>
                <a:srgbClr val="464653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32A2F-CB6C-4ACC-BAE9-F23E198977CF}" type="slidenum">
              <a:rPr lang="ar-JO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ar-JO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747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8530A-B467-49CD-B32A-A48C46810F50}" type="datetimeFigureOut">
              <a:rPr lang="ar-JO">
                <a:solidFill>
                  <a:srgbClr val="DDE9EC"/>
                </a:solidFill>
              </a:rPr>
              <a:pPr>
                <a:defRPr/>
              </a:pPr>
              <a:t>04/07/1436</a:t>
            </a:fld>
            <a:endParaRPr lang="ar-JO">
              <a:solidFill>
                <a:srgbClr val="DDE9EC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>
              <a:solidFill>
                <a:srgbClr val="DDE9EC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F79E2-1B98-4AFF-83A8-2D16690699F0}" type="slidenum">
              <a:rPr lang="ar-JO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ar-JO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77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2E128-168D-4E2D-AF17-0B1DED5DF9FE}" type="datetimeFigureOut">
              <a:rPr lang="ar-JO">
                <a:solidFill>
                  <a:srgbClr val="464653"/>
                </a:solidFill>
              </a:rPr>
              <a:pPr>
                <a:defRPr/>
              </a:pPr>
              <a:t>04/07/1436</a:t>
            </a:fld>
            <a:endParaRPr lang="ar-JO">
              <a:solidFill>
                <a:srgbClr val="464653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>
              <a:solidFill>
                <a:srgbClr val="464653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FB005-8E94-4573-8186-E01924FCBC46}" type="slidenum">
              <a:rPr lang="ar-JO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ar-JO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538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traight Connector 14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77B96-4D43-4AA6-80FA-951D1D9FF675}" type="datetimeFigureOut">
              <a:rPr lang="ar-JO">
                <a:solidFill>
                  <a:srgbClr val="464653"/>
                </a:solidFill>
              </a:rPr>
              <a:pPr>
                <a:defRPr/>
              </a:pPr>
              <a:t>04/07/1436</a:t>
            </a:fld>
            <a:endParaRPr lang="ar-JO">
              <a:solidFill>
                <a:srgbClr val="464653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>
              <a:solidFill>
                <a:srgbClr val="464653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4D458-47AB-4D08-BF4D-4EE68BE8D076}" type="slidenum">
              <a:rPr lang="ar-JO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ar-JO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4372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09625" y="609600"/>
            <a:ext cx="7958138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464653"/>
              </a:solidFill>
            </a:endParaRPr>
          </a:p>
        </p:txBody>
      </p:sp>
      <p:sp>
        <p:nvSpPr>
          <p:cNvPr id="4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464653"/>
              </a:solidFill>
            </a:endParaRP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41A80-667A-43F4-9179-69F98965200C}" type="slidenum">
              <a:rPr lang="en-CA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32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590C-0564-4F72-AA35-4BF8E52CAB5D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115C-D371-4C0B-99E1-E583638BA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1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590C-0564-4F72-AA35-4BF8E52CAB5D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115C-D371-4C0B-99E1-E583638BA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1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590C-0564-4F72-AA35-4BF8E52CAB5D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115C-D371-4C0B-99E1-E583638BA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3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590C-0564-4F72-AA35-4BF8E52CAB5D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115C-D371-4C0B-99E1-E583638BA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7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590C-0564-4F72-AA35-4BF8E52CAB5D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115C-D371-4C0B-99E1-E583638BA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4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590C-0564-4F72-AA35-4BF8E52CAB5D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115C-D371-4C0B-99E1-E583638BA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3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A590C-0564-4F72-AA35-4BF8E52CAB5D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3115C-D371-4C0B-99E1-E583638BA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3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F3E98E14-FBBB-4017-A94B-9475A54ED2A3}" type="slidenum">
              <a:rPr lang="ar-JO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41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rtl="1">
              <a:defRPr/>
            </a:pPr>
            <a:fld id="{DC163DE7-8A51-469D-A5DC-09C9FC95CC31}" type="datetimeFigureOut">
              <a:rPr lang="ar-JO">
                <a:solidFill>
                  <a:srgbClr val="464653"/>
                </a:solidFill>
              </a:rPr>
              <a:pPr rtl="1">
                <a:defRPr/>
              </a:pPr>
              <a:t>04/07/1436</a:t>
            </a:fld>
            <a:endParaRPr lang="ar-JO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rtl="1">
              <a:defRPr/>
            </a:pPr>
            <a:endParaRPr lang="ar-JO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rtl="1">
              <a:defRPr/>
            </a:pPr>
            <a:fld id="{31EE3C12-BAD5-47C9-802A-A7DBC8DF8C82}" type="slidenum">
              <a:rPr lang="ar-JO">
                <a:solidFill>
                  <a:srgbClr val="464653"/>
                </a:solidFill>
              </a:rPr>
              <a:pPr rtl="1">
                <a:defRPr/>
              </a:pPr>
              <a:t>‹#›</a:t>
            </a:fld>
            <a:endParaRPr lang="ar-JO">
              <a:solidFill>
                <a:srgbClr val="464653"/>
              </a:solidFill>
            </a:endParaRPr>
          </a:p>
        </p:txBody>
      </p:sp>
      <p:sp>
        <p:nvSpPr>
          <p:cNvPr id="1031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32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6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cs typeface="Times New Roman" pitchFamily="18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cs typeface="Times New Roman" pitchFamily="18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cs typeface="Times New Roman" pitchFamily="18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cs typeface="Times New Roman" pitchFamily="18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cs typeface="Times New Roman" pitchFamily="18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cs typeface="Times New Roman" pitchFamily="18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cs typeface="Times New Roman" pitchFamily="18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cs typeface="Times New Roman" pitchFamily="18" charset="0"/>
        </a:defRPr>
      </a:lvl9pPr>
    </p:titleStyle>
    <p:bodyStyle>
      <a:lvl1pPr marL="273050" indent="-273050" algn="r" rtl="1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r" rtl="1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r" rtl="1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r" rtl="1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r" rtl="1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r" rtl="1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jo/url?sa=i&amp;source=images&amp;cd=&amp;cad=rja&amp;docid=QYUkS3ejNlUlOM&amp;tbnid=N5C0IPnnpnrdLM:&amp;ved=0CAgQjRwwADgK&amp;url=http://blogs.extremeexperts.com/2013/01/30/why-do-we-blog-looking-back/&amp;ei=z8RdUarnG-jR4QS2z4DIDw&amp;psig=AFQjCNGsku_KTMzRyRnAXj1tegEo9egrCw&amp;ust=136518612751827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sciencephoto.com/media/252544/enlarge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3791" y="3962400"/>
            <a:ext cx="7848600" cy="2514600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Drugs affecting the respiratory system 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pic>
        <p:nvPicPr>
          <p:cNvPr id="3075" name="Picture 3" descr="C:\Users\Hp\Desktop\webmd_rm_photo_of_asthma_illust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291" y="609600"/>
            <a:ext cx="51816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9321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ko-KR" b="1" u="sng" dirty="0" smtClean="0">
                <a:solidFill>
                  <a:srgbClr val="C00000"/>
                </a:solidFill>
                <a:effectLst/>
                <a:latin typeface="Arial" charset="0"/>
              </a:rPr>
              <a:t>Pathologic features of asthma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785938"/>
            <a:ext cx="7772400" cy="4605337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en-US" altLang="ko-KR" sz="3200" b="1" u="sng" dirty="0" smtClean="0">
                <a:solidFill>
                  <a:srgbClr val="00B050"/>
                </a:solidFill>
                <a:latin typeface="Arial" charset="0"/>
              </a:rPr>
              <a:t>Contraction</a:t>
            </a:r>
            <a:r>
              <a:rPr lang="en-US" altLang="ko-KR" sz="3200" dirty="0" smtClean="0">
                <a:latin typeface="Arial" charset="0"/>
              </a:rPr>
              <a:t> </a:t>
            </a:r>
            <a:r>
              <a:rPr lang="en-US" altLang="ko-KR" sz="3200" dirty="0" smtClean="0">
                <a:solidFill>
                  <a:srgbClr val="FFFF00"/>
                </a:solidFill>
                <a:latin typeface="Arial" charset="0"/>
              </a:rPr>
              <a:t>of airway smooth muscle </a:t>
            </a:r>
            <a:r>
              <a:rPr lang="en-US" altLang="ko-KR" sz="3200" dirty="0" smtClean="0">
                <a:solidFill>
                  <a:srgbClr val="FFFF00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US" altLang="ko-KR" sz="2800" dirty="0" smtClean="0">
                <a:solidFill>
                  <a:srgbClr val="FFFF00"/>
                </a:solidFill>
                <a:latin typeface="Arial" charset="0"/>
                <a:sym typeface="Wingdings" pitchFamily="2" charset="2"/>
              </a:rPr>
              <a:t>resulting from bronchoconstriction.</a:t>
            </a:r>
            <a:endParaRPr lang="en-US" altLang="ko-KR" sz="2800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altLang="ko-KR" sz="3200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altLang="ko-KR" sz="3200" b="1" u="sng" dirty="0" smtClean="0">
                <a:solidFill>
                  <a:srgbClr val="00B050"/>
                </a:solidFill>
                <a:latin typeface="Arial" charset="0"/>
              </a:rPr>
              <a:t>Mucosal thickening</a:t>
            </a:r>
            <a:r>
              <a:rPr lang="en-US" altLang="ko-KR" sz="3200" b="1" dirty="0" smtClean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altLang="ko-KR" sz="3200" dirty="0" smtClean="0">
                <a:solidFill>
                  <a:srgbClr val="FFFF00"/>
                </a:solidFill>
                <a:latin typeface="Arial" charset="0"/>
              </a:rPr>
              <a:t>from edema and cellular infiltration </a:t>
            </a:r>
            <a:r>
              <a:rPr lang="en-US" altLang="ko-KR" sz="3200" dirty="0" smtClean="0">
                <a:solidFill>
                  <a:srgbClr val="FFFF00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US" altLang="ko-KR" sz="2800" dirty="0" smtClean="0">
                <a:solidFill>
                  <a:srgbClr val="FFFF00"/>
                </a:solidFill>
                <a:latin typeface="Arial" charset="0"/>
                <a:sym typeface="Wingdings" pitchFamily="2" charset="2"/>
              </a:rPr>
              <a:t>result of inflammation.</a:t>
            </a:r>
            <a:endParaRPr lang="en-US" altLang="ko-KR" sz="2800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altLang="ko-KR" sz="3200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altLang="ko-KR" sz="3200" dirty="0" smtClean="0">
                <a:solidFill>
                  <a:srgbClr val="FFFF00"/>
                </a:solidFill>
                <a:latin typeface="Arial" charset="0"/>
              </a:rPr>
              <a:t>Inspissation of abnormally thick, viscid </a:t>
            </a:r>
            <a:r>
              <a:rPr lang="en-US" altLang="ko-KR" sz="3200" b="1" u="sng" dirty="0" smtClean="0">
                <a:solidFill>
                  <a:srgbClr val="00B050"/>
                </a:solidFill>
                <a:latin typeface="Arial" charset="0"/>
              </a:rPr>
              <a:t>plugs of mucus</a:t>
            </a:r>
            <a:r>
              <a:rPr lang="en-US" altLang="ko-KR" sz="3200" b="1" dirty="0" smtClean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altLang="ko-KR" sz="3200" dirty="0" smtClean="0">
                <a:solidFill>
                  <a:srgbClr val="FFFF00"/>
                </a:solidFill>
                <a:latin typeface="Arial" charset="0"/>
              </a:rPr>
              <a:t>in the airway lumen.</a:t>
            </a:r>
          </a:p>
        </p:txBody>
      </p:sp>
    </p:spTree>
    <p:extLst>
      <p:ext uri="{BB962C8B-B14F-4D97-AF65-F5344CB8AC3E}">
        <p14:creationId xmlns:p14="http://schemas.microsoft.com/office/powerpoint/2010/main" val="269589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en-US" dirty="0">
                <a:solidFill>
                  <a:srgbClr val="FFFF00"/>
                </a:solidFill>
              </a:rPr>
              <a:t>Asthma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Signs and Symptoms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51054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Signs </a:t>
            </a:r>
            <a:r>
              <a:rPr lang="en-US" sz="2800" dirty="0">
                <a:solidFill>
                  <a:srgbClr val="00B0F0"/>
                </a:solidFill>
              </a:rPr>
              <a:t>and Symptoms Vary from Patient to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Patient.</a:t>
            </a:r>
            <a:endParaRPr lang="en-US" sz="2800" b="1" u="sng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2800" b="1" u="sng" dirty="0" smtClean="0">
                <a:solidFill>
                  <a:srgbClr val="FFFF00"/>
                </a:solidFill>
              </a:rPr>
              <a:t>Classic </a:t>
            </a:r>
            <a:r>
              <a:rPr lang="en-US" sz="2800" b="1" u="sng" dirty="0">
                <a:solidFill>
                  <a:srgbClr val="FFFF00"/>
                </a:solidFill>
              </a:rPr>
              <a:t>Symptoms</a:t>
            </a:r>
            <a:r>
              <a:rPr lang="en-US" sz="2800" b="1" u="sng" dirty="0" smtClean="0">
                <a:solidFill>
                  <a:srgbClr val="FFFF00"/>
                </a:solidFill>
              </a:rPr>
              <a:t>:</a:t>
            </a:r>
          </a:p>
          <a:p>
            <a:pPr marL="0" indent="0">
              <a:buNone/>
            </a:pPr>
            <a:endParaRPr lang="en-US" sz="2800" b="1" u="sng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Coughing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FFFF00"/>
                </a:solidFill>
              </a:rPr>
              <a:t>Wheezing.</a:t>
            </a:r>
            <a:endParaRPr lang="en-US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FFFF00"/>
                </a:solidFill>
              </a:rPr>
              <a:t>Shortness </a:t>
            </a:r>
            <a:r>
              <a:rPr lang="en-US" sz="2800" dirty="0">
                <a:solidFill>
                  <a:srgbClr val="FFFF00"/>
                </a:solidFill>
              </a:rPr>
              <a:t>of </a:t>
            </a:r>
            <a:r>
              <a:rPr lang="en-US" sz="2800" dirty="0" smtClean="0">
                <a:solidFill>
                  <a:srgbClr val="FFFF00"/>
                </a:solidFill>
              </a:rPr>
              <a:t>Breath (SOB) ‘’ dyspnea’’.</a:t>
            </a:r>
            <a:endParaRPr lang="en-US" sz="2800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FFFF00"/>
                </a:solidFill>
              </a:rPr>
              <a:t>Chest Tightness.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0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458200" cy="6019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b="1" i="1" u="sng" dirty="0" smtClean="0">
              <a:solidFill>
                <a:schemeClr val="accent1"/>
              </a:solidFill>
            </a:endParaRPr>
          </a:p>
          <a:p>
            <a:pPr marL="0" indent="0" algn="r">
              <a:buNone/>
            </a:pPr>
            <a:r>
              <a:rPr lang="en-US" sz="4000" b="1" i="1" u="sng" dirty="0" smtClean="0">
                <a:solidFill>
                  <a:schemeClr val="accent1"/>
                </a:solidFill>
              </a:rPr>
              <a:t>Goals </a:t>
            </a:r>
            <a:r>
              <a:rPr lang="en-US" sz="4000" b="1" i="1" u="sng" dirty="0">
                <a:solidFill>
                  <a:schemeClr val="accent1"/>
                </a:solidFill>
              </a:rPr>
              <a:t>of therapy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1- </a:t>
            </a:r>
            <a:r>
              <a:rPr lang="en-US" dirty="0" err="1">
                <a:solidFill>
                  <a:schemeClr val="bg1"/>
                </a:solidFill>
              </a:rPr>
              <a:t>P</a:t>
            </a:r>
            <a:r>
              <a:rPr lang="en-US" dirty="0" err="1" smtClean="0">
                <a:solidFill>
                  <a:schemeClr val="bg1"/>
                </a:solidFill>
              </a:rPr>
              <a:t>reventation</a:t>
            </a:r>
            <a:r>
              <a:rPr lang="en-US" dirty="0" smtClean="0">
                <a:solidFill>
                  <a:schemeClr val="bg1"/>
                </a:solidFill>
              </a:rPr>
              <a:t> of exposure to allergen(s).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2- </a:t>
            </a:r>
            <a:r>
              <a:rPr lang="en-US" dirty="0">
                <a:solidFill>
                  <a:schemeClr val="bg1"/>
                </a:solidFill>
              </a:rPr>
              <a:t>Dilation of narrowed bronchi.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         </a:t>
            </a:r>
            <a:r>
              <a:rPr lang="en-US" dirty="0">
                <a:solidFill>
                  <a:srgbClr val="FFC000"/>
                </a:solidFill>
              </a:rPr>
              <a:t>Used bronchodilator agents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3- Reduction of the bronchial inflammation and hyperactivity.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Used anti-inflammatory drugs </a:t>
            </a:r>
            <a:r>
              <a:rPr lang="en-US" dirty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4" name="Picture 2" descr="C:\Users\Hp\Desktop\is-asthma-curab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89" y="381000"/>
            <a:ext cx="3962400" cy="25277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2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Treatment </a:t>
            </a:r>
            <a:r>
              <a:rPr lang="en-US" dirty="0">
                <a:solidFill>
                  <a:srgbClr val="FFC000"/>
                </a:solidFill>
              </a:rPr>
              <a:t>O</a:t>
            </a:r>
            <a:r>
              <a:rPr lang="en-US" dirty="0" smtClean="0">
                <a:solidFill>
                  <a:srgbClr val="FFC000"/>
                </a:solidFill>
              </a:rPr>
              <a:t>f Asthma 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>
              <a:latin typeface="+mj-lt"/>
              <a:cs typeface="Andalus" pitchFamily="18" charset="-78"/>
            </a:endParaRPr>
          </a:p>
          <a:p>
            <a:pPr marL="0" indent="0" algn="ctr">
              <a:buNone/>
            </a:pPr>
            <a:endParaRPr lang="en-US" b="1" dirty="0">
              <a:latin typeface="+mj-lt"/>
              <a:cs typeface="Andalus" pitchFamily="18" charset="-78"/>
            </a:endParaRP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+mj-lt"/>
                <a:cs typeface="Andalus" pitchFamily="18" charset="-78"/>
              </a:rPr>
              <a:t>Symptoms 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Andalus" pitchFamily="18" charset="-78"/>
              </a:rPr>
              <a:t>of asthma may be effectively treated  by drugs ,but </a:t>
            </a:r>
            <a:r>
              <a:rPr lang="en-US" sz="4800" b="1" dirty="0">
                <a:solidFill>
                  <a:srgbClr val="FFFF00"/>
                </a:solidFill>
                <a:latin typeface="+mj-lt"/>
                <a:cs typeface="Andalus" pitchFamily="18" charset="-78"/>
              </a:rPr>
              <a:t>N</a:t>
            </a:r>
            <a:r>
              <a:rPr lang="en-US" sz="4800" b="1" dirty="0" smtClean="0">
                <a:solidFill>
                  <a:srgbClr val="FFFF00"/>
                </a:solidFill>
                <a:latin typeface="+mj-lt"/>
                <a:cs typeface="Andalus" pitchFamily="18" charset="-78"/>
              </a:rPr>
              <a:t>o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cs typeface="Andalus" pitchFamily="18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Andalus" pitchFamily="18" charset="-78"/>
              </a:rPr>
              <a:t>agent provides a </a:t>
            </a:r>
            <a:r>
              <a:rPr lang="en-US" sz="6600" b="1" dirty="0">
                <a:solidFill>
                  <a:srgbClr val="FF0000"/>
                </a:solidFill>
                <a:latin typeface="+mj-lt"/>
                <a:cs typeface="Andalus" pitchFamily="18" charset="-78"/>
              </a:rPr>
              <a:t>cure</a:t>
            </a:r>
            <a:r>
              <a:rPr lang="en-US" sz="3200" b="1" dirty="0">
                <a:latin typeface="+mj-lt"/>
                <a:cs typeface="Andalus" pitchFamily="18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Andalus" pitchFamily="18" charset="-78"/>
              </a:rPr>
              <a:t>for  this disease.</a:t>
            </a:r>
            <a:endParaRPr lang="ar-JO" sz="3200" b="1" dirty="0">
              <a:solidFill>
                <a:schemeClr val="bg1"/>
              </a:solidFill>
              <a:latin typeface="+mj-lt"/>
              <a:cs typeface="Andalus" pitchFamily="18" charset="-78"/>
            </a:endParaRPr>
          </a:p>
          <a:p>
            <a:pPr algn="ctr"/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836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u="sng" dirty="0" smtClean="0">
                <a:solidFill>
                  <a:srgbClr val="FFC000"/>
                </a:solidFill>
              </a:rPr>
              <a:t>1- Long-term controllers :- </a:t>
            </a:r>
            <a:r>
              <a:rPr lang="en-US" dirty="0" smtClean="0">
                <a:solidFill>
                  <a:schemeClr val="bg1"/>
                </a:solidFill>
              </a:rPr>
              <a:t>Deal with major pathological cause for the disease, so their effect will take long time and will be prolonged more than </a:t>
            </a:r>
            <a:r>
              <a:rPr lang="en-US" b="1" dirty="0" smtClean="0">
                <a:solidFill>
                  <a:schemeClr val="bg1"/>
                </a:solidFill>
              </a:rPr>
              <a:t>Bronchodilators</a:t>
            </a:r>
          </a:p>
          <a:p>
            <a:pPr marL="0" indent="0">
              <a:buNone/>
            </a:pPr>
            <a:endParaRPr lang="en-US" b="1" u="sng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b="1" u="sng" dirty="0" smtClean="0">
                <a:solidFill>
                  <a:srgbClr val="FFC000"/>
                </a:solidFill>
              </a:rPr>
              <a:t>2- Short-term group or Symptomatic Relievers: </a:t>
            </a:r>
            <a:r>
              <a:rPr lang="en-US" dirty="0" smtClean="0">
                <a:solidFill>
                  <a:schemeClr val="bg1"/>
                </a:solidFill>
              </a:rPr>
              <a:t>Which </a:t>
            </a:r>
            <a:r>
              <a:rPr lang="en-US" b="1" dirty="0" smtClean="0">
                <a:solidFill>
                  <a:schemeClr val="bg1"/>
                </a:solidFill>
              </a:rPr>
              <a:t>used in ER, but to maintain the patient on something we use Long-term controllers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marL="0" indent="0"/>
            <a:r>
              <a:rPr lang="en-US" dirty="0">
                <a:solidFill>
                  <a:schemeClr val="bg1"/>
                </a:solidFill>
              </a:rPr>
              <a:t>Two categories of drugs for treatment of COPD and Asthma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48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i="1" smtClean="0">
                <a:solidFill>
                  <a:srgbClr val="7030A0"/>
                </a:solidFill>
                <a:cs typeface="Times New Roman" pitchFamily="18" charset="0"/>
              </a:rPr>
              <a:t>Inhalers ,why?</a:t>
            </a:r>
            <a:endParaRPr lang="ar-JO" altLang="en-US" b="1" i="1" smtClean="0">
              <a:solidFill>
                <a:srgbClr val="7030A0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5056187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Char char="v"/>
            </a:pPr>
            <a:r>
              <a:rPr lang="en-US" altLang="en-US" sz="3200" i="1" dirty="0" smtClean="0">
                <a:latin typeface="Arial" charset="0"/>
                <a:cs typeface="Arial" charset="0"/>
              </a:rPr>
              <a:t>Drugs goes directly to site of action ,thus rapid action.(</a:t>
            </a:r>
            <a:r>
              <a:rPr lang="en-US" altLang="en-US" sz="2800" i="1" dirty="0" smtClean="0">
                <a:latin typeface="Arial" charset="0"/>
                <a:cs typeface="Arial" charset="0"/>
              </a:rPr>
              <a:t>large surface area of alveoli</a:t>
            </a:r>
            <a:r>
              <a:rPr lang="en-US" altLang="en-US" sz="3200" i="1" dirty="0" smtClean="0">
                <a:latin typeface="Arial" charset="0"/>
                <a:cs typeface="Arial" charset="0"/>
              </a:rPr>
              <a:t>)</a:t>
            </a:r>
          </a:p>
          <a:p>
            <a:pPr algn="l" rtl="0" eaLnBrk="1" hangingPunct="1">
              <a:buFont typeface="Wingdings" pitchFamily="2" charset="2"/>
              <a:buChar char="v"/>
            </a:pPr>
            <a:endParaRPr lang="en-US" altLang="en-US" sz="3200" i="1" dirty="0" smtClean="0">
              <a:latin typeface="Arial" charset="0"/>
              <a:cs typeface="Arial" charset="0"/>
            </a:endParaRPr>
          </a:p>
          <a:p>
            <a:pPr algn="l" rtl="0" eaLnBrk="1" hangingPunct="1">
              <a:buFont typeface="Wingdings" pitchFamily="2" charset="2"/>
              <a:buChar char="v"/>
            </a:pPr>
            <a:endParaRPr lang="en-US" altLang="en-US" sz="3200" i="1" dirty="0" smtClean="0">
              <a:latin typeface="Arial" charset="0"/>
              <a:cs typeface="Arial" charset="0"/>
            </a:endParaRPr>
          </a:p>
          <a:p>
            <a:pPr algn="l" rtl="0" eaLnBrk="1" hangingPunct="1">
              <a:buFont typeface="Wingdings" pitchFamily="2" charset="2"/>
              <a:buChar char="v"/>
            </a:pPr>
            <a:endParaRPr lang="en-US" altLang="en-US" sz="3200" i="1" dirty="0" smtClean="0">
              <a:latin typeface="Arial" charset="0"/>
              <a:cs typeface="Arial" charset="0"/>
            </a:endParaRPr>
          </a:p>
          <a:p>
            <a:pPr algn="l" rtl="0" eaLnBrk="1" hangingPunct="1">
              <a:buFont typeface="Wingdings" pitchFamily="2" charset="2"/>
              <a:buChar char="v"/>
            </a:pPr>
            <a:r>
              <a:rPr lang="en-US" altLang="en-US" sz="3200" i="1" dirty="0" smtClean="0">
                <a:latin typeface="Arial" charset="0"/>
                <a:cs typeface="Arial" charset="0"/>
              </a:rPr>
              <a:t>Avoid systemic adverse reactions that could happens if drug given </a:t>
            </a:r>
            <a:r>
              <a:rPr lang="en-US" altLang="en-US" sz="3200" i="1" dirty="0" err="1" smtClean="0">
                <a:latin typeface="Arial" charset="0"/>
                <a:cs typeface="Arial" charset="0"/>
              </a:rPr>
              <a:t>parentreally</a:t>
            </a:r>
            <a:r>
              <a:rPr lang="en-US" altLang="en-US" sz="3200" i="1" dirty="0" smtClean="0">
                <a:latin typeface="Arial" charset="0"/>
                <a:cs typeface="Arial" charset="0"/>
              </a:rPr>
              <a:t> or orally.</a:t>
            </a:r>
          </a:p>
          <a:p>
            <a:pPr algn="l" rtl="0" eaLnBrk="1" hangingPunct="1">
              <a:buFont typeface="Wingdings" pitchFamily="2" charset="2"/>
              <a:buChar char="v"/>
            </a:pPr>
            <a:endParaRPr lang="ar-JO" altLang="en-US" dirty="0" smtClean="0"/>
          </a:p>
        </p:txBody>
      </p:sp>
      <p:pic>
        <p:nvPicPr>
          <p:cNvPr id="20484" name="Picture 2" descr="http://flopress.com/wp-content/uploads/2011/07/asthma-inhalers-30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0"/>
            <a:ext cx="3357562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http://www.senior.com/wp-content/uploads/2011/08/ddddd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14600"/>
            <a:ext cx="35020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3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9450" y="190419"/>
            <a:ext cx="3886200" cy="1143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 i="0" dirty="0" smtClean="0">
                <a:solidFill>
                  <a:srgbClr val="009900"/>
                </a:solidFill>
                <a:latin typeface="Tahoma" pitchFamily="34" charset="0"/>
              </a:rPr>
              <a:t>1- Bronchodilators</a:t>
            </a:r>
          </a:p>
          <a:p>
            <a:pPr algn="ctr"/>
            <a:r>
              <a:rPr lang="en-US" sz="2000" b="1" dirty="0"/>
              <a:t>(Short-Term Controllers)</a:t>
            </a:r>
            <a:endParaRPr lang="en-GB" sz="2000" i="0" dirty="0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725966" y="3248891"/>
            <a:ext cx="3505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sz="2800" b="1" i="0" dirty="0" smtClean="0">
                <a:latin typeface="Symbol" pitchFamily="18" charset="2"/>
              </a:rPr>
              <a:t>1- </a:t>
            </a:r>
            <a:r>
              <a:rPr kumimoji="0" lang="ru-RU" sz="2800" b="1" i="0" dirty="0" smtClean="0">
                <a:latin typeface="Symbol" pitchFamily="18" charset="2"/>
              </a:rPr>
              <a:t>b</a:t>
            </a:r>
            <a:r>
              <a:rPr kumimoji="0" lang="ru-RU" sz="2800" i="0" dirty="0" smtClean="0">
                <a:latin typeface="Tahoma" pitchFamily="34" charset="0"/>
              </a:rPr>
              <a:t>2-agonists</a:t>
            </a:r>
            <a:endParaRPr kumimoji="0" lang="en-GB" i="0" dirty="0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16973" y="4498036"/>
            <a:ext cx="3505200" cy="106232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621792" lvl="1" rtl="1">
              <a:lnSpc>
                <a:spcPct val="90000"/>
              </a:lnSpc>
              <a:spcBef>
                <a:spcPts val="324"/>
              </a:spcBef>
              <a:defRPr/>
            </a:pPr>
            <a:r>
              <a:rPr lang="en-US" altLang="ko-KR" sz="3200" dirty="0" smtClean="0">
                <a:latin typeface="Arial" charset="0"/>
              </a:rPr>
              <a:t>   2- </a:t>
            </a:r>
            <a:r>
              <a:rPr lang="en-US" altLang="ko-KR" sz="2800" dirty="0" smtClean="0">
                <a:latin typeface="Arial" charset="0"/>
              </a:rPr>
              <a:t>Anti-</a:t>
            </a:r>
            <a:r>
              <a:rPr lang="en-US" altLang="ko-KR" sz="2800" dirty="0" err="1" smtClean="0">
                <a:latin typeface="Arial" charset="0"/>
              </a:rPr>
              <a:t>muscarinic</a:t>
            </a:r>
            <a:r>
              <a:rPr lang="en-US" altLang="ko-KR" sz="2800" dirty="0" smtClean="0">
                <a:latin typeface="Arial" charset="0"/>
              </a:rPr>
              <a:t> </a:t>
            </a:r>
          </a:p>
          <a:p>
            <a:pPr marL="621792" lvl="1">
              <a:lnSpc>
                <a:spcPct val="90000"/>
              </a:lnSpc>
              <a:spcBef>
                <a:spcPts val="324"/>
              </a:spcBef>
              <a:defRPr/>
            </a:pPr>
            <a:r>
              <a:rPr lang="en-US" altLang="ko-KR" sz="2800" dirty="0" smtClean="0">
                <a:latin typeface="Arial" charset="0"/>
              </a:rPr>
              <a:t>agents</a:t>
            </a:r>
            <a:endParaRPr lang="en-US" altLang="ko-KR" sz="2800" dirty="0">
              <a:latin typeface="Arial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676650" y="5849257"/>
            <a:ext cx="3505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latin typeface="Tahoma" pitchFamily="34" charset="0"/>
              </a:rPr>
              <a:t>3- M</a:t>
            </a:r>
            <a:r>
              <a:rPr kumimoji="0" lang="ru-RU" sz="2800" i="0" dirty="0" smtClean="0">
                <a:latin typeface="Tahoma" pitchFamily="34" charset="0"/>
              </a:rPr>
              <a:t>ethylxanthines</a:t>
            </a:r>
            <a:endParaRPr kumimoji="0" lang="en-GB" sz="2800" i="0" dirty="0">
              <a:latin typeface="Tahoma" pitchFamily="34" charset="0"/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219450" y="3632333"/>
            <a:ext cx="457200" cy="0"/>
          </a:xfrm>
          <a:prstGeom prst="line">
            <a:avLst/>
          </a:prstGeom>
          <a:noFill/>
          <a:ln w="3302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>
            <a:off x="219450" y="4994305"/>
            <a:ext cx="457200" cy="0"/>
          </a:xfrm>
          <a:prstGeom prst="line">
            <a:avLst/>
          </a:prstGeom>
          <a:noFill/>
          <a:ln w="3302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219450" y="6168572"/>
            <a:ext cx="457200" cy="0"/>
          </a:xfrm>
          <a:prstGeom prst="line">
            <a:avLst/>
          </a:prstGeom>
          <a:noFill/>
          <a:ln w="3302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4622800" y="3275530"/>
            <a:ext cx="457200" cy="0"/>
          </a:xfrm>
          <a:prstGeom prst="line">
            <a:avLst/>
          </a:prstGeom>
          <a:noFill/>
          <a:ln w="3302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4622800" y="4498036"/>
            <a:ext cx="457200" cy="0"/>
          </a:xfrm>
          <a:prstGeom prst="line">
            <a:avLst/>
          </a:prstGeom>
          <a:noFill/>
          <a:ln w="3302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5080000" y="2911848"/>
            <a:ext cx="3505200" cy="7273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621792" lvl="1" rtl="1">
              <a:lnSpc>
                <a:spcPct val="90000"/>
              </a:lnSpc>
              <a:spcBef>
                <a:spcPts val="324"/>
              </a:spcBef>
              <a:defRPr/>
            </a:pPr>
            <a:r>
              <a:rPr lang="en-US" altLang="ko-KR" sz="3200" dirty="0" smtClean="0">
                <a:latin typeface="Arial" charset="0"/>
              </a:rPr>
              <a:t>1- Corticosteroids</a:t>
            </a:r>
            <a:endParaRPr lang="en-US" altLang="ko-KR" sz="3200" dirty="0">
              <a:latin typeface="Arial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80000" y="3906982"/>
            <a:ext cx="3505200" cy="112221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621792" lvl="1" rtl="1">
              <a:lnSpc>
                <a:spcPct val="90000"/>
              </a:lnSpc>
              <a:spcBef>
                <a:spcPts val="324"/>
              </a:spcBef>
              <a:defRPr/>
            </a:pPr>
            <a:r>
              <a:rPr lang="en-US" altLang="ko-KR" sz="3200" dirty="0" smtClean="0">
                <a:latin typeface="Arial" charset="0"/>
              </a:rPr>
              <a:t>2- </a:t>
            </a:r>
            <a:r>
              <a:rPr lang="en-US" altLang="ko-KR" sz="3200" dirty="0" err="1" smtClean="0">
                <a:latin typeface="Arial" charset="0"/>
              </a:rPr>
              <a:t>Cromolyn</a:t>
            </a:r>
            <a:r>
              <a:rPr lang="en-US" altLang="ko-KR" sz="3200" dirty="0" smtClean="0">
                <a:latin typeface="Arial" charset="0"/>
              </a:rPr>
              <a:t> </a:t>
            </a:r>
          </a:p>
          <a:p>
            <a:pPr marL="621792" lvl="1">
              <a:lnSpc>
                <a:spcPct val="90000"/>
              </a:lnSpc>
              <a:spcBef>
                <a:spcPts val="324"/>
              </a:spcBef>
              <a:defRPr/>
            </a:pPr>
            <a:r>
              <a:rPr lang="en-US" altLang="ko-KR" sz="3200" dirty="0" smtClean="0">
                <a:latin typeface="Arial" charset="0"/>
              </a:rPr>
              <a:t>&amp; </a:t>
            </a:r>
            <a:r>
              <a:rPr lang="en-US" altLang="ko-KR" sz="3200" dirty="0" err="1">
                <a:latin typeface="Arial" charset="0"/>
              </a:rPr>
              <a:t>Nedocromil</a:t>
            </a:r>
            <a:endParaRPr lang="en-US" altLang="ko-KR" sz="3200" dirty="0">
              <a:latin typeface="Arial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244196" y="273876"/>
            <a:ext cx="4780721" cy="1143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2800" b="1" i="0" dirty="0" smtClean="0">
                <a:solidFill>
                  <a:srgbClr val="009900"/>
                </a:solidFill>
                <a:latin typeface="Tahoma" pitchFamily="34" charset="0"/>
              </a:rPr>
              <a:t>2-Anti-inflammatory </a:t>
            </a:r>
          </a:p>
          <a:p>
            <a:pPr algn="ctr"/>
            <a:r>
              <a:rPr lang="en-GB" sz="2800" b="1" i="0" dirty="0" smtClean="0">
                <a:solidFill>
                  <a:srgbClr val="009900"/>
                </a:solidFill>
                <a:latin typeface="Tahoma" pitchFamily="34" charset="0"/>
              </a:rPr>
              <a:t>drugs</a:t>
            </a:r>
          </a:p>
          <a:p>
            <a:pPr algn="ctr"/>
            <a:r>
              <a:rPr lang="en-US" altLang="ko-KR" sz="2000" dirty="0" smtClean="0">
                <a:latin typeface="Arial" charset="0"/>
              </a:rPr>
              <a:t> (Long-term controllers)</a:t>
            </a:r>
            <a:endParaRPr lang="en-GB" sz="2000" b="1" i="0" dirty="0"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9200" y="5257800"/>
            <a:ext cx="3962400" cy="1447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4592" rtl="1">
              <a:lnSpc>
                <a:spcPct val="90000"/>
              </a:lnSpc>
              <a:spcBef>
                <a:spcPts val="324"/>
              </a:spcBef>
              <a:defRPr/>
            </a:pPr>
            <a:r>
              <a:rPr lang="en-US" altLang="ko-KR" sz="2800" dirty="0" smtClean="0">
                <a:solidFill>
                  <a:schemeClr val="tx1"/>
                </a:solidFill>
                <a:latin typeface="Arial" charset="0"/>
              </a:rPr>
              <a:t>3- Leukotriene antagonist/  pathway             inhibitors</a:t>
            </a:r>
            <a:endParaRPr lang="en-US" altLang="ko-KR" sz="2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4572000" y="6458857"/>
            <a:ext cx="457200" cy="0"/>
          </a:xfrm>
          <a:prstGeom prst="line">
            <a:avLst/>
          </a:prstGeom>
          <a:noFill/>
          <a:ln w="3302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0" y="3275530"/>
            <a:ext cx="0" cy="3211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2" idx="0"/>
          </p:cNvCxnSpPr>
          <p:nvPr/>
        </p:nvCxnSpPr>
        <p:spPr>
          <a:xfrm>
            <a:off x="219450" y="3632333"/>
            <a:ext cx="0" cy="253623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own Arrow 1"/>
          <p:cNvSpPr/>
          <p:nvPr/>
        </p:nvSpPr>
        <p:spPr>
          <a:xfrm>
            <a:off x="1752600" y="1464048"/>
            <a:ext cx="409950" cy="1660152"/>
          </a:xfrm>
          <a:prstGeom prst="down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6328150" y="1485819"/>
            <a:ext cx="306406" cy="1426029"/>
          </a:xfrm>
          <a:prstGeom prst="down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5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603250"/>
          </a:xfr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hangingPunct="1"/>
            <a:r>
              <a:rPr lang="en-GB" sz="4800" b="1" dirty="0" smtClean="0"/>
              <a:t>I. Bronchodilators</a:t>
            </a:r>
            <a:endParaRPr lang="en-GB" dirty="0" smtClean="0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3352800" y="4038600"/>
            <a:ext cx="2133600" cy="1143000"/>
          </a:xfrm>
          <a:prstGeom prst="octagon">
            <a:avLst>
              <a:gd name="adj" fmla="val 29287"/>
            </a:avLst>
          </a:prstGeom>
          <a:solidFill>
            <a:srgbClr val="FF99CC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dirty="0">
                <a:solidFill>
                  <a:srgbClr val="1F497D"/>
                </a:solidFill>
                <a:latin typeface="Tahoma" pitchFamily="34" charset="0"/>
              </a:rPr>
              <a:t>Smooth </a:t>
            </a:r>
          </a:p>
          <a:p>
            <a:pPr algn="ctr"/>
            <a:r>
              <a:rPr lang="en-GB" sz="2400" dirty="0">
                <a:solidFill>
                  <a:srgbClr val="1F497D"/>
                </a:solidFill>
                <a:latin typeface="Tahoma" pitchFamily="34" charset="0"/>
              </a:rPr>
              <a:t>muscle </a:t>
            </a:r>
          </a:p>
          <a:p>
            <a:pPr algn="ctr"/>
            <a:r>
              <a:rPr lang="en-GB" sz="2400" dirty="0">
                <a:solidFill>
                  <a:srgbClr val="1F497D"/>
                </a:solidFill>
                <a:latin typeface="Tahoma" pitchFamily="34" charset="0"/>
              </a:rPr>
              <a:t>relaxation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1143000" y="2819400"/>
            <a:ext cx="5334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6858000" y="3124200"/>
            <a:ext cx="5334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0" y="3581400"/>
            <a:ext cx="2987675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i="0" dirty="0">
                <a:solidFill>
                  <a:prstClr val="black"/>
                </a:solidFill>
                <a:latin typeface="Tahoma" pitchFamily="34" charset="0"/>
              </a:rPr>
              <a:t>Stimulates 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i="0" dirty="0">
                <a:solidFill>
                  <a:prstClr val="black"/>
                </a:solidFill>
                <a:latin typeface="Symbol" pitchFamily="18" charset="2"/>
              </a:rPr>
              <a:t>b</a:t>
            </a:r>
            <a:r>
              <a:rPr lang="en-GB" i="0" dirty="0">
                <a:solidFill>
                  <a:prstClr val="black"/>
                </a:solidFill>
                <a:latin typeface="Tahoma" pitchFamily="34" charset="0"/>
              </a:rPr>
              <a:t>2-adrenergic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i="0" dirty="0">
                <a:solidFill>
                  <a:prstClr val="black"/>
                </a:solidFill>
                <a:latin typeface="Tahoma" pitchFamily="34" charset="0"/>
              </a:rPr>
              <a:t> receptors of bronchi</a:t>
            </a:r>
            <a:endParaRPr lang="en-GB" i="0" dirty="0">
              <a:solidFill>
                <a:prstClr val="black"/>
              </a:solidFill>
            </a:endParaRP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2971800" y="4343400"/>
            <a:ext cx="3810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5943600" y="3810000"/>
            <a:ext cx="2628284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i="0" dirty="0" smtClean="0">
                <a:solidFill>
                  <a:prstClr val="black"/>
                </a:solidFill>
              </a:rPr>
              <a:t>Competitively </a:t>
            </a:r>
          </a:p>
          <a:p>
            <a:pPr algn="ctr" eaLnBrk="1" hangingPunct="1"/>
            <a:r>
              <a:rPr lang="en-US" i="0" dirty="0" smtClean="0">
                <a:solidFill>
                  <a:prstClr val="black"/>
                </a:solidFill>
              </a:rPr>
              <a:t>inhibit the effect of </a:t>
            </a:r>
          </a:p>
          <a:p>
            <a:pPr algn="ctr" eaLnBrk="1" hangingPunct="1"/>
            <a:r>
              <a:rPr lang="en-US" i="0" dirty="0" smtClean="0">
                <a:solidFill>
                  <a:prstClr val="black"/>
                </a:solidFill>
              </a:rPr>
              <a:t>ACH at M receptor.</a:t>
            </a:r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5486400" y="4343400"/>
            <a:ext cx="4572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5362" name="Object 14"/>
          <p:cNvGraphicFramePr>
            <a:graphicFrameLocks noChangeAspect="1"/>
          </p:cNvGraphicFramePr>
          <p:nvPr/>
        </p:nvGraphicFramePr>
        <p:xfrm>
          <a:off x="3581400" y="1371600"/>
          <a:ext cx="19050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7" name="Image" r:id="rId3" imgW="914400" imgH="1828800" progId="">
                  <p:embed/>
                </p:oleObj>
              </mc:Choice>
              <mc:Fallback>
                <p:oleObj name="Image" r:id="rId3" imgW="914400" imgH="1828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371600"/>
                        <a:ext cx="19050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Text Box 15"/>
          <p:cNvSpPr txBox="1">
            <a:spLocks noChangeArrowheads="1"/>
          </p:cNvSpPr>
          <p:nvPr/>
        </p:nvSpPr>
        <p:spPr bwMode="auto">
          <a:xfrm>
            <a:off x="3962400" y="5943600"/>
            <a:ext cx="36778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i="0" dirty="0" smtClean="0">
                <a:solidFill>
                  <a:prstClr val="black"/>
                </a:solidFill>
                <a:latin typeface="Tahoma" pitchFamily="34" charset="0"/>
              </a:rPr>
              <a:t>I</a:t>
            </a:r>
            <a:r>
              <a:rPr kumimoji="0" lang="ru-RU" i="0" dirty="0" smtClean="0">
                <a:solidFill>
                  <a:prstClr val="black"/>
                </a:solidFill>
                <a:latin typeface="Tahoma" pitchFamily="34" charset="0"/>
              </a:rPr>
              <a:t>nhibit </a:t>
            </a:r>
            <a:r>
              <a:rPr kumimoji="0" lang="ru-RU" i="0" dirty="0">
                <a:solidFill>
                  <a:prstClr val="black"/>
                </a:solidFill>
                <a:latin typeface="Tahoma" pitchFamily="34" charset="0"/>
              </a:rPr>
              <a:t>phosphodiesterase</a:t>
            </a:r>
            <a:endParaRPr kumimoji="0" lang="en-GB" i="0" dirty="0">
              <a:solidFill>
                <a:prstClr val="black"/>
              </a:solidFill>
            </a:endParaRPr>
          </a:p>
        </p:txBody>
      </p:sp>
      <p:sp>
        <p:nvSpPr>
          <p:cNvPr id="15375" name="AutoShape 16"/>
          <p:cNvSpPr>
            <a:spLocks noChangeArrowheads="1"/>
          </p:cNvSpPr>
          <p:nvPr/>
        </p:nvSpPr>
        <p:spPr bwMode="auto">
          <a:xfrm>
            <a:off x="3352800" y="60198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376" name="AutoShape 18"/>
          <p:cNvSpPr>
            <a:spLocks noChangeArrowheads="1"/>
          </p:cNvSpPr>
          <p:nvPr/>
        </p:nvSpPr>
        <p:spPr bwMode="auto">
          <a:xfrm>
            <a:off x="4191000" y="5334000"/>
            <a:ext cx="485775" cy="609600"/>
          </a:xfrm>
          <a:prstGeom prst="upArrow">
            <a:avLst>
              <a:gd name="adj1" fmla="val 50000"/>
              <a:gd name="adj2" fmla="val 31373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377" name="Rectangle 19"/>
          <p:cNvSpPr>
            <a:spLocks noChangeArrowheads="1"/>
          </p:cNvSpPr>
          <p:nvPr/>
        </p:nvSpPr>
        <p:spPr bwMode="auto">
          <a:xfrm>
            <a:off x="0" y="3581400"/>
            <a:ext cx="2895600" cy="1270000"/>
          </a:xfrm>
          <a:prstGeom prst="rect">
            <a:avLst/>
          </a:prstGeom>
          <a:noFill/>
          <a:ln w="3302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378" name="Rectangle 20"/>
          <p:cNvSpPr>
            <a:spLocks noChangeArrowheads="1"/>
          </p:cNvSpPr>
          <p:nvPr/>
        </p:nvSpPr>
        <p:spPr bwMode="auto">
          <a:xfrm>
            <a:off x="3886200" y="5943600"/>
            <a:ext cx="3886200" cy="533400"/>
          </a:xfrm>
          <a:prstGeom prst="rect">
            <a:avLst/>
          </a:prstGeom>
          <a:noFill/>
          <a:ln w="3302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19800" y="2133600"/>
            <a:ext cx="2362200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F497D"/>
                </a:solidFill>
                <a:latin typeface="Tahoma" pitchFamily="34" charset="0"/>
              </a:rPr>
              <a:t>Anti-</a:t>
            </a:r>
            <a:r>
              <a:rPr lang="en-US" b="1" dirty="0" err="1" smtClean="0">
                <a:solidFill>
                  <a:srgbClr val="1F497D"/>
                </a:solidFill>
                <a:latin typeface="Tahoma" pitchFamily="34" charset="0"/>
              </a:rPr>
              <a:t>Muscarinic</a:t>
            </a:r>
            <a:r>
              <a:rPr lang="en-US" b="1" dirty="0" smtClean="0">
                <a:solidFill>
                  <a:srgbClr val="1F497D"/>
                </a:solidFill>
                <a:latin typeface="Tahoma" pitchFamily="34" charset="0"/>
              </a:rPr>
              <a:t> </a:t>
            </a:r>
            <a:endParaRPr lang="ru-RU" b="1" dirty="0" smtClean="0">
              <a:solidFill>
                <a:srgbClr val="1F497D"/>
              </a:solidFill>
              <a:latin typeface="Tahoma" pitchFamily="34" charset="0"/>
            </a:endParaRPr>
          </a:p>
          <a:p>
            <a:pPr algn="ctr"/>
            <a:r>
              <a:rPr lang="ru-RU" b="1" dirty="0" smtClean="0">
                <a:solidFill>
                  <a:srgbClr val="1F497D"/>
                </a:solidFill>
                <a:latin typeface="Tahoma" pitchFamily="34" charset="0"/>
              </a:rPr>
              <a:t> drugs</a:t>
            </a:r>
            <a:endParaRPr lang="en-GB" dirty="0">
              <a:solidFill>
                <a:srgbClr val="1F497D"/>
              </a:solidFill>
              <a:latin typeface="Tahom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" y="2209800"/>
            <a:ext cx="2133600" cy="609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1F497D"/>
                </a:solidFill>
                <a:latin typeface="Symbol" pitchFamily="18" charset="2"/>
              </a:rPr>
              <a:t>b</a:t>
            </a:r>
            <a:r>
              <a:rPr lang="ru-RU" b="1" dirty="0" smtClean="0">
                <a:solidFill>
                  <a:srgbClr val="1F497D"/>
                </a:solidFill>
                <a:latin typeface="Tahoma" pitchFamily="34" charset="0"/>
              </a:rPr>
              <a:t>2-agonists</a:t>
            </a:r>
            <a:endParaRPr lang="en-GB" dirty="0">
              <a:solidFill>
                <a:srgbClr val="1F497D"/>
              </a:solidFill>
              <a:latin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400" y="5867400"/>
            <a:ext cx="2819400" cy="609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F497D"/>
                </a:solidFill>
                <a:latin typeface="Tahoma" pitchFamily="34" charset="0"/>
              </a:rPr>
              <a:t>Methylxanthines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7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9" grpId="0"/>
      <p:bldP spid="15371" grpId="0" animBg="1"/>
      <p:bldP spid="15374" grpId="0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1- Dilation of narrowed bronchi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Used for rapid relief of symptoms……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u="sng" dirty="0" smtClean="0">
                <a:solidFill>
                  <a:srgbClr val="00B050"/>
                </a:solidFill>
                <a:latin typeface="Symbol" pitchFamily="18" charset="2"/>
              </a:rPr>
              <a:t>1- </a:t>
            </a:r>
            <a:r>
              <a:rPr lang="ru-RU" b="1" u="sng" dirty="0" smtClean="0">
                <a:solidFill>
                  <a:srgbClr val="00B050"/>
                </a:solidFill>
                <a:latin typeface="Symbol" pitchFamily="18" charset="2"/>
              </a:rPr>
              <a:t>b</a:t>
            </a:r>
            <a:r>
              <a:rPr lang="ru-RU" b="1" u="sng" dirty="0" smtClean="0">
                <a:solidFill>
                  <a:srgbClr val="00B050"/>
                </a:solidFill>
              </a:rPr>
              <a:t>2-</a:t>
            </a:r>
            <a:r>
              <a:rPr lang="en-US" b="1" u="sng" dirty="0" smtClean="0">
                <a:solidFill>
                  <a:srgbClr val="00B0F0"/>
                </a:solidFill>
              </a:rPr>
              <a:t>s</a:t>
            </a:r>
            <a:r>
              <a:rPr lang="en-US" b="1" u="sng" dirty="0" smtClean="0">
                <a:solidFill>
                  <a:srgbClr val="FF0000"/>
                </a:solidFill>
              </a:rPr>
              <a:t>elective</a:t>
            </a:r>
            <a:r>
              <a:rPr lang="en-US" b="1" u="sng" dirty="0" smtClean="0"/>
              <a:t> </a:t>
            </a:r>
            <a:r>
              <a:rPr lang="en-US" b="1" u="sng" dirty="0" smtClean="0">
                <a:solidFill>
                  <a:srgbClr val="00B050"/>
                </a:solidFill>
              </a:rPr>
              <a:t>agents </a:t>
            </a:r>
            <a:endParaRPr lang="en-US" dirty="0"/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458200" cy="5105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en-US" sz="32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Used as relievers or bronchodilators. </a:t>
            </a:r>
            <a:endParaRPr lang="en-US" altLang="en-US" sz="2800" dirty="0"/>
          </a:p>
          <a:p>
            <a:pPr>
              <a:buFont typeface="Wingdings" panose="05000000000000000000" pitchFamily="2" charset="2"/>
              <a:buChar char="v"/>
            </a:pPr>
            <a:endParaRPr lang="en-US" sz="3000" dirty="0" smtClean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000" dirty="0" smtClean="0">
                <a:solidFill>
                  <a:srgbClr val="00B050"/>
                </a:solidFill>
              </a:rPr>
              <a:t>Are </a:t>
            </a:r>
            <a:r>
              <a:rPr lang="en-US" sz="3000" b="1" u="sng" dirty="0" smtClean="0">
                <a:solidFill>
                  <a:srgbClr val="FF0000"/>
                </a:solidFill>
              </a:rPr>
              <a:t>potent </a:t>
            </a:r>
            <a:r>
              <a:rPr lang="en-US" sz="3000" dirty="0" smtClean="0">
                <a:solidFill>
                  <a:srgbClr val="00B050"/>
                </a:solidFill>
              </a:rPr>
              <a:t>bronchodilators </a:t>
            </a:r>
            <a:r>
              <a:rPr lang="en-US" sz="3000" dirty="0" smtClean="0">
                <a:solidFill>
                  <a:srgbClr val="00B050"/>
                </a:solidFill>
                <a:sym typeface="Wingdings" pitchFamily="2" charset="2"/>
              </a:rPr>
              <a:t>relax airway smooth muscle.</a:t>
            </a:r>
            <a:r>
              <a:rPr lang="en-US" sz="2800" dirty="0" smtClean="0"/>
              <a:t> Quickly reduce airway constriction and restore normal airflow.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3000" dirty="0" smtClean="0">
              <a:solidFill>
                <a:srgbClr val="00B050"/>
              </a:solidFill>
              <a:sym typeface="Wingdings" pitchFamily="2" charset="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000" dirty="0" smtClean="0">
                <a:solidFill>
                  <a:srgbClr val="00B050"/>
                </a:solidFill>
                <a:sym typeface="Wingdings" pitchFamily="2" charset="2"/>
              </a:rPr>
              <a:t>Are the fir</a:t>
            </a:r>
            <a:r>
              <a:rPr lang="en-US" sz="3000" dirty="0" smtClean="0">
                <a:solidFill>
                  <a:srgbClr val="00B0F0"/>
                </a:solidFill>
                <a:sym typeface="Wingdings" pitchFamily="2" charset="2"/>
              </a:rPr>
              <a:t>s</a:t>
            </a:r>
            <a:r>
              <a:rPr lang="en-US" sz="3000" dirty="0" smtClean="0">
                <a:solidFill>
                  <a:srgbClr val="00B050"/>
                </a:solidFill>
                <a:sym typeface="Wingdings" pitchFamily="2" charset="2"/>
              </a:rPr>
              <a:t>t choice </a:t>
            </a:r>
            <a:r>
              <a:rPr lang="en-US" sz="2800" dirty="0" smtClean="0"/>
              <a:t>for mild asthma </a:t>
            </a:r>
            <a:r>
              <a:rPr lang="en-US" sz="3000" dirty="0" smtClean="0">
                <a:solidFill>
                  <a:srgbClr val="00B050"/>
                </a:solidFill>
                <a:sym typeface="Wingdings" pitchFamily="2" charset="2"/>
              </a:rPr>
              <a:t>&amp; fir</a:t>
            </a:r>
            <a:r>
              <a:rPr lang="en-US" sz="3000" dirty="0" smtClean="0">
                <a:solidFill>
                  <a:srgbClr val="00B0F0"/>
                </a:solidFill>
                <a:sym typeface="Wingdings" pitchFamily="2" charset="2"/>
              </a:rPr>
              <a:t>s</a:t>
            </a:r>
            <a:r>
              <a:rPr lang="en-US" sz="3000" dirty="0" smtClean="0">
                <a:solidFill>
                  <a:srgbClr val="00B050"/>
                </a:solidFill>
                <a:sym typeface="Wingdings" pitchFamily="2" charset="2"/>
              </a:rPr>
              <a:t>t line drugs.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800" dirty="0" smtClean="0">
              <a:latin typeface="Tahoma" pitchFamily="34" charset="0"/>
            </a:endParaRPr>
          </a:p>
          <a:p>
            <a:pPr>
              <a:buNone/>
            </a:pPr>
            <a:endParaRPr lang="ru-RU" sz="3000" dirty="0" smtClean="0">
              <a:solidFill>
                <a:srgbClr val="00B050"/>
              </a:solidFill>
            </a:endParaRPr>
          </a:p>
          <a:p>
            <a:pPr lvl="1" eaLnBrk="1" hangingPunct="1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1791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8915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sz="44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Main </a:t>
            </a:r>
            <a:r>
              <a:rPr lang="en-US" sz="4400" dirty="0">
                <a:solidFill>
                  <a:srgbClr val="FFC000"/>
                </a:solidFill>
                <a:latin typeface="Arial" charset="0"/>
                <a:cs typeface="Arial" charset="0"/>
              </a:rPr>
              <a:t>disorders of the respiratory system </a:t>
            </a:r>
            <a:r>
              <a:rPr lang="en-US" sz="44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are 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sz="3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Bronchial asthma.</a:t>
            </a:r>
            <a:endParaRPr lang="en-US" sz="36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000" dirty="0" smtClean="0">
                <a:solidFill>
                  <a:schemeClr val="bg1"/>
                </a:solidFill>
              </a:rPr>
              <a:t>Chronic </a:t>
            </a:r>
            <a:r>
              <a:rPr lang="en-US" sz="3000" dirty="0">
                <a:solidFill>
                  <a:schemeClr val="bg1"/>
                </a:solidFill>
              </a:rPr>
              <a:t>obstructive pulmonary disease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 smtClean="0">
                <a:solidFill>
                  <a:schemeClr val="bg1"/>
                </a:solidFill>
              </a:rPr>
              <a:t>COPD) 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Cough.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9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90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B2 agents are divided to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3931920" cy="6397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r>
              <a:rPr lang="en-US" dirty="0" smtClean="0"/>
              <a:t>SABA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(Short Acting beta 2 Agonists)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52400" y="2286000"/>
            <a:ext cx="4344988" cy="4343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1" algn="ctr" rtl="1">
              <a:buNone/>
            </a:pPr>
            <a:r>
              <a:rPr lang="en-US" sz="2800" i="1" dirty="0" smtClean="0">
                <a:solidFill>
                  <a:srgbClr val="C00000"/>
                </a:solidFill>
              </a:rPr>
              <a:t>Ex. S</a:t>
            </a:r>
            <a:r>
              <a:rPr lang="ru-RU" sz="2800" i="1" dirty="0" smtClean="0">
                <a:solidFill>
                  <a:srgbClr val="C00000"/>
                </a:solidFill>
              </a:rPr>
              <a:t>albutamol</a:t>
            </a:r>
            <a:r>
              <a:rPr lang="en-US" sz="2800" i="1" dirty="0">
                <a:solidFill>
                  <a:srgbClr val="C00000"/>
                </a:solidFill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</a:rPr>
              <a:t>(albuterol)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Rapid Onset of action (act rapidly ).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D</a:t>
            </a:r>
            <a:r>
              <a:rPr lang="ru-RU" sz="2400" dirty="0">
                <a:solidFill>
                  <a:srgbClr val="00B050"/>
                </a:solidFill>
              </a:rPr>
              <a:t>uration of action </a:t>
            </a:r>
            <a:r>
              <a:rPr lang="en-US" sz="2400" dirty="0">
                <a:solidFill>
                  <a:srgbClr val="00B050"/>
                </a:solidFill>
              </a:rPr>
              <a:t>2-3</a:t>
            </a:r>
            <a:r>
              <a:rPr lang="ru-RU" sz="2400" dirty="0">
                <a:solidFill>
                  <a:srgbClr val="00B050"/>
                </a:solidFill>
              </a:rPr>
              <a:t>h</a:t>
            </a:r>
            <a:r>
              <a:rPr lang="en-US" sz="2400" dirty="0">
                <a:solidFill>
                  <a:srgbClr val="00B050"/>
                </a:solidFill>
              </a:rPr>
              <a:t>.</a:t>
            </a:r>
            <a:endParaRPr lang="en-US" sz="2400" i="1" dirty="0" smtClean="0"/>
          </a:p>
          <a:p>
            <a:r>
              <a:rPr lang="en-US" dirty="0"/>
              <a:t>They are the </a:t>
            </a:r>
            <a:r>
              <a:rPr lang="en-US" b="1" dirty="0"/>
              <a:t>quick relievers </a:t>
            </a:r>
            <a:r>
              <a:rPr lang="en-US" dirty="0"/>
              <a:t>and used in Asthmatic </a:t>
            </a:r>
            <a:r>
              <a:rPr lang="en-US" dirty="0" smtClean="0"/>
              <a:t>Attacks</a:t>
            </a:r>
            <a:r>
              <a:rPr lang="en-US" b="1" u="sng" dirty="0" smtClean="0">
                <a:solidFill>
                  <a:srgbClr val="C00000"/>
                </a:solidFill>
              </a:rPr>
              <a:t> acute asthma attack</a:t>
            </a:r>
            <a:r>
              <a:rPr lang="ru-RU" b="1" u="sng" dirty="0" smtClean="0">
                <a:solidFill>
                  <a:srgbClr val="C00000"/>
                </a:solidFill>
              </a:rPr>
              <a:t>.</a:t>
            </a:r>
            <a:r>
              <a:rPr lang="en-US" dirty="0" smtClean="0"/>
              <a:t>, </a:t>
            </a:r>
            <a:r>
              <a:rPr lang="en-US" dirty="0"/>
              <a:t>or </a:t>
            </a:r>
            <a:r>
              <a:rPr lang="en-US" dirty="0" smtClean="0"/>
              <a:t>if </a:t>
            </a:r>
            <a:r>
              <a:rPr lang="en-US" b="1" dirty="0" smtClean="0"/>
              <a:t>attacks </a:t>
            </a:r>
            <a:r>
              <a:rPr lang="en-US" b="1" dirty="0"/>
              <a:t>is expected to </a:t>
            </a:r>
            <a:r>
              <a:rPr lang="en-US" b="1" dirty="0" smtClean="0"/>
              <a:t>happen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&amp; in exercise-induced </a:t>
            </a:r>
            <a:r>
              <a:rPr lang="en-US" dirty="0"/>
              <a:t>asthma.</a:t>
            </a: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24400" y="1371600"/>
            <a:ext cx="3931920" cy="6397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r>
              <a:rPr lang="en-US" dirty="0" smtClean="0"/>
              <a:t>LABA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(Long Acting B2 Agonists)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2000" y="2286000"/>
            <a:ext cx="4578439" cy="4419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1" algn="ctr" rtl="1">
              <a:buNone/>
            </a:pPr>
            <a:r>
              <a:rPr lang="en-US" sz="3200" i="1" dirty="0" smtClean="0">
                <a:solidFill>
                  <a:srgbClr val="C00000"/>
                </a:solidFill>
              </a:rPr>
              <a:t>Ex. S</a:t>
            </a:r>
            <a:r>
              <a:rPr lang="ru-RU" sz="3200" i="1" dirty="0" smtClean="0">
                <a:solidFill>
                  <a:srgbClr val="C00000"/>
                </a:solidFill>
              </a:rPr>
              <a:t>almoterol</a:t>
            </a:r>
            <a:r>
              <a:rPr lang="en-US" sz="3200" i="1" dirty="0" smtClean="0">
                <a:solidFill>
                  <a:srgbClr val="C00000"/>
                </a:solidFill>
              </a:rPr>
              <a:t>.</a:t>
            </a:r>
            <a:endParaRPr lang="en-US" sz="3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dirty="0" smtClean="0"/>
              <a:t>Slow Onset of action</a:t>
            </a:r>
            <a:r>
              <a:rPr lang="en-US" sz="3100" dirty="0" smtClean="0">
                <a:sym typeface="Wingdings" pitchFamily="2" charset="2"/>
              </a:rPr>
              <a:t> </a:t>
            </a:r>
            <a:r>
              <a:rPr lang="en-US" sz="3100" dirty="0" smtClean="0"/>
              <a:t>15- 30 </a:t>
            </a:r>
            <a:r>
              <a:rPr lang="en-US" sz="3100" dirty="0" err="1" smtClean="0"/>
              <a:t>mins</a:t>
            </a:r>
            <a:r>
              <a:rPr lang="en-US" sz="3100" dirty="0" smtClean="0"/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00B050"/>
                </a:solidFill>
              </a:rPr>
              <a:t>D</a:t>
            </a:r>
            <a:r>
              <a:rPr lang="ru-RU" sz="3100" dirty="0">
                <a:solidFill>
                  <a:srgbClr val="00B050"/>
                </a:solidFill>
              </a:rPr>
              <a:t>uration of action(&gt; 12 h)</a:t>
            </a:r>
            <a:r>
              <a:rPr lang="en-US" sz="31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US" sz="3100" dirty="0" smtClean="0"/>
              <a:t> </a:t>
            </a:r>
          </a:p>
          <a:p>
            <a:pPr marL="0" indent="0">
              <a:buNone/>
            </a:pPr>
            <a:r>
              <a:rPr lang="en-US" altLang="en-US" sz="3100" b="1" dirty="0"/>
              <a:t/>
            </a:r>
            <a:br>
              <a:rPr lang="en-US" altLang="en-US" sz="3100" b="1" dirty="0"/>
            </a:br>
            <a:r>
              <a:rPr lang="en-US" altLang="en-US" sz="3100" b="1" dirty="0" smtClean="0"/>
              <a:t>-</a:t>
            </a:r>
            <a:r>
              <a:rPr lang="en-US" altLang="en-US" sz="3100" dirty="0" smtClean="0"/>
              <a:t>They </a:t>
            </a:r>
            <a:r>
              <a:rPr lang="en-US" altLang="en-US" sz="3100" b="1" u="sng" dirty="0">
                <a:solidFill>
                  <a:srgbClr val="FF0000"/>
                </a:solidFill>
              </a:rPr>
              <a:t>are not used</a:t>
            </a:r>
            <a:r>
              <a:rPr lang="en-US" altLang="en-US" sz="3100" dirty="0"/>
              <a:t> "as </a:t>
            </a:r>
            <a:r>
              <a:rPr lang="en-US" altLang="en-US" sz="3100" dirty="0" smtClean="0"/>
              <a:t>needed“.</a:t>
            </a:r>
          </a:p>
          <a:p>
            <a:pPr marL="0" indent="0">
              <a:buNone/>
            </a:pPr>
            <a:endParaRPr lang="en-US" altLang="en-US" sz="3100" dirty="0" smtClean="0"/>
          </a:p>
          <a:p>
            <a:pPr marL="0" indent="0">
              <a:buNone/>
            </a:pPr>
            <a:r>
              <a:rPr lang="en-US" sz="3100" dirty="0" smtClean="0"/>
              <a:t>-prescribed </a:t>
            </a:r>
            <a:r>
              <a:rPr lang="en-US" sz="3100" dirty="0"/>
              <a:t>for routine </a:t>
            </a:r>
            <a:r>
              <a:rPr lang="en-US" sz="3100" dirty="0" smtClean="0"/>
              <a:t>administration.</a:t>
            </a:r>
          </a:p>
          <a:p>
            <a:pPr marL="0" indent="0">
              <a:buNone/>
            </a:pPr>
            <a:endParaRPr lang="en-US" sz="3100" dirty="0" smtClean="0"/>
          </a:p>
          <a:p>
            <a:pPr marL="0" indent="0">
              <a:buNone/>
            </a:pPr>
            <a:r>
              <a:rPr lang="en-US" altLang="en-US" sz="3100" dirty="0" smtClean="0"/>
              <a:t> -twice </a:t>
            </a:r>
            <a:r>
              <a:rPr lang="en-US" altLang="en-US" sz="3100" dirty="0"/>
              <a:t>daily as prophylaxis (prevent bronchospasm at night or with </a:t>
            </a:r>
            <a:r>
              <a:rPr lang="en-US" altLang="en-US" sz="3100" dirty="0" smtClean="0"/>
              <a:t>exercise).</a:t>
            </a:r>
            <a:endParaRPr lang="en-US" sz="31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</a:rPr>
              <a:t>{ LABA + Inhaled Corticosteroids } </a:t>
            </a:r>
            <a:r>
              <a:rPr lang="en-US" dirty="0">
                <a:solidFill>
                  <a:srgbClr val="FFC000"/>
                </a:solidFill>
              </a:rPr>
              <a:t>is a very good combination for persistent Mild to Moderate Asthma.</a:t>
            </a:r>
          </a:p>
          <a:p>
            <a:pPr marL="0" indent="0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Because </a:t>
            </a:r>
            <a:r>
              <a:rPr lang="en-US" dirty="0">
                <a:solidFill>
                  <a:srgbClr val="FFC000"/>
                </a:solidFill>
              </a:rPr>
              <a:t>its </a:t>
            </a:r>
            <a:r>
              <a:rPr lang="en-US" b="1" dirty="0">
                <a:solidFill>
                  <a:srgbClr val="FFC000"/>
                </a:solidFill>
              </a:rPr>
              <a:t>Reduce the doses of Corticosteroids </a:t>
            </a:r>
            <a:r>
              <a:rPr lang="en-US" dirty="0">
                <a:solidFill>
                  <a:srgbClr val="FFC000"/>
                </a:solidFill>
              </a:rPr>
              <a:t>and </a:t>
            </a:r>
            <a:r>
              <a:rPr lang="en-US" b="1" dirty="0">
                <a:solidFill>
                  <a:srgbClr val="FFC000"/>
                </a:solidFill>
              </a:rPr>
              <a:t>Relief </a:t>
            </a:r>
            <a:r>
              <a:rPr lang="en-US" b="1" dirty="0" smtClean="0">
                <a:solidFill>
                  <a:srgbClr val="FFC000"/>
                </a:solidFill>
              </a:rPr>
              <a:t>the symptoms </a:t>
            </a:r>
            <a:r>
              <a:rPr lang="en-US" b="1" dirty="0">
                <a:solidFill>
                  <a:srgbClr val="FFC000"/>
                </a:solidFill>
              </a:rPr>
              <a:t>for longer </a:t>
            </a:r>
            <a:r>
              <a:rPr lang="en-US" b="1" dirty="0" smtClean="0">
                <a:solidFill>
                  <a:srgbClr val="FFC000"/>
                </a:solidFill>
              </a:rPr>
              <a:t>duration. 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14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u="sng" dirty="0" smtClean="0"/>
              <a:t>Adverse effect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en-US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</a:rPr>
              <a:t> At large dose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 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Skeletal muscle Tremor ,tachycardia and cardiac dysrhythmia.</a:t>
            </a:r>
          </a:p>
          <a:p>
            <a:pPr>
              <a:buNone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1618" name="Picture 2" descr="http://blogs.extremeexperts.com/wp-content/uploads/2013/01/Wh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648200"/>
            <a:ext cx="3283212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16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6934200" cy="9906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Route of administration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sz="3200" i="1" dirty="0" smtClean="0">
                <a:latin typeface="Arial" charset="0"/>
                <a:cs typeface="Arial" charset="0"/>
              </a:rPr>
              <a:t>Inhalation :Drugs </a:t>
            </a:r>
            <a:r>
              <a:rPr lang="en-US" sz="3200" i="1" dirty="0">
                <a:latin typeface="Arial" charset="0"/>
                <a:cs typeface="Arial" charset="0"/>
              </a:rPr>
              <a:t>goes directly to site of action ,thus rapid action.(</a:t>
            </a:r>
            <a:r>
              <a:rPr lang="en-US" sz="2800" i="1" dirty="0">
                <a:latin typeface="Arial" charset="0"/>
                <a:cs typeface="Arial" charset="0"/>
              </a:rPr>
              <a:t>large surface area of alveoli</a:t>
            </a:r>
            <a:r>
              <a:rPr lang="en-US" sz="3200" i="1" dirty="0">
                <a:latin typeface="Arial" charset="0"/>
                <a:cs typeface="Arial" charset="0"/>
              </a:rPr>
              <a:t>)</a:t>
            </a:r>
          </a:p>
          <a:p>
            <a:pPr>
              <a:buFont typeface="Wingdings" pitchFamily="2" charset="2"/>
              <a:buChar char="v"/>
            </a:pPr>
            <a:endParaRPr lang="en-US" sz="3200" dirty="0" smtClean="0"/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Short acting agents given by </a:t>
            </a:r>
            <a:r>
              <a:rPr lang="en-US" sz="3200" i="1" u="sng" dirty="0" smtClean="0">
                <a:solidFill>
                  <a:srgbClr val="002060"/>
                </a:solidFill>
              </a:rPr>
              <a:t>inhalation, orally and </a:t>
            </a:r>
            <a:r>
              <a:rPr lang="en-US" sz="3200" i="1" u="sng" dirty="0" err="1" smtClean="0">
                <a:solidFill>
                  <a:srgbClr val="002060"/>
                </a:solidFill>
              </a:rPr>
              <a:t>parenterally</a:t>
            </a:r>
            <a:r>
              <a:rPr lang="en-US" sz="3200" i="1" u="sng" dirty="0" smtClean="0">
                <a:solidFill>
                  <a:srgbClr val="002060"/>
                </a:solidFill>
              </a:rPr>
              <a:t>. </a:t>
            </a:r>
          </a:p>
          <a:p>
            <a:pPr>
              <a:buFont typeface="Wingdings" pitchFamily="2" charset="2"/>
              <a:buChar char="v"/>
            </a:pPr>
            <a:endParaRPr lang="en-US" sz="3200" dirty="0" smtClean="0"/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Long acting agents only given by </a:t>
            </a:r>
            <a:r>
              <a:rPr lang="en-US" sz="3200" i="1" dirty="0" smtClean="0">
                <a:solidFill>
                  <a:srgbClr val="002060"/>
                </a:solidFill>
              </a:rPr>
              <a:t>inhalation.</a:t>
            </a:r>
          </a:p>
          <a:p>
            <a:pPr>
              <a:buFont typeface="Wingdings" pitchFamily="2" charset="2"/>
              <a:buChar char="v"/>
            </a:pPr>
            <a:endParaRPr lang="en-US" sz="32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Inhaler</a:t>
            </a:r>
          </a:p>
        </p:txBody>
      </p:sp>
      <p:pic>
        <p:nvPicPr>
          <p:cNvPr id="44035" name="Picture 5" descr="albuterol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90600"/>
            <a:ext cx="40100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71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76200"/>
            <a:ext cx="68580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9900"/>
                </a:solidFill>
              </a:rPr>
              <a:t>2</a:t>
            </a:r>
            <a:r>
              <a:rPr lang="en-US" b="1" dirty="0" smtClean="0">
                <a:solidFill>
                  <a:srgbClr val="009900"/>
                </a:solidFill>
              </a:rPr>
              <a:t>- </a:t>
            </a:r>
            <a:r>
              <a:rPr lang="ru-RU" b="1" dirty="0" smtClean="0">
                <a:solidFill>
                  <a:srgbClr val="009900"/>
                </a:solidFill>
              </a:rPr>
              <a:t>Anti</a:t>
            </a:r>
            <a:r>
              <a:rPr lang="en-US" b="1" dirty="0" smtClean="0">
                <a:solidFill>
                  <a:srgbClr val="009900"/>
                </a:solidFill>
              </a:rPr>
              <a:t>-Cholinergic</a:t>
            </a:r>
            <a:r>
              <a:rPr lang="ru-RU" b="1" dirty="0" smtClean="0">
                <a:solidFill>
                  <a:srgbClr val="009900"/>
                </a:solidFill>
              </a:rPr>
              <a:t> drugs</a:t>
            </a:r>
            <a:endParaRPr lang="en-US" dirty="0"/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763000" cy="5486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 algn="ctr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7030A0"/>
                </a:solidFill>
              </a:rPr>
              <a:t>There </a:t>
            </a:r>
            <a:r>
              <a:rPr lang="en-US" sz="2400" dirty="0">
                <a:solidFill>
                  <a:srgbClr val="7030A0"/>
                </a:solidFill>
              </a:rPr>
              <a:t>will be less Ca entry &amp; less myosin light chain phosphorylation, so the effect will be relaxation of the airway smooth muscle cell so </a:t>
            </a:r>
            <a:r>
              <a:rPr lang="en-US" sz="2400" b="1" dirty="0">
                <a:solidFill>
                  <a:srgbClr val="7030A0"/>
                </a:solidFill>
              </a:rPr>
              <a:t>bronchodilation</a:t>
            </a:r>
            <a:r>
              <a:rPr lang="en-US" sz="2400" dirty="0" smtClean="0">
                <a:solidFill>
                  <a:srgbClr val="7030A0"/>
                </a:solidFill>
              </a:rPr>
              <a:t>.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ex:- </a:t>
            </a:r>
            <a:r>
              <a:rPr lang="en-US" sz="3000" i="1" dirty="0">
                <a:solidFill>
                  <a:srgbClr val="C00000"/>
                </a:solidFill>
              </a:rPr>
              <a:t>I</a:t>
            </a:r>
            <a:r>
              <a:rPr lang="ru-RU" sz="3000" i="1" dirty="0" smtClean="0">
                <a:solidFill>
                  <a:srgbClr val="C00000"/>
                </a:solidFill>
              </a:rPr>
              <a:t>pratropium bromide</a:t>
            </a:r>
            <a:r>
              <a:rPr lang="en-US" sz="3200" dirty="0" smtClean="0"/>
              <a:t> </a:t>
            </a:r>
            <a:r>
              <a:rPr lang="en-US" sz="2200" dirty="0" smtClean="0"/>
              <a:t>“’Inhaled </a:t>
            </a:r>
            <a:r>
              <a:rPr lang="en-US" sz="2200" dirty="0" err="1" smtClean="0"/>
              <a:t>Atrovent</a:t>
            </a:r>
            <a:r>
              <a:rPr lang="en-US" sz="2200" dirty="0" smtClean="0"/>
              <a:t> ®’’</a:t>
            </a:r>
          </a:p>
          <a:p>
            <a:r>
              <a:rPr lang="en-US" sz="2600" dirty="0" smtClean="0"/>
              <a:t>Is the only anti-cholinergic used for respiratory disease.</a:t>
            </a:r>
          </a:p>
          <a:p>
            <a:pPr lvl="0"/>
            <a:endParaRPr lang="en-US" sz="2400" dirty="0" smtClean="0">
              <a:solidFill>
                <a:srgbClr val="0070C0"/>
              </a:solidFill>
            </a:endParaRPr>
          </a:p>
          <a:p>
            <a:pPr lvl="0"/>
            <a:r>
              <a:rPr lang="en-US" sz="2400" dirty="0" smtClean="0">
                <a:solidFill>
                  <a:srgbClr val="0070C0"/>
                </a:solidFill>
              </a:rPr>
              <a:t>In </a:t>
            </a:r>
            <a:r>
              <a:rPr lang="en-US" sz="2400" dirty="0">
                <a:solidFill>
                  <a:srgbClr val="0070C0"/>
                </a:solidFill>
              </a:rPr>
              <a:t>practice, ipratropium is a good </a:t>
            </a:r>
            <a:r>
              <a:rPr lang="en-US" sz="2400" b="1" dirty="0">
                <a:solidFill>
                  <a:srgbClr val="0070C0"/>
                </a:solidFill>
              </a:rPr>
              <a:t>alternative to SABA</a:t>
            </a:r>
            <a:r>
              <a:rPr lang="en-US" sz="2400" dirty="0">
                <a:solidFill>
                  <a:srgbClr val="0070C0"/>
                </a:solidFill>
              </a:rPr>
              <a:t>, if the patient cannot tolerate the side effects of SABA then try to use ipratropium</a:t>
            </a:r>
            <a:r>
              <a:rPr lang="en-US" sz="2400" dirty="0" smtClean="0">
                <a:solidFill>
                  <a:srgbClr val="0070C0"/>
                </a:solidFill>
              </a:rPr>
              <a:t>.</a:t>
            </a:r>
          </a:p>
          <a:p>
            <a:pPr lvl="0"/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 smtClean="0"/>
              <a:t>It </a:t>
            </a:r>
            <a:r>
              <a:rPr lang="en-US" sz="2400" dirty="0"/>
              <a:t>is much more effective on COPD than SABA</a:t>
            </a:r>
            <a:r>
              <a:rPr lang="en-US" sz="2400" dirty="0" smtClean="0"/>
              <a:t>.</a:t>
            </a:r>
          </a:p>
          <a:p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600" dirty="0" smtClean="0"/>
              <a:t>Mostly used </a:t>
            </a:r>
            <a:r>
              <a:rPr lang="ru-RU" sz="2600" b="1" dirty="0" smtClean="0"/>
              <a:t>in elderly patients</a:t>
            </a:r>
            <a:r>
              <a:rPr lang="en-US" sz="2600" b="1" dirty="0" smtClean="0"/>
              <a:t> (COPD)</a:t>
            </a:r>
            <a:r>
              <a:rPr lang="en-US" dirty="0" smtClean="0"/>
              <a:t>…</a:t>
            </a:r>
            <a:r>
              <a:rPr lang="en-US" dirty="0" smtClean="0">
                <a:solidFill>
                  <a:srgbClr val="C00000"/>
                </a:solidFill>
              </a:rPr>
              <a:t>WHY?????</a:t>
            </a:r>
            <a:endParaRPr lang="en-US" altLang="en-US" sz="3000" dirty="0" smtClean="0">
              <a:solidFill>
                <a:srgbClr val="C00000"/>
              </a:solidFill>
            </a:endParaRPr>
          </a:p>
          <a:p>
            <a:pPr eaLnBrk="1" hangingPunct="1"/>
            <a:endParaRPr lang="ru-RU" sz="3000" dirty="0" smtClean="0"/>
          </a:p>
        </p:txBody>
      </p:sp>
    </p:spTree>
    <p:extLst>
      <p:ext uri="{BB962C8B-B14F-4D97-AF65-F5344CB8AC3E}">
        <p14:creationId xmlns:p14="http://schemas.microsoft.com/office/powerpoint/2010/main" val="45448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Mostly, they use inhaler contain both SABA &amp; anti-cholinergic, it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is called </a:t>
            </a:r>
            <a:r>
              <a:rPr lang="en-US" b="1" dirty="0" err="1">
                <a:solidFill>
                  <a:srgbClr val="FFC000"/>
                </a:solidFill>
              </a:rPr>
              <a:t>combivent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</a:p>
          <a:p>
            <a:pPr marL="0" lvl="0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pPr lvl="0"/>
            <a:r>
              <a:rPr lang="en-US" altLang="en-US" sz="2800" dirty="0">
                <a:solidFill>
                  <a:schemeClr val="bg1"/>
                </a:solidFill>
              </a:rPr>
              <a:t>It is not well  absorbed thus the possibility of systemic S/E is </a:t>
            </a:r>
            <a:r>
              <a:rPr lang="en-US" altLang="en-US" sz="2800" dirty="0" smtClean="0">
                <a:solidFill>
                  <a:schemeClr val="bg1"/>
                </a:solidFill>
              </a:rPr>
              <a:t>minimal.</a:t>
            </a:r>
          </a:p>
          <a:p>
            <a:pPr lvl="0"/>
            <a:endParaRPr lang="en-US" altLang="en-US" sz="2800" dirty="0">
              <a:solidFill>
                <a:schemeClr val="bg1"/>
              </a:solidFill>
            </a:endParaRPr>
          </a:p>
          <a:p>
            <a:pPr lvl="0"/>
            <a:endParaRPr lang="en-US" altLang="en-US" sz="2800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We DONOT use  </a:t>
            </a:r>
            <a:r>
              <a:rPr lang="en-US" sz="3000" dirty="0">
                <a:solidFill>
                  <a:schemeClr val="bg1"/>
                </a:solidFill>
              </a:rPr>
              <a:t>Atropine …. </a:t>
            </a:r>
            <a:r>
              <a:rPr lang="en-US" sz="3000" b="1" dirty="0">
                <a:solidFill>
                  <a:srgbClr val="C00000"/>
                </a:solidFill>
              </a:rPr>
              <a:t>WHY ???? </a:t>
            </a:r>
            <a:endParaRPr lang="ru-RU" sz="3000" b="1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 pitchFamily="34" charset="0"/>
              </a:rPr>
              <a:t>Available only as inhaler.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www.israelpharm.com/images/drg/0a855a41-907b-4514-984c-6faafae2284b/atrov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620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07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>
                <a:solidFill>
                  <a:srgbClr val="009900"/>
                </a:solidFill>
              </a:rPr>
              <a:t>3</a:t>
            </a:r>
            <a:r>
              <a:rPr lang="en-US" b="1" dirty="0" smtClean="0">
                <a:solidFill>
                  <a:srgbClr val="009900"/>
                </a:solidFill>
              </a:rPr>
              <a:t>- </a:t>
            </a:r>
            <a:r>
              <a:rPr lang="ru-RU" b="1" dirty="0" smtClean="0">
                <a:solidFill>
                  <a:srgbClr val="009900"/>
                </a:solidFill>
              </a:rPr>
              <a:t>Methylxanthines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334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i="1" dirty="0" smtClean="0"/>
              <a:t> </a:t>
            </a:r>
          </a:p>
          <a:p>
            <a:pPr algn="ctr"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C00000"/>
                </a:solidFill>
              </a:rPr>
              <a:t>A</a:t>
            </a:r>
            <a:r>
              <a:rPr lang="ru-RU" i="1" dirty="0" smtClean="0">
                <a:solidFill>
                  <a:srgbClr val="C00000"/>
                </a:solidFill>
              </a:rPr>
              <a:t>mino</a:t>
            </a:r>
            <a:r>
              <a:rPr lang="ru-RU" i="1" dirty="0" smtClean="0">
                <a:solidFill>
                  <a:schemeClr val="tx1"/>
                </a:solidFill>
              </a:rPr>
              <a:t>phylline</a:t>
            </a:r>
            <a:r>
              <a:rPr lang="en-US" i="1" dirty="0" smtClean="0">
                <a:solidFill>
                  <a:schemeClr val="tx1"/>
                </a:solidFill>
              </a:rPr>
              <a:t> (IV) </a:t>
            </a:r>
            <a:r>
              <a:rPr lang="en-US" i="1" dirty="0" smtClean="0">
                <a:solidFill>
                  <a:srgbClr val="C00000"/>
                </a:solidFill>
              </a:rPr>
              <a:t>, T</a:t>
            </a:r>
            <a:r>
              <a:rPr lang="ru-RU" i="1" dirty="0" smtClean="0">
                <a:solidFill>
                  <a:srgbClr val="C00000"/>
                </a:solidFill>
              </a:rPr>
              <a:t>heo</a:t>
            </a:r>
            <a:r>
              <a:rPr lang="ru-RU" i="1" dirty="0" smtClean="0">
                <a:solidFill>
                  <a:schemeClr val="tx1"/>
                </a:solidFill>
              </a:rPr>
              <a:t>phylline</a:t>
            </a:r>
            <a:r>
              <a:rPr lang="en-US" i="1" dirty="0" smtClean="0">
                <a:solidFill>
                  <a:schemeClr val="tx1"/>
                </a:solidFill>
              </a:rPr>
              <a:t>(Oral)</a:t>
            </a:r>
            <a:r>
              <a:rPr lang="en-US" i="1" dirty="0" smtClean="0">
                <a:solidFill>
                  <a:srgbClr val="C00000"/>
                </a:solidFill>
              </a:rPr>
              <a:t>.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buFont typeface="Wingdings" pitchFamily="2" charset="2"/>
              <a:buChar char="Ø"/>
            </a:pPr>
            <a:endParaRPr lang="en-US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Given slow IV </a:t>
            </a:r>
            <a:r>
              <a:rPr lang="en-US" b="1" u="sng" dirty="0" smtClean="0">
                <a:solidFill>
                  <a:srgbClr val="C00000"/>
                </a:solidFill>
              </a:rPr>
              <a:t>infusion</a:t>
            </a:r>
            <a:r>
              <a:rPr lang="en-US" dirty="0" smtClean="0">
                <a:solidFill>
                  <a:srgbClr val="C00000"/>
                </a:solidFill>
              </a:rPr>
              <a:t> not rapidly (WHY ????)     </a:t>
            </a:r>
            <a:endParaRPr lang="en-US" dirty="0" smtClean="0"/>
          </a:p>
          <a:p>
            <a:pPr lvl="1"/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given in acute severe asthma (status </a:t>
            </a:r>
            <a:r>
              <a:rPr lang="en-US" dirty="0" err="1" smtClean="0"/>
              <a:t>asthmaticus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Narrow therapeutic index (toxicity </a:t>
            </a:r>
            <a:r>
              <a:rPr lang="en-US" sz="2800" dirty="0"/>
              <a:t>and efficacy are close together, </a:t>
            </a:r>
            <a:r>
              <a:rPr lang="en-US" sz="2800" dirty="0" smtClean="0"/>
              <a:t>if you </a:t>
            </a:r>
            <a:r>
              <a:rPr lang="en-US" sz="2800" dirty="0"/>
              <a:t>increase the dose a little bit you might have a toxic effect</a:t>
            </a:r>
            <a:r>
              <a:rPr lang="en-US" sz="2800" dirty="0" smtClean="0"/>
              <a:t>)</a:t>
            </a:r>
          </a:p>
          <a:p>
            <a:endParaRPr lang="en-US" sz="2800" dirty="0" smtClean="0"/>
          </a:p>
          <a:p>
            <a:r>
              <a:rPr lang="en-US" sz="2800" dirty="0" smtClean="0"/>
              <a:t>High dose </a:t>
            </a:r>
            <a:r>
              <a:rPr lang="en-US" sz="2800" dirty="0" smtClean="0">
                <a:sym typeface="Wingdings" pitchFamily="2" charset="2"/>
              </a:rPr>
              <a:t> fatal arrhythmias.</a:t>
            </a:r>
            <a:r>
              <a:rPr lang="ru-RU" sz="2800" dirty="0" smtClean="0"/>
              <a:t> </a:t>
            </a:r>
            <a:endParaRPr lang="en-GB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ko-KR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II. Anti-inflammatory agents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105400"/>
          </a:xfr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1" eaLnBrk="1" hangingPunct="1">
              <a:lnSpc>
                <a:spcPct val="150000"/>
              </a:lnSpc>
              <a:buNone/>
            </a:pPr>
            <a:endParaRPr lang="en-US" altLang="ko-KR" sz="2800" dirty="0" smtClean="0">
              <a:latin typeface="Arial" charset="0"/>
            </a:endParaRPr>
          </a:p>
          <a:p>
            <a:pPr lvl="1">
              <a:lnSpc>
                <a:spcPct val="150000"/>
              </a:lnSpc>
              <a:buNone/>
            </a:pPr>
            <a:r>
              <a:rPr lang="en-US" altLang="ko-KR" sz="2800" dirty="0" smtClean="0">
                <a:latin typeface="Arial" charset="0"/>
              </a:rPr>
              <a:t>“</a:t>
            </a:r>
            <a:r>
              <a:rPr lang="en-US" altLang="ko-KR" sz="2800" dirty="0" smtClean="0">
                <a:solidFill>
                  <a:srgbClr val="33CC33"/>
                </a:solidFill>
                <a:latin typeface="Arial" charset="0"/>
              </a:rPr>
              <a:t>Long-term controllers</a:t>
            </a:r>
            <a:r>
              <a:rPr lang="en-US" altLang="ko-KR" sz="2800" dirty="0" smtClean="0">
                <a:latin typeface="Arial" charset="0"/>
              </a:rPr>
              <a:t>”……they control they don't relieve…..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z="2400" b="1" dirty="0" smtClean="0">
                <a:solidFill>
                  <a:srgbClr val="C00000"/>
                </a:solidFill>
                <a:latin typeface="Arial" charset="0"/>
              </a:rPr>
              <a:t>Used in sever and moderate cases.</a:t>
            </a:r>
            <a:endParaRPr lang="en-US" altLang="ko-KR" sz="2400" dirty="0" smtClean="0">
              <a:latin typeface="Arial" charset="0"/>
            </a:endParaRPr>
          </a:p>
          <a:p>
            <a:pPr lvl="1" eaLnBrk="1" hangingPunct="1">
              <a:lnSpc>
                <a:spcPct val="150000"/>
              </a:lnSpc>
              <a:buNone/>
            </a:pPr>
            <a:r>
              <a:rPr lang="en-US" altLang="ko-KR" sz="2800" dirty="0" smtClean="0">
                <a:latin typeface="Arial" charset="0"/>
              </a:rPr>
              <a:t>Ex: </a:t>
            </a:r>
          </a:p>
          <a:p>
            <a:pPr marL="1280160" lvl="3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Corticosteroids.</a:t>
            </a:r>
          </a:p>
          <a:p>
            <a:pPr marL="1280160" lvl="3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Cromolyn</a:t>
            </a:r>
            <a:r>
              <a:rPr lang="en-US" altLang="ko-KR" sz="2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or </a:t>
            </a:r>
            <a:r>
              <a:rPr lang="en-US" altLang="ko-KR" sz="2400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nedocromil</a:t>
            </a:r>
            <a:r>
              <a:rPr lang="en-US" altLang="ko-KR" sz="2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.</a:t>
            </a:r>
          </a:p>
          <a:p>
            <a:pPr marL="1280160" lvl="3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Leukotriene antagonist/pathway inhibitor..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800" dirty="0" smtClean="0">
                <a:latin typeface="Arial" charset="0"/>
              </a:rPr>
              <a:t> 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3- </a:t>
            </a:r>
            <a:r>
              <a:rPr lang="en-US" b="1" dirty="0" smtClean="0">
                <a:solidFill>
                  <a:schemeClr val="bg1"/>
                </a:solidFill>
              </a:rPr>
              <a:t>Goblet cells hyperplasia </a:t>
            </a:r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b="1" dirty="0" smtClean="0">
                <a:solidFill>
                  <a:schemeClr val="bg1"/>
                </a:solidFill>
              </a:rPr>
              <a:t>Increase in Mucus Glands </a:t>
            </a:r>
            <a:r>
              <a:rPr lang="en-US" dirty="0" smtClean="0">
                <a:solidFill>
                  <a:schemeClr val="bg1"/>
                </a:solidFill>
              </a:rPr>
              <a:t>→ leading to </a:t>
            </a:r>
            <a:r>
              <a:rPr lang="en-US" b="1" dirty="0" smtClean="0">
                <a:solidFill>
                  <a:schemeClr val="bg1"/>
                </a:solidFill>
              </a:rPr>
              <a:t>Mucus </a:t>
            </a:r>
            <a:r>
              <a:rPr lang="en-US" b="1" dirty="0" err="1" smtClean="0">
                <a:solidFill>
                  <a:schemeClr val="bg1"/>
                </a:solidFill>
              </a:rPr>
              <a:t>Hypersecretions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4- </a:t>
            </a:r>
            <a:r>
              <a:rPr lang="en-US" b="1" dirty="0" smtClean="0">
                <a:solidFill>
                  <a:schemeClr val="bg1"/>
                </a:solidFill>
              </a:rPr>
              <a:t>Increase </a:t>
            </a:r>
            <a:r>
              <a:rPr lang="en-US" dirty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Blood vessels number </a:t>
            </a:r>
            <a:r>
              <a:rPr lang="en-US" dirty="0">
                <a:solidFill>
                  <a:schemeClr val="bg1"/>
                </a:solidFill>
              </a:rPr>
              <a:t>in Submucosa → </a:t>
            </a:r>
            <a:r>
              <a:rPr lang="en-US" b="1" dirty="0">
                <a:solidFill>
                  <a:schemeClr val="bg1"/>
                </a:solidFill>
              </a:rPr>
              <a:t>Warm Edema.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→ </a:t>
            </a:r>
            <a:r>
              <a:rPr lang="en-US" dirty="0">
                <a:solidFill>
                  <a:srgbClr val="FFC000"/>
                </a:solidFill>
              </a:rPr>
              <a:t>All these changes leads to Luminal Narrowing, So air flow limitations.</a:t>
            </a:r>
          </a:p>
        </p:txBody>
      </p:sp>
    </p:spTree>
    <p:extLst>
      <p:ext uri="{BB962C8B-B14F-4D97-AF65-F5344CB8AC3E}">
        <p14:creationId xmlns:p14="http://schemas.microsoft.com/office/powerpoint/2010/main" val="231519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Corticosteroids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7680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inhibit the chronic inflammation</a:t>
            </a:r>
            <a:r>
              <a:rPr lang="en-US" dirty="0">
                <a:solidFill>
                  <a:schemeClr val="bg1"/>
                </a:solidFill>
              </a:rPr>
              <a:t>, so </a:t>
            </a:r>
            <a:r>
              <a:rPr lang="en-US" dirty="0" smtClean="0">
                <a:solidFill>
                  <a:schemeClr val="bg1"/>
                </a:solidFill>
              </a:rPr>
              <a:t>the airway </a:t>
            </a:r>
            <a:r>
              <a:rPr lang="en-US" dirty="0">
                <a:solidFill>
                  <a:schemeClr val="bg1"/>
                </a:solidFill>
              </a:rPr>
              <a:t>structural remodeling will not get worse “will be inhibited</a:t>
            </a:r>
            <a:r>
              <a:rPr lang="en-US" dirty="0" smtClean="0">
                <a:solidFill>
                  <a:schemeClr val="bg1"/>
                </a:solidFill>
              </a:rPr>
              <a:t>” (</a:t>
            </a:r>
            <a:r>
              <a:rPr lang="en-US" dirty="0">
                <a:solidFill>
                  <a:schemeClr val="bg1"/>
                </a:solidFill>
              </a:rPr>
              <a:t>become less progressive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Given in </a:t>
            </a:r>
            <a:r>
              <a:rPr lang="en-US" dirty="0" smtClean="0">
                <a:solidFill>
                  <a:schemeClr val="bg1"/>
                </a:solidFill>
              </a:rPr>
              <a:t>any </a:t>
            </a:r>
            <a:r>
              <a:rPr lang="en-US" dirty="0">
                <a:solidFill>
                  <a:schemeClr val="bg1"/>
                </a:solidFill>
              </a:rPr>
              <a:t>degree of persistent asthma (mild,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moderate, or </a:t>
            </a:r>
            <a:r>
              <a:rPr lang="en-US" dirty="0" smtClean="0">
                <a:solidFill>
                  <a:schemeClr val="bg1"/>
                </a:solidFill>
              </a:rPr>
              <a:t>severe). 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6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C000"/>
                </a:solidFill>
              </a:rPr>
              <a:t>ICS </a:t>
            </a:r>
            <a:r>
              <a:rPr lang="en-US" dirty="0" smtClean="0">
                <a:solidFill>
                  <a:srgbClr val="FFC000"/>
                </a:solidFill>
              </a:rPr>
              <a:t>therapy </a:t>
            </a:r>
            <a:r>
              <a:rPr lang="en-US" dirty="0">
                <a:solidFill>
                  <a:srgbClr val="FFC000"/>
                </a:solidFill>
              </a:rPr>
              <a:t>directly </a:t>
            </a:r>
            <a:r>
              <a:rPr lang="en-US" dirty="0" smtClean="0">
                <a:solidFill>
                  <a:srgbClr val="FFC000"/>
                </a:solidFill>
              </a:rPr>
              <a:t>targets underlying </a:t>
            </a:r>
            <a:r>
              <a:rPr lang="en-US" dirty="0">
                <a:solidFill>
                  <a:srgbClr val="FFC000"/>
                </a:solidFill>
              </a:rPr>
              <a:t>airway inflammation </a:t>
            </a:r>
            <a:r>
              <a:rPr lang="en-US" dirty="0" smtClean="0">
                <a:solidFill>
                  <a:srgbClr val="FFC000"/>
                </a:solidFill>
              </a:rPr>
              <a:t>by 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 smtClean="0">
                <a:solidFill>
                  <a:srgbClr val="00B050"/>
                </a:solidFill>
              </a:rPr>
              <a:t>ecreasing </a:t>
            </a:r>
            <a:r>
              <a:rPr lang="en-US" dirty="0">
                <a:solidFill>
                  <a:srgbClr val="00B050"/>
                </a:solidFill>
              </a:rPr>
              <a:t>the inflammatory cascade (eosinophils, macrophages, and </a:t>
            </a:r>
            <a:r>
              <a:rPr lang="en-US" dirty="0" smtClean="0">
                <a:solidFill>
                  <a:srgbClr val="00B050"/>
                </a:solidFill>
              </a:rPr>
              <a:t>T lymphocytes).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50"/>
                </a:solidFill>
              </a:rPr>
              <a:t>R</a:t>
            </a:r>
            <a:r>
              <a:rPr lang="en-US" dirty="0" smtClean="0">
                <a:solidFill>
                  <a:srgbClr val="00B050"/>
                </a:solidFill>
              </a:rPr>
              <a:t>eversing </a:t>
            </a:r>
            <a:r>
              <a:rPr lang="en-US" dirty="0">
                <a:solidFill>
                  <a:srgbClr val="00B050"/>
                </a:solidFill>
              </a:rPr>
              <a:t>mucosal </a:t>
            </a:r>
            <a:r>
              <a:rPr lang="en-US" dirty="0" smtClean="0">
                <a:solidFill>
                  <a:srgbClr val="00B050"/>
                </a:solidFill>
              </a:rPr>
              <a:t>edema.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B050"/>
                </a:solidFill>
              </a:rPr>
              <a:t>Decreasing </a:t>
            </a:r>
            <a:r>
              <a:rPr lang="en-US" dirty="0">
                <a:solidFill>
                  <a:srgbClr val="00B050"/>
                </a:solidFill>
              </a:rPr>
              <a:t>the permeability of </a:t>
            </a:r>
            <a:r>
              <a:rPr lang="en-US" dirty="0" smtClean="0">
                <a:solidFill>
                  <a:srgbClr val="00B050"/>
                </a:solidFill>
              </a:rPr>
              <a:t>capillaries.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B050"/>
                </a:solidFill>
              </a:rPr>
              <a:t>Inhibiting </a:t>
            </a:r>
            <a:r>
              <a:rPr lang="en-US" dirty="0">
                <a:solidFill>
                  <a:srgbClr val="00B050"/>
                </a:solidFill>
              </a:rPr>
              <a:t>the release </a:t>
            </a:r>
            <a:r>
              <a:rPr lang="en-US" dirty="0" smtClean="0">
                <a:solidFill>
                  <a:srgbClr val="00B050"/>
                </a:solidFill>
              </a:rPr>
              <a:t>of leukotrienes.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After </a:t>
            </a:r>
            <a:r>
              <a:rPr lang="en-US" dirty="0">
                <a:solidFill>
                  <a:schemeClr val="bg1"/>
                </a:solidFill>
              </a:rPr>
              <a:t>several months of regular use, ICS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reduce </a:t>
            </a:r>
            <a:r>
              <a:rPr lang="en-US" b="1" u="sng" dirty="0">
                <a:solidFill>
                  <a:srgbClr val="00B0F0"/>
                </a:solidFill>
              </a:rPr>
              <a:t>the </a:t>
            </a:r>
            <a:r>
              <a:rPr lang="en-US" b="1" u="sng" dirty="0" smtClean="0">
                <a:solidFill>
                  <a:srgbClr val="00B0F0"/>
                </a:solidFill>
              </a:rPr>
              <a:t>hyper-responsiveness </a:t>
            </a:r>
            <a:r>
              <a:rPr lang="en-US" dirty="0">
                <a:solidFill>
                  <a:srgbClr val="FFC000"/>
                </a:solidFill>
              </a:rPr>
              <a:t>of the airway </a:t>
            </a:r>
            <a:r>
              <a:rPr lang="en-US" dirty="0" smtClean="0">
                <a:solidFill>
                  <a:srgbClr val="FFC000"/>
                </a:solidFill>
              </a:rPr>
              <a:t>smooth muscle </a:t>
            </a:r>
            <a:r>
              <a:rPr lang="en-US" dirty="0">
                <a:solidFill>
                  <a:srgbClr val="FFC000"/>
                </a:solidFill>
              </a:rPr>
              <a:t>to a variety of </a:t>
            </a:r>
            <a:r>
              <a:rPr lang="en-US" dirty="0" err="1">
                <a:solidFill>
                  <a:srgbClr val="FFC000"/>
                </a:solidFill>
              </a:rPr>
              <a:t>bronchoconstrictor</a:t>
            </a:r>
            <a:r>
              <a:rPr lang="en-US" dirty="0">
                <a:solidFill>
                  <a:srgbClr val="FFC000"/>
                </a:solidFill>
              </a:rPr>
              <a:t> stimuli, such as allergens, irritants, cold air, and exercise.</a:t>
            </a:r>
          </a:p>
        </p:txBody>
      </p:sp>
    </p:spTree>
    <p:extLst>
      <p:ext uri="{BB962C8B-B14F-4D97-AF65-F5344CB8AC3E}">
        <p14:creationId xmlns:p14="http://schemas.microsoft.com/office/powerpoint/2010/main" val="389163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ars.els-cdn.com/content/image/1-s2.0-S0091674998702684-g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4909"/>
            <a:ext cx="7564582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70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524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ko-KR" dirty="0" smtClean="0">
                <a:solidFill>
                  <a:schemeClr val="bg1"/>
                </a:solidFill>
                <a:effectLst/>
                <a:latin typeface="Arial" charset="0"/>
              </a:rPr>
              <a:t>1- Corticosteroids</a:t>
            </a:r>
            <a:br>
              <a:rPr lang="en-US" altLang="ko-KR" dirty="0" smtClean="0">
                <a:solidFill>
                  <a:schemeClr val="bg1"/>
                </a:solidFill>
                <a:effectLst/>
                <a:latin typeface="Arial" charset="0"/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not</a:t>
            </a:r>
            <a:r>
              <a:rPr lang="en-US" sz="1800" dirty="0" smtClean="0">
                <a:solidFill>
                  <a:schemeClr val="bg1"/>
                </a:solidFill>
              </a:rPr>
              <a:t> Bronchodilators (</a:t>
            </a:r>
            <a:r>
              <a:rPr lang="en-US" sz="1800" b="1" dirty="0" smtClean="0">
                <a:solidFill>
                  <a:schemeClr val="bg1"/>
                </a:solidFill>
              </a:rPr>
              <a:t>are not useful acute attacks)</a:t>
            </a:r>
            <a:r>
              <a:rPr lang="en-US" sz="1800" dirty="0" smtClean="0">
                <a:solidFill>
                  <a:schemeClr val="bg1"/>
                </a:solidFill>
              </a:rPr>
              <a:t>.</a:t>
            </a:r>
            <a:endParaRPr lang="en-US" altLang="ko-KR" sz="1800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ko-KR" dirty="0" smtClean="0">
                <a:latin typeface="Arial" charset="0"/>
              </a:rPr>
              <a:t>Inhaled corticosteroids </a:t>
            </a:r>
          </a:p>
        </p:txBody>
      </p:sp>
      <p:sp>
        <p:nvSpPr>
          <p:cNvPr id="3584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152400" y="2362199"/>
            <a:ext cx="4344988" cy="4343401"/>
          </a:xfr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762000" lvl="1" indent="-304800" eaLnBrk="1" hangingPunct="1">
              <a:buNone/>
            </a:pPr>
            <a:r>
              <a:rPr lang="en-US" altLang="ko-KR" sz="2800" i="1" dirty="0" smtClean="0">
                <a:solidFill>
                  <a:srgbClr val="C00000"/>
                </a:solidFill>
                <a:latin typeface="Arial" charset="0"/>
              </a:rPr>
              <a:t>Ex. </a:t>
            </a:r>
            <a:r>
              <a:rPr lang="en-US" altLang="ko-KR" sz="2800" b="1" i="1" dirty="0" err="1" smtClean="0">
                <a:solidFill>
                  <a:srgbClr val="C00000"/>
                </a:solidFill>
                <a:latin typeface="Arial" charset="0"/>
              </a:rPr>
              <a:t>Beclomethasone</a:t>
            </a:r>
            <a:r>
              <a:rPr lang="en-US" altLang="ko-KR" b="1" dirty="0" smtClean="0">
                <a:solidFill>
                  <a:srgbClr val="C00000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It </a:t>
            </a:r>
            <a:r>
              <a:rPr lang="en-US" sz="3200" dirty="0"/>
              <a:t>is the principle route </a:t>
            </a:r>
            <a:r>
              <a:rPr lang="en-US" sz="3200" b="1" dirty="0"/>
              <a:t>for chronic use</a:t>
            </a:r>
            <a:r>
              <a:rPr lang="en-US" sz="3200" dirty="0"/>
              <a:t>.</a:t>
            </a:r>
          </a:p>
          <a:p>
            <a:r>
              <a:rPr lang="en-US" sz="3200" dirty="0" smtClean="0"/>
              <a:t>It </a:t>
            </a:r>
            <a:r>
              <a:rPr lang="en-US" sz="3200" dirty="0"/>
              <a:t>is </a:t>
            </a:r>
            <a:r>
              <a:rPr lang="en-US" sz="3200" b="1" dirty="0"/>
              <a:t>the most important route </a:t>
            </a:r>
            <a:r>
              <a:rPr lang="en-US" sz="3200" dirty="0"/>
              <a:t>(the primary route</a:t>
            </a:r>
            <a:r>
              <a:rPr lang="en-US" sz="3200" dirty="0" smtClean="0"/>
              <a:t>).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2400" b="1" dirty="0"/>
              <a:t>For asthmatic patients who are inadequate controlled with other </a:t>
            </a:r>
            <a:r>
              <a:rPr lang="en-US" altLang="en-US" sz="2400" b="1" dirty="0" smtClean="0"/>
              <a:t>regimes.</a:t>
            </a:r>
            <a:endParaRPr lang="en-US" altLang="en-US" sz="2400" b="1" dirty="0"/>
          </a:p>
          <a:p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ko-KR" dirty="0" smtClean="0">
                <a:latin typeface="Arial" charset="0"/>
              </a:rPr>
              <a:t>Systemic corticosteroids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362199"/>
            <a:ext cx="4270375" cy="4267201"/>
          </a:xfr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eaLnBrk="1" hangingPunct="1">
              <a:buNone/>
            </a:pPr>
            <a:r>
              <a:rPr lang="en-US" altLang="ko-KR" sz="2800" i="1" dirty="0" smtClean="0">
                <a:solidFill>
                  <a:srgbClr val="C00000"/>
                </a:solidFill>
                <a:latin typeface="Arial" charset="0"/>
              </a:rPr>
              <a:t>Ex</a:t>
            </a:r>
            <a:r>
              <a:rPr lang="en-US" altLang="ko-KR" i="1" dirty="0" smtClean="0">
                <a:solidFill>
                  <a:srgbClr val="C00000"/>
                </a:solidFill>
                <a:latin typeface="Arial" charset="0"/>
              </a:rPr>
              <a:t>. </a:t>
            </a:r>
            <a:r>
              <a:rPr lang="en-US" b="1" i="1" dirty="0" smtClean="0">
                <a:solidFill>
                  <a:srgbClr val="C00000"/>
                </a:solidFill>
              </a:rPr>
              <a:t>methylprednisolone (oral ) 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        Hydrocortisone (IV)</a:t>
            </a:r>
          </a:p>
          <a:p>
            <a:pPr marL="0" indent="0">
              <a:buNone/>
            </a:pPr>
            <a:r>
              <a:rPr lang="en-US" b="1" dirty="0" smtClean="0"/>
              <a:t>1- Oral route: Used </a:t>
            </a:r>
            <a:r>
              <a:rPr lang="en-US" b="1" dirty="0"/>
              <a:t>only in severe uncontrolled cases</a:t>
            </a:r>
            <a:r>
              <a:rPr lang="en-US" dirty="0"/>
              <a:t>, when the patient </a:t>
            </a:r>
            <a:r>
              <a:rPr lang="en-US" dirty="0" smtClean="0"/>
              <a:t>is not </a:t>
            </a:r>
            <a:r>
              <a:rPr lang="en-US" dirty="0"/>
              <a:t>responding to inhaled corticosteroid &amp; LABA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2</a:t>
            </a:r>
            <a:r>
              <a:rPr lang="en-US" altLang="en-US" dirty="0" smtClean="0"/>
              <a:t>.</a:t>
            </a:r>
            <a:r>
              <a:rPr lang="en-US" b="1" dirty="0"/>
              <a:t> </a:t>
            </a:r>
            <a:r>
              <a:rPr lang="en-US" b="1" dirty="0" smtClean="0"/>
              <a:t>Injection: Used </a:t>
            </a:r>
            <a:r>
              <a:rPr lang="en-US" b="1" dirty="0"/>
              <a:t>in severe uncontrolled cases in the </a:t>
            </a:r>
            <a:r>
              <a:rPr lang="en-US" b="1" dirty="0" smtClean="0"/>
              <a:t>ER </a:t>
            </a:r>
          </a:p>
          <a:p>
            <a:pPr marL="0" indent="0">
              <a:buNone/>
            </a:pPr>
            <a:r>
              <a:rPr lang="en-US" altLang="en-US" dirty="0" smtClean="0"/>
              <a:t>In </a:t>
            </a:r>
            <a:r>
              <a:rPr lang="en-US" altLang="en-US" dirty="0"/>
              <a:t>status </a:t>
            </a:r>
            <a:r>
              <a:rPr lang="en-US" altLang="en-US" dirty="0" err="1" smtClean="0"/>
              <a:t>asthmaticus</a:t>
            </a:r>
            <a:r>
              <a:rPr lang="en-US" alt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High </a:t>
            </a:r>
            <a:r>
              <a:rPr lang="en-US" b="1" dirty="0"/>
              <a:t>incidence of side effects.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02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534400" cy="65532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The side effects of corticosteroids: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rgbClr val="FFC000"/>
                </a:solidFill>
              </a:rPr>
              <a:t>With Systemic :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1- </a:t>
            </a:r>
            <a:r>
              <a:rPr lang="en-US" b="1" dirty="0">
                <a:solidFill>
                  <a:schemeClr val="bg1"/>
                </a:solidFill>
              </a:rPr>
              <a:t>Moon face.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2- Hirsutism.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3- Central obesity.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4- Osteoporosis.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5- Ulcers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 marL="990600" lvl="1" indent="-533400" rtl="1">
              <a:lnSpc>
                <a:spcPct val="90000"/>
              </a:lnSpc>
              <a:buNone/>
            </a:pPr>
            <a:endParaRPr lang="en-US" altLang="ko-KR" sz="3200" b="1" u="sng" dirty="0" smtClean="0">
              <a:solidFill>
                <a:srgbClr val="FFC000"/>
              </a:solidFill>
              <a:latin typeface="Arial" charset="0"/>
            </a:endParaRPr>
          </a:p>
          <a:p>
            <a:pPr marL="990600" lvl="1" indent="-533400" rtl="1">
              <a:lnSpc>
                <a:spcPct val="90000"/>
              </a:lnSpc>
              <a:buNone/>
            </a:pPr>
            <a:r>
              <a:rPr lang="en-US" altLang="ko-KR" sz="3200" b="1" u="sng" dirty="0" smtClean="0">
                <a:solidFill>
                  <a:srgbClr val="FFC000"/>
                </a:solidFill>
                <a:latin typeface="Arial" charset="0"/>
              </a:rPr>
              <a:t>with </a:t>
            </a:r>
            <a:r>
              <a:rPr lang="en-US" altLang="ko-KR" sz="3200" b="1" u="sng" dirty="0">
                <a:solidFill>
                  <a:srgbClr val="FFC000"/>
                </a:solidFill>
                <a:latin typeface="Arial" charset="0"/>
              </a:rPr>
              <a:t>inhaled topical corticosteroids </a:t>
            </a:r>
            <a:endParaRPr lang="en-US" altLang="ko-KR" sz="3200" b="1" u="sng" dirty="0" smtClean="0">
              <a:solidFill>
                <a:srgbClr val="FFC000"/>
              </a:solidFill>
              <a:latin typeface="Arial" charset="0"/>
            </a:endParaRPr>
          </a:p>
          <a:p>
            <a:pPr marL="990600" lvl="1" indent="-533400" rtl="1">
              <a:lnSpc>
                <a:spcPct val="90000"/>
              </a:lnSpc>
              <a:buNone/>
            </a:pPr>
            <a:endParaRPr lang="en-US" altLang="ko-KR" sz="3200" b="1" u="sng" dirty="0">
              <a:solidFill>
                <a:srgbClr val="FFC000"/>
              </a:solidFill>
              <a:latin typeface="Arial" charset="0"/>
            </a:endParaRPr>
          </a:p>
          <a:p>
            <a:pPr marL="990600" lvl="1" indent="-533400">
              <a:lnSpc>
                <a:spcPct val="90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Arial" charset="0"/>
              </a:rPr>
              <a:t>oral candidiasis. </a:t>
            </a:r>
            <a:r>
              <a:rPr lang="en-US" altLang="ko-KR" sz="3200" b="1" dirty="0">
                <a:solidFill>
                  <a:srgbClr val="FF0000"/>
                </a:solidFill>
                <a:latin typeface="Arial" charset="0"/>
              </a:rPr>
              <a:t>WHY?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Arial" charset="0"/>
              </a:rPr>
              <a:t>Hoarseness of the voice</a:t>
            </a:r>
            <a:r>
              <a:rPr lang="en-US" altLang="ko-KR" sz="3200" dirty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US" sz="3200" i="1" dirty="0">
                <a:solidFill>
                  <a:schemeClr val="bg1"/>
                </a:solidFill>
                <a:cs typeface="Arial" charset="0"/>
              </a:rPr>
              <a:t> due to local effect on vocal cord</a:t>
            </a:r>
            <a:endParaRPr lang="en-US" altLang="ko-KR" sz="3200" dirty="0">
              <a:solidFill>
                <a:schemeClr val="bg1"/>
              </a:solidFill>
              <a:latin typeface="Arial" charset="0"/>
            </a:endParaRPr>
          </a:p>
          <a:p>
            <a:pPr marL="990600" lvl="1" indent="-533400">
              <a:lnSpc>
                <a:spcPct val="90000"/>
              </a:lnSpc>
              <a:buNone/>
            </a:pPr>
            <a:r>
              <a:rPr lang="en-US" altLang="ko-KR" sz="3200" i="1" dirty="0">
                <a:solidFill>
                  <a:srgbClr val="92D050"/>
                </a:solidFill>
                <a:latin typeface="Arial" charset="0"/>
              </a:rPr>
              <a:t>Over come these </a:t>
            </a:r>
            <a:r>
              <a:rPr lang="en-US" altLang="ko-KR" sz="3200" i="1" dirty="0" err="1">
                <a:solidFill>
                  <a:srgbClr val="92D050"/>
                </a:solidFill>
                <a:latin typeface="Arial" charset="0"/>
              </a:rPr>
              <a:t>adv.rxn</a:t>
            </a:r>
            <a:r>
              <a:rPr lang="en-US" altLang="ko-KR" sz="3200" i="1" dirty="0">
                <a:solidFill>
                  <a:srgbClr val="92D050"/>
                </a:solidFill>
                <a:latin typeface="Arial" charset="0"/>
              </a:rPr>
              <a:t>  </a:t>
            </a:r>
            <a:r>
              <a:rPr lang="en-US" sz="3200" i="1" dirty="0">
                <a:solidFill>
                  <a:srgbClr val="92D050"/>
                </a:solidFill>
                <a:sym typeface="Wingdings" pitchFamily="2" charset="2"/>
              </a:rPr>
              <a:t> </a:t>
            </a:r>
            <a:r>
              <a:rPr lang="en-US" sz="3200" i="1" dirty="0">
                <a:solidFill>
                  <a:srgbClr val="92D050"/>
                </a:solidFill>
              </a:rPr>
              <a:t> washing the mouth after inhaled with water.</a:t>
            </a:r>
            <a:endParaRPr lang="en-US" altLang="ko-KR" sz="4000" dirty="0">
              <a:latin typeface="Arial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3048000" y="1295400"/>
            <a:ext cx="990600" cy="2362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223657" y="1295400"/>
            <a:ext cx="45720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0600" lvl="1" indent="-533400" rtl="1">
              <a:lnSpc>
                <a:spcPct val="90000"/>
              </a:lnSpc>
            </a:pPr>
            <a:r>
              <a:rPr lang="en-US" altLang="ko-KR" sz="2800" dirty="0">
                <a:latin typeface="Arial" charset="0"/>
              </a:rPr>
              <a:t>with </a:t>
            </a:r>
            <a:r>
              <a:rPr lang="en-US" altLang="ko-KR" sz="2800" dirty="0" smtClean="0">
                <a:latin typeface="Arial" charset="0"/>
              </a:rPr>
              <a:t>oral corticosteroids </a:t>
            </a:r>
            <a:r>
              <a:rPr lang="en-US" altLang="ko-KR" sz="2800" dirty="0">
                <a:latin typeface="Arial" charset="0"/>
              </a:rPr>
              <a:t>therapy </a:t>
            </a:r>
            <a:r>
              <a:rPr lang="en-US" altLang="ko-KR" sz="2800" dirty="0">
                <a:latin typeface="Arial" charset="0"/>
                <a:sym typeface="Wingdings" pitchFamily="2" charset="2"/>
              </a:rPr>
              <a:t> </a:t>
            </a:r>
            <a:r>
              <a:rPr lang="en-US" altLang="ko-KR" sz="2800" dirty="0">
                <a:solidFill>
                  <a:srgbClr val="3333FF"/>
                </a:solidFill>
                <a:latin typeface="Arial" charset="0"/>
              </a:rPr>
              <a:t>Gradual tapering is needed. </a:t>
            </a:r>
          </a:p>
        </p:txBody>
      </p:sp>
    </p:spTree>
    <p:extLst>
      <p:ext uri="{BB962C8B-B14F-4D97-AF65-F5344CB8AC3E}">
        <p14:creationId xmlns:p14="http://schemas.microsoft.com/office/powerpoint/2010/main" val="398042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ral thrush in asthma patient on inhaled steroid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90600"/>
            <a:ext cx="6477000" cy="4686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09600"/>
            <a:ext cx="89154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	</a:t>
            </a:r>
            <a:r>
              <a:rPr lang="ru-RU" sz="2800" b="1" dirty="0" smtClean="0">
                <a:solidFill>
                  <a:srgbClr val="009900"/>
                </a:solidFill>
              </a:rPr>
              <a:t>Combined inhaled drugs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(corticosteroids with </a:t>
            </a:r>
            <a:r>
              <a:rPr lang="ru-RU" sz="2800" dirty="0" smtClean="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ru-RU" sz="2800" dirty="0" smtClean="0">
                <a:solidFill>
                  <a:schemeClr val="bg1"/>
                </a:solidFill>
              </a:rPr>
              <a:t>2-agonists) – </a:t>
            </a:r>
            <a:r>
              <a:rPr lang="ru-RU" sz="2800" i="1" dirty="0" smtClean="0">
                <a:solidFill>
                  <a:schemeClr val="bg1"/>
                </a:solidFill>
              </a:rPr>
              <a:t>seretid, simbicort</a:t>
            </a:r>
            <a:r>
              <a:rPr lang="en-US" sz="2800" i="1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5029200" y="2895600"/>
          <a:ext cx="3352800" cy="329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0" name="Image" r:id="rId3" imgW="1828800" imgH="2743200" progId="">
                  <p:embed/>
                </p:oleObj>
              </mc:Choice>
              <mc:Fallback>
                <p:oleObj name="Image" r:id="rId3" imgW="1828800" imgH="2743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895600"/>
                        <a:ext cx="3352800" cy="329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5"/>
          <p:cNvGraphicFramePr>
            <a:graphicFrameLocks noChangeAspect="1"/>
          </p:cNvGraphicFramePr>
          <p:nvPr/>
        </p:nvGraphicFramePr>
        <p:xfrm>
          <a:off x="685800" y="2895600"/>
          <a:ext cx="3352800" cy="334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1" name="Image" r:id="rId5" imgW="1828800" imgH="1828800" progId="">
                  <p:embed/>
                </p:oleObj>
              </mc:Choice>
              <mc:Fallback>
                <p:oleObj name="Image" r:id="rId5" imgW="1828800" imgH="18288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895600"/>
                        <a:ext cx="3352800" cy="334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2596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exactmart.com/Seretide/pic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7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 descr="http://kc-pharma.com/modules/My_eGallery/gallery/Chiesi/Clenil-composot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0"/>
            <a:ext cx="4286250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90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ko-KR" sz="3200" dirty="0" smtClean="0">
                <a:latin typeface="Arial" charset="0"/>
              </a:rPr>
              <a:t>2. Leukotriene antagonists/ pathway inhibitors</a:t>
            </a:r>
            <a:endParaRPr lang="en-US" sz="3200" dirty="0"/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533401" y="1676401"/>
            <a:ext cx="8305800" cy="4876800"/>
            <a:chOff x="1008" y="159"/>
            <a:chExt cx="4752" cy="3249"/>
          </a:xfrm>
        </p:grpSpPr>
        <p:sp>
          <p:nvSpPr>
            <p:cNvPr id="6" name="Line 2"/>
            <p:cNvSpPr>
              <a:spLocks noChangeShapeType="1"/>
            </p:cNvSpPr>
            <p:nvPr/>
          </p:nvSpPr>
          <p:spPr bwMode="auto">
            <a:xfrm>
              <a:off x="2928" y="816"/>
              <a:ext cx="0" cy="100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2016" y="240"/>
              <a:ext cx="1718" cy="518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 eaLnBrk="1" hangingPunct="1"/>
              <a:r>
                <a:rPr lang="en-US" b="1" dirty="0"/>
                <a:t>Phospholipid</a:t>
              </a:r>
            </a:p>
            <a:p>
              <a:pPr algn="ctr" eaLnBrk="1" hangingPunct="1"/>
              <a:r>
                <a:rPr lang="en-US" b="1" dirty="0"/>
                <a:t>(from cell membrane)</a:t>
              </a: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008" y="993"/>
              <a:ext cx="1280" cy="288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b="1" dirty="0"/>
                <a:t>Corticosteroids</a:t>
              </a: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2180" y="1316"/>
              <a:ext cx="14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b="1"/>
                <a:t>Phospholipase A</a:t>
              </a:r>
              <a:r>
                <a:rPr lang="en-US" b="1" baseline="-25000"/>
                <a:t>2</a:t>
              </a: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872" y="159"/>
              <a:ext cx="2064" cy="657"/>
            </a:xfrm>
            <a:prstGeom prst="rect">
              <a:avLst/>
            </a:prstGeom>
            <a:noFill/>
            <a:ln w="76200">
              <a:pattFill prst="lgConfetti">
                <a:fgClr>
                  <a:schemeClr val="accent1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2688" y="1055"/>
              <a:ext cx="192" cy="19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702" y="1000"/>
              <a:ext cx="1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/>
                <a:t>-</a:t>
              </a: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2256" y="1151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2213" y="1802"/>
              <a:ext cx="13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b="1"/>
                <a:t>Arachidonic acid</a:t>
              </a: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>
              <a:off x="1968" y="1948"/>
              <a:ext cx="24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H="1">
              <a:off x="1824" y="2050"/>
              <a:ext cx="6" cy="20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Arc 13"/>
            <p:cNvSpPr>
              <a:spLocks/>
            </p:cNvSpPr>
            <p:nvPr/>
          </p:nvSpPr>
          <p:spPr bwMode="auto">
            <a:xfrm flipH="1">
              <a:off x="1824" y="1941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144 w 21600"/>
                <a:gd name="T3" fmla="*/ 144 h 21600"/>
                <a:gd name="T4" fmla="*/ 0 w 21600"/>
                <a:gd name="T5" fmla="*/ 14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1296" y="2160"/>
              <a:ext cx="1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b="1" dirty="0"/>
                <a:t>5-Lipoxyenase</a:t>
              </a: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1824" y="2448"/>
              <a:ext cx="0" cy="57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1248" y="2928"/>
              <a:ext cx="10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b="1" dirty="0"/>
                <a:t>Leukotrienes</a:t>
              </a:r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3600" y="1948"/>
              <a:ext cx="24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flipH="1">
              <a:off x="3978" y="2050"/>
              <a:ext cx="0" cy="11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Arc 19"/>
            <p:cNvSpPr>
              <a:spLocks/>
            </p:cNvSpPr>
            <p:nvPr/>
          </p:nvSpPr>
          <p:spPr bwMode="auto">
            <a:xfrm>
              <a:off x="3840" y="1941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144 w 21600"/>
                <a:gd name="T3" fmla="*/ 144 h 21600"/>
                <a:gd name="T4" fmla="*/ 0 w 21600"/>
                <a:gd name="T5" fmla="*/ 14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3312" y="2064"/>
              <a:ext cx="13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b="1"/>
                <a:t>Cyclooxygenase</a:t>
              </a:r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3984" y="2352"/>
              <a:ext cx="0" cy="2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3984" y="2736"/>
              <a:ext cx="0" cy="30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Text Box 23"/>
            <p:cNvSpPr txBox="1">
              <a:spLocks noChangeArrowheads="1"/>
            </p:cNvSpPr>
            <p:nvPr/>
          </p:nvSpPr>
          <p:spPr bwMode="auto">
            <a:xfrm>
              <a:off x="3744" y="3024"/>
              <a:ext cx="5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b="1"/>
                <a:t>PGH</a:t>
              </a:r>
              <a:r>
                <a:rPr lang="en-US" b="1" baseline="-25000"/>
                <a:t>2</a:t>
              </a:r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2928" y="2890"/>
              <a:ext cx="57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b="1"/>
                <a:t>PGE</a:t>
              </a:r>
              <a:r>
                <a:rPr lang="en-US" b="1" baseline="-25000"/>
                <a:t>2</a:t>
              </a:r>
            </a:p>
            <a:p>
              <a:pPr eaLnBrk="1" hangingPunct="1"/>
              <a:r>
                <a:rPr lang="en-US" b="1"/>
                <a:t>PGF</a:t>
              </a:r>
              <a:r>
                <a:rPr lang="en-US" b="1" baseline="-25000"/>
                <a:t>2</a:t>
              </a:r>
              <a:r>
                <a:rPr lang="en-US" b="1" baseline="-25000">
                  <a:sym typeface="Symbol" pitchFamily="18" charset="2"/>
                </a:rPr>
                <a:t></a:t>
              </a:r>
              <a:endParaRPr lang="en-US" b="1" baseline="-25000"/>
            </a:p>
          </p:txBody>
        </p:sp>
        <p:sp>
          <p:nvSpPr>
            <p:cNvPr id="29" name="Text Box 25"/>
            <p:cNvSpPr txBox="1">
              <a:spLocks noChangeArrowheads="1"/>
            </p:cNvSpPr>
            <p:nvPr/>
          </p:nvSpPr>
          <p:spPr bwMode="auto">
            <a:xfrm>
              <a:off x="4228" y="2640"/>
              <a:ext cx="15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b="1"/>
                <a:t>Prostacyclin (PGI</a:t>
              </a:r>
              <a:r>
                <a:rPr lang="en-US" b="1" baseline="-25000"/>
                <a:t>2</a:t>
              </a:r>
              <a:r>
                <a:rPr lang="en-US" b="1"/>
                <a:t>)</a:t>
              </a:r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 flipV="1">
              <a:off x="4224" y="2880"/>
              <a:ext cx="288" cy="24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 flipH="1">
              <a:off x="3456" y="3169"/>
              <a:ext cx="288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6097017" y="2355540"/>
            <a:ext cx="3041052" cy="397031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/>
              <a:t>leukotrienes </a:t>
            </a:r>
            <a:r>
              <a:rPr lang="en-US" altLang="en-US" dirty="0" smtClean="0"/>
              <a:t>are </a:t>
            </a:r>
            <a:r>
              <a:rPr lang="en-US" altLang="en-US" dirty="0"/>
              <a:t>substances, produced by inflammatory cells </a:t>
            </a:r>
            <a:r>
              <a:rPr lang="en-US" altLang="en-US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Leukotrienes </a:t>
            </a:r>
            <a:r>
              <a:rPr lang="en-US" dirty="0"/>
              <a:t>are substances released when a trigger, such as cat hair or dust, starts a series of chemical reactions in the body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Leukotrienes cause inflammation, bronchoconstriction, and mucus production result in edema formation</a:t>
            </a:r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243468" y="5579357"/>
            <a:ext cx="3118895" cy="120032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are mediators of inflammation, so we need </a:t>
            </a:r>
            <a:r>
              <a:rPr lang="en-US" sz="2400" dirty="0" smtClean="0">
                <a:solidFill>
                  <a:schemeClr val="bg1"/>
                </a:solidFill>
              </a:rPr>
              <a:t>to suppress them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610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u="sng" dirty="0" smtClean="0">
                <a:solidFill>
                  <a:schemeClr val="bg1"/>
                </a:solidFill>
              </a:rPr>
              <a:t> </a:t>
            </a:r>
            <a:r>
              <a:rPr lang="en-US" b="1" i="1" u="sng" dirty="0" err="1" smtClean="0">
                <a:solidFill>
                  <a:schemeClr val="bg1"/>
                </a:solidFill>
              </a:rPr>
              <a:t>Leukotriene</a:t>
            </a:r>
            <a:r>
              <a:rPr lang="en-US" b="1" i="1" u="sng" dirty="0" smtClean="0">
                <a:solidFill>
                  <a:schemeClr val="bg1"/>
                </a:solidFill>
              </a:rPr>
              <a:t> antagonists</a:t>
            </a:r>
            <a:r>
              <a:rPr lang="en-US" b="1" u="sng" dirty="0" smtClean="0">
                <a:solidFill>
                  <a:schemeClr val="bg1"/>
                </a:solidFill>
                <a:latin typeface="Tahoma" pitchFamily="34" charset="0"/>
              </a:rPr>
              <a:t> Two types: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b="1" u="sng" dirty="0" smtClean="0">
                <a:solidFill>
                  <a:srgbClr val="FFC000"/>
                </a:solidFill>
                <a:latin typeface="Tahoma" pitchFamily="34" charset="0"/>
              </a:rPr>
              <a:t>1. LT receptor (LTD4) antagonists: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2438400"/>
            <a:ext cx="4343400" cy="4267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spcAft>
                <a:spcPct val="20000"/>
              </a:spcAft>
              <a:buNone/>
            </a:pPr>
            <a:r>
              <a:rPr lang="en-US" i="1" dirty="0" smtClean="0"/>
              <a:t>prevent</a:t>
            </a:r>
            <a:r>
              <a:rPr lang="en-US" dirty="0" smtClean="0"/>
              <a:t> </a:t>
            </a:r>
            <a:r>
              <a:rPr lang="en-US" dirty="0" err="1" smtClean="0"/>
              <a:t>leukotrienes</a:t>
            </a:r>
            <a:r>
              <a:rPr lang="en-US" dirty="0" smtClean="0"/>
              <a:t> from attaching to receptors on cells in the lungs.</a:t>
            </a:r>
            <a:r>
              <a:rPr lang="en-US" b="1" u="sng" dirty="0" smtClean="0">
                <a:latin typeface="Tahoma" pitchFamily="34" charset="0"/>
              </a:rPr>
              <a:t> </a:t>
            </a:r>
          </a:p>
          <a:p>
            <a:pPr marL="0" indent="0">
              <a:spcAft>
                <a:spcPct val="20000"/>
              </a:spcAft>
              <a:buNone/>
            </a:pPr>
            <a:r>
              <a:rPr lang="en-US" dirty="0" smtClean="0">
                <a:solidFill>
                  <a:srgbClr val="C00000"/>
                </a:solidFill>
                <a:latin typeface="Tahoma" pitchFamily="34" charset="0"/>
              </a:rPr>
              <a:t>Ex. </a:t>
            </a:r>
          </a:p>
          <a:p>
            <a:pPr marL="0" indent="0">
              <a:spcAft>
                <a:spcPct val="20000"/>
              </a:spcAft>
              <a:buNone/>
            </a:pPr>
            <a:r>
              <a:rPr lang="en-US" dirty="0" err="1" smtClean="0">
                <a:solidFill>
                  <a:srgbClr val="C00000"/>
                </a:solidFill>
                <a:latin typeface="Tahoma" pitchFamily="34" charset="0"/>
              </a:rPr>
              <a:t>Montelukast</a:t>
            </a:r>
            <a:r>
              <a:rPr lang="en-US" dirty="0" smtClean="0">
                <a:solidFill>
                  <a:srgbClr val="C00000"/>
                </a:solidFill>
                <a:latin typeface="Tahoma" pitchFamily="34" charset="0"/>
              </a:rPr>
              <a:t> 1x1 (</a:t>
            </a:r>
            <a:r>
              <a:rPr lang="en-US" dirty="0" err="1" smtClean="0">
                <a:solidFill>
                  <a:srgbClr val="C00000"/>
                </a:solidFill>
                <a:latin typeface="Tahoma" pitchFamily="34" charset="0"/>
              </a:rPr>
              <a:t>Singulair</a:t>
            </a:r>
            <a:r>
              <a:rPr lang="en-US" baseline="30000" dirty="0" smtClean="0">
                <a:solidFill>
                  <a:srgbClr val="C00000"/>
                </a:solidFill>
                <a:latin typeface="Tahoma" pitchFamily="34" charset="0"/>
                <a:cs typeface="Arial" pitchFamily="34" charset="0"/>
              </a:rPr>
              <a:t>®</a:t>
            </a:r>
            <a:r>
              <a:rPr lang="en-US" dirty="0" smtClean="0">
                <a:solidFill>
                  <a:srgbClr val="C00000"/>
                </a:solidFill>
                <a:latin typeface="Tahoma" pitchFamily="34" charset="0"/>
              </a:rPr>
              <a:t>) .</a:t>
            </a:r>
          </a:p>
          <a:p>
            <a:pPr marL="0" indent="0">
              <a:spcAft>
                <a:spcPct val="20000"/>
              </a:spcAft>
              <a:buNone/>
            </a:pPr>
            <a:r>
              <a:rPr lang="en-US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ahoma" pitchFamily="34" charset="0"/>
              </a:rPr>
              <a:t>Zafirlukast</a:t>
            </a:r>
            <a:r>
              <a:rPr lang="en-US" dirty="0" smtClean="0">
                <a:solidFill>
                  <a:srgbClr val="C00000"/>
                </a:solidFill>
                <a:latin typeface="Tahoma" pitchFamily="34" charset="0"/>
              </a:rPr>
              <a:t>(2x1).</a:t>
            </a:r>
          </a:p>
          <a:p>
            <a:pPr marL="0" indent="0">
              <a:spcAft>
                <a:spcPct val="20000"/>
              </a:spcAft>
              <a:buNone/>
            </a:pPr>
            <a:endParaRPr lang="en-US" dirty="0" smtClean="0">
              <a:latin typeface="Tahoma" pitchFamily="34" charset="0"/>
            </a:endParaRPr>
          </a:p>
          <a:p>
            <a:pPr marL="0" indent="0">
              <a:spcAft>
                <a:spcPct val="20000"/>
              </a:spcAft>
              <a:buNone/>
            </a:pPr>
            <a:r>
              <a:rPr lang="en-US" dirty="0" smtClean="0">
                <a:latin typeface="Tahoma" pitchFamily="34" charset="0"/>
              </a:rPr>
              <a:t>Orally administered. </a:t>
            </a:r>
          </a:p>
          <a:p>
            <a:pPr marL="0" indent="0">
              <a:spcAft>
                <a:spcPct val="20000"/>
              </a:spcAft>
              <a:buNone/>
            </a:pPr>
            <a:endParaRPr lang="en-US" b="1" u="sng" dirty="0" smtClean="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b="1" u="sng" dirty="0">
                <a:solidFill>
                  <a:srgbClr val="FFC000"/>
                </a:solidFill>
                <a:latin typeface="Tahoma" pitchFamily="34" charset="0"/>
              </a:rPr>
              <a:t>2. Inhibitors of LT synthesis</a:t>
            </a:r>
            <a:r>
              <a:rPr lang="en-US" b="1" u="sng" dirty="0" smtClean="0">
                <a:solidFill>
                  <a:srgbClr val="FFC000"/>
                </a:solidFill>
                <a:latin typeface="Tahoma" pitchFamily="34" charset="0"/>
              </a:rPr>
              <a:t>:</a:t>
            </a:r>
            <a:endParaRPr lang="en-US" b="1" u="sng" dirty="0">
              <a:solidFill>
                <a:srgbClr val="FFC000"/>
              </a:solidFill>
              <a:latin typeface="Tahom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438400"/>
            <a:ext cx="4191000" cy="4267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spcAft>
                <a:spcPct val="20000"/>
              </a:spcAft>
              <a:buNone/>
            </a:pPr>
            <a:r>
              <a:rPr lang="en-US" dirty="0"/>
              <a:t>I</a:t>
            </a:r>
            <a:r>
              <a:rPr lang="en-US" dirty="0" smtClean="0"/>
              <a:t>nhibits 5-lipooxygenase (</a:t>
            </a:r>
            <a:r>
              <a:rPr lang="en-US" dirty="0">
                <a:latin typeface="Tahoma" pitchFamily="34" charset="0"/>
              </a:rPr>
              <a:t>prevent conversion of arachidonic acid to </a:t>
            </a:r>
            <a:r>
              <a:rPr lang="en-US" dirty="0" smtClean="0">
                <a:latin typeface="Tahoma" pitchFamily="34" charset="0"/>
              </a:rPr>
              <a:t>leukotrienes)</a:t>
            </a:r>
            <a:r>
              <a:rPr lang="en-US" dirty="0" smtClean="0"/>
              <a:t>, </a:t>
            </a:r>
            <a:r>
              <a:rPr lang="en-US" dirty="0"/>
              <a:t>so no production </a:t>
            </a:r>
            <a:r>
              <a:rPr lang="en-US" dirty="0" smtClean="0"/>
              <a:t>of leukotrienes</a:t>
            </a:r>
            <a:r>
              <a:rPr lang="en-US" dirty="0"/>
              <a:t>.</a:t>
            </a:r>
            <a:endParaRPr lang="en-US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0" indent="0">
              <a:spcAft>
                <a:spcPct val="20000"/>
              </a:spcAft>
              <a:buNone/>
            </a:pPr>
            <a:r>
              <a:rPr lang="en-US" dirty="0" smtClean="0">
                <a:solidFill>
                  <a:srgbClr val="C00000"/>
                </a:solidFill>
                <a:latin typeface="Tahoma" pitchFamily="34" charset="0"/>
              </a:rPr>
              <a:t>Ex. </a:t>
            </a:r>
            <a:r>
              <a:rPr lang="en-US" dirty="0" err="1" smtClean="0">
                <a:solidFill>
                  <a:srgbClr val="C00000"/>
                </a:solidFill>
                <a:latin typeface="Tahoma" pitchFamily="34" charset="0"/>
              </a:rPr>
              <a:t>Zileuton</a:t>
            </a:r>
            <a:r>
              <a:rPr lang="en-US" dirty="0" smtClean="0">
                <a:solidFill>
                  <a:srgbClr val="C00000"/>
                </a:solidFill>
                <a:latin typeface="Tahoma" pitchFamily="34" charset="0"/>
              </a:rPr>
              <a:t> (</a:t>
            </a:r>
            <a:r>
              <a:rPr lang="en-US" dirty="0" err="1" smtClean="0">
                <a:solidFill>
                  <a:srgbClr val="C00000"/>
                </a:solidFill>
                <a:latin typeface="Tahoma" pitchFamily="34" charset="0"/>
              </a:rPr>
              <a:t>Zyflo</a:t>
            </a:r>
            <a:r>
              <a:rPr lang="en-US" baseline="30000" dirty="0" smtClean="0">
                <a:solidFill>
                  <a:srgbClr val="C00000"/>
                </a:solidFill>
                <a:latin typeface="Tahoma" pitchFamily="34" charset="0"/>
                <a:cs typeface="Arial" pitchFamily="34" charset="0"/>
              </a:rPr>
              <a:t>®</a:t>
            </a:r>
            <a:r>
              <a:rPr lang="en-US" dirty="0" smtClean="0">
                <a:solidFill>
                  <a:srgbClr val="C00000"/>
                </a:solidFill>
                <a:latin typeface="Tahoma" pitchFamily="34" charset="0"/>
              </a:rPr>
              <a:t>).</a:t>
            </a:r>
            <a:endParaRPr lang="en-US" b="1" u="sng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0" indent="0">
              <a:spcAft>
                <a:spcPct val="20000"/>
              </a:spcAft>
              <a:buNone/>
            </a:pPr>
            <a:endParaRPr lang="en-US" dirty="0" smtClean="0">
              <a:latin typeface="Tahoma" pitchFamily="34" charset="0"/>
            </a:endParaRPr>
          </a:p>
          <a:p>
            <a:pPr marL="0" indent="0">
              <a:spcAft>
                <a:spcPct val="20000"/>
              </a:spcAft>
              <a:buNone/>
            </a:pPr>
            <a:r>
              <a:rPr lang="en-US" dirty="0" smtClean="0">
                <a:latin typeface="Tahoma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50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8778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b="1" dirty="0" smtClean="0">
                <a:solidFill>
                  <a:srgbClr val="FFC000"/>
                </a:solidFill>
                <a:cs typeface="Times New Roman" pitchFamily="18" charset="0"/>
              </a:rPr>
              <a:t>BRONCHIAL ASTHMA</a:t>
            </a:r>
            <a:r>
              <a:rPr lang="en-US" b="1" dirty="0" smtClean="0">
                <a:solidFill>
                  <a:srgbClr val="FFC000"/>
                </a:solidFill>
                <a:cs typeface="Times New Roman" pitchFamily="18" charset="0"/>
              </a:rPr>
              <a:t> </a:t>
            </a:r>
            <a:endParaRPr lang="ru-RU" dirty="0" smtClean="0">
              <a:solidFill>
                <a:srgbClr val="FFC000"/>
              </a:solidFill>
            </a:endParaRPr>
          </a:p>
        </p:txBody>
      </p:sp>
      <p:pic>
        <p:nvPicPr>
          <p:cNvPr id="5" name="Picture 2" descr="C:\Users\Hp\Desktop\placehold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4000500" cy="266700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00744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534400" cy="6172200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- It is recommended in </a:t>
            </a:r>
            <a:r>
              <a:rPr lang="en-US" b="1" dirty="0">
                <a:solidFill>
                  <a:schemeClr val="tx1"/>
                </a:solidFill>
              </a:rPr>
              <a:t>prophylaxis of asthma &amp; COPD</a:t>
            </a:r>
            <a:r>
              <a:rPr lang="en-US" dirty="0">
                <a:solidFill>
                  <a:schemeClr val="tx1"/>
                </a:solidFill>
              </a:rPr>
              <a:t>, especially during allergic seasons like in the spring.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chemeClr val="tx1"/>
                </a:solidFill>
              </a:rPr>
              <a:t>Reduce </a:t>
            </a:r>
            <a:r>
              <a:rPr lang="en-US" b="1" dirty="0">
                <a:solidFill>
                  <a:schemeClr val="tx1"/>
                </a:solidFill>
              </a:rPr>
              <a:t>the dose of corticosteroids </a:t>
            </a:r>
            <a:r>
              <a:rPr lang="en-US" dirty="0">
                <a:solidFill>
                  <a:schemeClr val="tx1"/>
                </a:solidFill>
              </a:rPr>
              <a:t>(we use it instead of increasing the dose of corticosteroids because of its high </a:t>
            </a:r>
            <a:r>
              <a:rPr lang="en-US" dirty="0" smtClean="0">
                <a:solidFill>
                  <a:schemeClr val="tx1"/>
                </a:solidFill>
              </a:rPr>
              <a:t>toxicity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sz="2600" dirty="0" smtClean="0"/>
              <a:t>used in case of aspirin-induced </a:t>
            </a:r>
            <a:r>
              <a:rPr lang="en-US" sz="2600" dirty="0" smtClean="0"/>
              <a:t>asthma.</a:t>
            </a:r>
          </a:p>
          <a:p>
            <a:pPr>
              <a:buFontTx/>
              <a:buChar char="-"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i="1" u="sng" dirty="0" err="1" smtClean="0">
                <a:solidFill>
                  <a:srgbClr val="C00000"/>
                </a:solidFill>
              </a:rPr>
              <a:t>Montelukast</a:t>
            </a:r>
            <a:r>
              <a:rPr lang="en-US" sz="3200" i="1" dirty="0" smtClean="0">
                <a:solidFill>
                  <a:srgbClr val="C00000"/>
                </a:solidFill>
              </a:rPr>
              <a:t> </a:t>
            </a:r>
            <a:r>
              <a:rPr lang="en-US" sz="3200" i="1" dirty="0" smtClean="0"/>
              <a:t>is approved for use in children ages 6 and older</a:t>
            </a:r>
          </a:p>
          <a:p>
            <a:pPr>
              <a:buFont typeface="Wingdings" pitchFamily="2" charset="2"/>
              <a:buChar char="à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93242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6868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They </a:t>
            </a:r>
            <a:r>
              <a:rPr lang="en-US" b="1" dirty="0">
                <a:solidFill>
                  <a:schemeClr val="bg1"/>
                </a:solidFill>
              </a:rPr>
              <a:t>cannot be used alone </a:t>
            </a:r>
            <a:r>
              <a:rPr lang="en-US" dirty="0">
                <a:solidFill>
                  <a:schemeClr val="bg1"/>
                </a:solidFill>
              </a:rPr>
              <a:t>without corticosteroids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Leukotriene </a:t>
            </a:r>
            <a:r>
              <a:rPr lang="en-US" dirty="0">
                <a:solidFill>
                  <a:schemeClr val="bg1"/>
                </a:solidFill>
              </a:rPr>
              <a:t>alone target the propagation only!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Leukotriene </a:t>
            </a:r>
            <a:r>
              <a:rPr lang="en-US" dirty="0">
                <a:solidFill>
                  <a:schemeClr val="bg1"/>
                </a:solidFill>
              </a:rPr>
              <a:t>+ corticosteroids target the inflammation.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So,  </a:t>
            </a:r>
            <a:r>
              <a:rPr lang="en-US" dirty="0">
                <a:solidFill>
                  <a:srgbClr val="FFC000"/>
                </a:solidFill>
              </a:rPr>
              <a:t>it must be used in conjugation with steroids to target </a:t>
            </a:r>
            <a:r>
              <a:rPr lang="en-US" dirty="0" smtClean="0">
                <a:solidFill>
                  <a:srgbClr val="FFC000"/>
                </a:solidFill>
              </a:rPr>
              <a:t>the inflammation </a:t>
            </a:r>
            <a:r>
              <a:rPr lang="en-US" dirty="0">
                <a:solidFill>
                  <a:srgbClr val="FFC000"/>
                </a:solidFill>
              </a:rPr>
              <a:t>and reduce the dose and dependence of steroids.</a:t>
            </a:r>
          </a:p>
        </p:txBody>
      </p:sp>
    </p:spTree>
    <p:extLst>
      <p:ext uri="{BB962C8B-B14F-4D97-AF65-F5344CB8AC3E}">
        <p14:creationId xmlns:p14="http://schemas.microsoft.com/office/powerpoint/2010/main" val="20378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Because </a:t>
            </a:r>
            <a:r>
              <a:rPr lang="en-US" dirty="0">
                <a:solidFill>
                  <a:schemeClr val="bg1"/>
                </a:solidFill>
              </a:rPr>
              <a:t>LKs not the only inflammatory mediators 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  they are add on therapy (combination )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6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77813"/>
            <a:ext cx="8610600" cy="11398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+mn-lt"/>
              </a:rPr>
              <a:t>3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-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C</a:t>
            </a:r>
            <a:r>
              <a:rPr lang="ru-RU" dirty="0" smtClean="0">
                <a:solidFill>
                  <a:srgbClr val="C00000"/>
                </a:solidFill>
                <a:latin typeface="+mn-lt"/>
              </a:rPr>
              <a:t>romolyn sodium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&amp;</a:t>
            </a:r>
            <a:r>
              <a:rPr lang="ru-RU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N</a:t>
            </a:r>
            <a:r>
              <a:rPr lang="ru-RU" dirty="0" smtClean="0">
                <a:solidFill>
                  <a:srgbClr val="C00000"/>
                </a:solidFill>
                <a:latin typeface="+mn-lt"/>
              </a:rPr>
              <a:t>edocromil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+mn-lt"/>
              </a:rPr>
            </a:br>
            <a:r>
              <a:rPr lang="en-US" dirty="0" smtClean="0">
                <a:solidFill>
                  <a:srgbClr val="C00000"/>
                </a:solidFill>
                <a:latin typeface="+mn-lt"/>
              </a:rPr>
              <a:t>‘</a:t>
            </a:r>
            <a:r>
              <a:rPr lang="en-US" dirty="0" smtClean="0">
                <a:solidFill>
                  <a:srgbClr val="FFC000"/>
                </a:solidFill>
              </a:rPr>
              <a:t>’Mast </a:t>
            </a:r>
            <a:r>
              <a:rPr lang="en-US" dirty="0">
                <a:solidFill>
                  <a:srgbClr val="FFC000"/>
                </a:solidFill>
              </a:rPr>
              <a:t>cell stabilizer’’</a:t>
            </a:r>
            <a:endParaRPr lang="en-US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00200"/>
            <a:ext cx="8686800" cy="495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When mast cell </a:t>
            </a:r>
            <a:r>
              <a:rPr lang="en-US" dirty="0" err="1"/>
              <a:t>degranulates</a:t>
            </a:r>
            <a:r>
              <a:rPr lang="en-US" dirty="0"/>
              <a:t> (rupture mast cell)  it secrets histamine and other agents which are responsible for allergic manifestations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stabilizers </a:t>
            </a:r>
            <a:r>
              <a:rPr lang="en-US" dirty="0">
                <a:solidFill>
                  <a:schemeClr val="bg1"/>
                </a:solidFill>
              </a:rPr>
              <a:t>function by </a:t>
            </a:r>
            <a:r>
              <a:rPr lang="en-US" b="1" dirty="0">
                <a:solidFill>
                  <a:schemeClr val="bg1"/>
                </a:solidFill>
              </a:rPr>
              <a:t>inhibiting the degranulation </a:t>
            </a:r>
            <a:r>
              <a:rPr lang="en-US" b="1" dirty="0" smtClean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- </a:t>
            </a:r>
            <a:r>
              <a:rPr lang="en-US" dirty="0">
                <a:solidFill>
                  <a:schemeClr val="tx1"/>
                </a:solidFill>
              </a:rPr>
              <a:t>Mast cell stabilizers function by </a:t>
            </a:r>
            <a:r>
              <a:rPr lang="en-US" b="1" dirty="0">
                <a:solidFill>
                  <a:schemeClr val="tx1"/>
                </a:solidFill>
              </a:rPr>
              <a:t>inhibiting the degranulation process</a:t>
            </a:r>
            <a:r>
              <a:rPr lang="en-US" dirty="0">
                <a:solidFill>
                  <a:schemeClr val="tx1"/>
                </a:solidFill>
              </a:rPr>
              <a:t>, so there is less histamine involved.</a:t>
            </a:r>
          </a:p>
          <a:p>
            <a:pPr algn="ctr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‘’Weak anti-inflammatory.’’</a:t>
            </a:r>
          </a:p>
          <a:p>
            <a:pPr algn="ctr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1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They </a:t>
            </a:r>
            <a:r>
              <a:rPr lang="en-US" dirty="0">
                <a:solidFill>
                  <a:schemeClr val="bg1"/>
                </a:solidFill>
              </a:rPr>
              <a:t>inhibit some sorts of inflammation but not the whole picture of </a:t>
            </a:r>
            <a:r>
              <a:rPr lang="en-US" dirty="0" smtClean="0">
                <a:solidFill>
                  <a:schemeClr val="bg1"/>
                </a:solidFill>
              </a:rPr>
              <a:t>inflammation.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rgbClr val="FFC000"/>
                </a:solidFill>
              </a:rPr>
              <a:t>because they only target one inflammatory cell (mast cell</a:t>
            </a:r>
            <a:r>
              <a:rPr lang="en-US" sz="4000" dirty="0" smtClean="0">
                <a:solidFill>
                  <a:srgbClr val="FFC000"/>
                </a:solidFill>
              </a:rPr>
              <a:t>). So,  </a:t>
            </a:r>
            <a:r>
              <a:rPr lang="en-US" sz="4000" dirty="0">
                <a:solidFill>
                  <a:srgbClr val="FFC000"/>
                </a:solidFill>
              </a:rPr>
              <a:t>only affect the histamine release and effect on the respiratory tract, that is why </a:t>
            </a:r>
            <a:r>
              <a:rPr lang="en-US" sz="4000" b="1" dirty="0">
                <a:solidFill>
                  <a:srgbClr val="FFC000"/>
                </a:solidFill>
              </a:rPr>
              <a:t>the efficacy of these drugs is not that great.</a:t>
            </a:r>
            <a:endParaRPr lang="en-US" sz="40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8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4770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u="sng" dirty="0" smtClean="0">
                <a:solidFill>
                  <a:srgbClr val="FFC000"/>
                </a:solidFill>
              </a:rPr>
              <a:t>Clinical points: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Both </a:t>
            </a:r>
            <a:r>
              <a:rPr lang="en-US" dirty="0">
                <a:solidFill>
                  <a:schemeClr val="bg1"/>
                </a:solidFill>
              </a:rPr>
              <a:t>could be used as </a:t>
            </a:r>
            <a:r>
              <a:rPr lang="en-US" b="1" dirty="0">
                <a:solidFill>
                  <a:schemeClr val="bg1"/>
                </a:solidFill>
              </a:rPr>
              <a:t>inhaler </a:t>
            </a:r>
            <a:r>
              <a:rPr lang="en-US" dirty="0">
                <a:solidFill>
                  <a:schemeClr val="bg1"/>
                </a:solidFill>
              </a:rPr>
              <a:t>or as </a:t>
            </a:r>
            <a:r>
              <a:rPr lang="en-US" b="1" dirty="0">
                <a:solidFill>
                  <a:schemeClr val="bg1"/>
                </a:solidFill>
              </a:rPr>
              <a:t>oral </a:t>
            </a:r>
            <a:r>
              <a:rPr lang="en-US" b="1" dirty="0" smtClean="0">
                <a:solidFill>
                  <a:schemeClr val="bg1"/>
                </a:solidFill>
              </a:rPr>
              <a:t>solution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They </a:t>
            </a:r>
            <a:r>
              <a:rPr lang="en-US" dirty="0">
                <a:solidFill>
                  <a:schemeClr val="bg1"/>
                </a:solidFill>
              </a:rPr>
              <a:t>are </a:t>
            </a:r>
            <a:r>
              <a:rPr lang="en-US" b="1" dirty="0" smtClean="0">
                <a:solidFill>
                  <a:schemeClr val="bg1"/>
                </a:solidFill>
              </a:rPr>
              <a:t>ALTERNATIVE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i="1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Effective in </a:t>
            </a:r>
            <a:r>
              <a:rPr lang="en-US" altLang="en-US" b="1" i="1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allergic </a:t>
            </a:r>
            <a:r>
              <a:rPr lang="en-US" altLang="en-US" b="1" i="1" dirty="0" err="1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rhinoconjunctivitis</a:t>
            </a:r>
            <a:r>
              <a:rPr lang="en-US" altLang="en-US" i="1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.(ND,ED</a:t>
            </a:r>
            <a:r>
              <a:rPr lang="en-US" altLang="en-US" i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endParaRPr lang="en-US" altLang="en-US" i="1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i="1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Effectively inhibit  </a:t>
            </a:r>
            <a:r>
              <a:rPr lang="en-US" altLang="en-US" b="1" i="1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allergen and exercise-induced asthma</a:t>
            </a:r>
            <a:r>
              <a:rPr lang="en-US" altLang="en-US" i="1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3300" dirty="0" smtClean="0">
              <a:solidFill>
                <a:srgbClr val="FFC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300" dirty="0" smtClean="0">
                <a:solidFill>
                  <a:srgbClr val="FFC000"/>
                </a:solidFill>
              </a:rPr>
              <a:t>It </a:t>
            </a:r>
            <a:r>
              <a:rPr lang="en-US" sz="3300" dirty="0">
                <a:solidFill>
                  <a:srgbClr val="FFC000"/>
                </a:solidFill>
              </a:rPr>
              <a:t>is </a:t>
            </a:r>
            <a:r>
              <a:rPr lang="en-US" sz="3300" b="1" dirty="0">
                <a:solidFill>
                  <a:srgbClr val="FFC000"/>
                </a:solidFill>
              </a:rPr>
              <a:t>safe to use them in children &amp; pregnant women</a:t>
            </a:r>
            <a:r>
              <a:rPr lang="en-US" sz="3300" dirty="0">
                <a:solidFill>
                  <a:srgbClr val="FFC000"/>
                </a:solidFill>
              </a:rPr>
              <a:t>, so it is the </a:t>
            </a:r>
            <a:r>
              <a:rPr lang="en-US" sz="3300" dirty="0" smtClean="0">
                <a:solidFill>
                  <a:srgbClr val="FFC000"/>
                </a:solidFill>
              </a:rPr>
              <a:t>1</a:t>
            </a:r>
            <a:r>
              <a:rPr lang="en-US" sz="3300" baseline="30000" dirty="0" smtClean="0">
                <a:solidFill>
                  <a:srgbClr val="FFC000"/>
                </a:solidFill>
              </a:rPr>
              <a:t>st</a:t>
            </a:r>
            <a:r>
              <a:rPr lang="en-US" sz="3300" dirty="0" smtClean="0">
                <a:solidFill>
                  <a:srgbClr val="FFC000"/>
                </a:solidFill>
              </a:rPr>
              <a:t> line </a:t>
            </a:r>
            <a:r>
              <a:rPr lang="en-US" sz="3300" dirty="0">
                <a:solidFill>
                  <a:srgbClr val="FFC000"/>
                </a:solidFill>
              </a:rPr>
              <a:t>in long-term controllers to be used </a:t>
            </a:r>
            <a:r>
              <a:rPr lang="en-US" sz="3300" dirty="0" smtClean="0">
                <a:solidFill>
                  <a:srgbClr val="FFC000"/>
                </a:solidFill>
              </a:rPr>
              <a:t>here.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Poorly absorbed orally </a:t>
            </a:r>
            <a:r>
              <a:rPr lang="en-US" b="1" dirty="0" smtClean="0">
                <a:solidFill>
                  <a:schemeClr val="bg1"/>
                </a:solidFill>
              </a:rPr>
              <a:t>, very </a:t>
            </a:r>
            <a:r>
              <a:rPr lang="en-US" b="1" dirty="0">
                <a:solidFill>
                  <a:schemeClr val="bg1"/>
                </a:solidFill>
              </a:rPr>
              <a:t>few side effects.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Short </a:t>
            </a:r>
            <a:r>
              <a:rPr lang="en-US" b="1" dirty="0">
                <a:solidFill>
                  <a:schemeClr val="bg1"/>
                </a:solidFill>
              </a:rPr>
              <a:t>duration of action </a:t>
            </a:r>
            <a:r>
              <a:rPr lang="en-US" dirty="0">
                <a:solidFill>
                  <a:schemeClr val="bg1"/>
                </a:solidFill>
              </a:rPr>
              <a:t>(4-6 times a day), so less compliance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979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57188"/>
            <a:ext cx="8229600" cy="11334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solidFill>
                  <a:srgbClr val="C00000"/>
                </a:solidFill>
              </a:rPr>
              <a:t>Status asthmatics </a:t>
            </a:r>
            <a:endParaRPr lang="ar-JO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895850"/>
          </a:xfrm>
        </p:spPr>
        <p:txBody>
          <a:bodyPr>
            <a:normAutofit fontScale="92500"/>
          </a:bodyPr>
          <a:lstStyle/>
          <a:p>
            <a:pPr marL="274320" indent="-274320" algn="l" rtl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b="1" i="1" dirty="0" smtClean="0">
                <a:solidFill>
                  <a:schemeClr val="bg1"/>
                </a:solidFill>
              </a:rPr>
              <a:t>Oxygen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3200" i="1" dirty="0" smtClean="0">
              <a:solidFill>
                <a:schemeClr val="bg1"/>
              </a:solidFill>
            </a:endParaRPr>
          </a:p>
          <a:p>
            <a:pPr marL="274320" indent="-274320" algn="l" rtl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b="1" i="1" dirty="0" smtClean="0">
                <a:solidFill>
                  <a:schemeClr val="bg1"/>
                </a:solidFill>
              </a:rPr>
              <a:t>Salbutamol</a:t>
            </a:r>
            <a:r>
              <a:rPr lang="en-US" sz="3200" i="1" dirty="0" smtClean="0">
                <a:solidFill>
                  <a:schemeClr val="bg1"/>
                </a:solidFill>
              </a:rPr>
              <a:t> (</a:t>
            </a:r>
            <a:r>
              <a:rPr lang="en-US" sz="3200" i="1" dirty="0" err="1">
                <a:solidFill>
                  <a:schemeClr val="bg1"/>
                </a:solidFill>
              </a:rPr>
              <a:t>I</a:t>
            </a:r>
            <a:r>
              <a:rPr lang="en-US" sz="3200" i="1" dirty="0" err="1" smtClean="0">
                <a:solidFill>
                  <a:schemeClr val="bg1"/>
                </a:solidFill>
              </a:rPr>
              <a:t>nh</a:t>
            </a:r>
            <a:r>
              <a:rPr lang="en-US" sz="3200" i="1" dirty="0" smtClean="0">
                <a:solidFill>
                  <a:schemeClr val="bg1"/>
                </a:solidFill>
              </a:rPr>
              <a:t>, IV))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3200" i="1" dirty="0" smtClean="0">
              <a:solidFill>
                <a:schemeClr val="bg1"/>
              </a:solidFill>
            </a:endParaRPr>
          </a:p>
          <a:p>
            <a:pPr marL="274320" indent="-274320" algn="l" rtl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i="1" dirty="0" smtClean="0">
                <a:solidFill>
                  <a:schemeClr val="bg1"/>
                </a:solidFill>
              </a:rPr>
              <a:t>IV </a:t>
            </a:r>
            <a:r>
              <a:rPr lang="en-US" sz="3200" b="1" i="1" dirty="0" smtClean="0">
                <a:solidFill>
                  <a:schemeClr val="bg1"/>
                </a:solidFill>
              </a:rPr>
              <a:t>hydrocortison</a:t>
            </a:r>
            <a:r>
              <a:rPr lang="en-US" sz="3200" i="1" dirty="0" smtClean="0">
                <a:solidFill>
                  <a:schemeClr val="bg1"/>
                </a:solidFill>
              </a:rPr>
              <a:t>e followed by oral </a:t>
            </a:r>
            <a:r>
              <a:rPr lang="en-US" sz="3200" b="1" i="1" dirty="0" smtClean="0">
                <a:solidFill>
                  <a:schemeClr val="bg1"/>
                </a:solidFill>
              </a:rPr>
              <a:t>prednisolone</a:t>
            </a:r>
            <a:r>
              <a:rPr lang="en-US" sz="3200" i="1" dirty="0" smtClean="0">
                <a:solidFill>
                  <a:schemeClr val="bg1"/>
                </a:solidFill>
              </a:rPr>
              <a:t>.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3200" i="1" dirty="0" smtClean="0">
              <a:solidFill>
                <a:schemeClr val="bg1"/>
              </a:solidFill>
            </a:endParaRPr>
          </a:p>
          <a:p>
            <a:pPr marL="274320" indent="-274320" algn="l" rtl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i="1" dirty="0" smtClean="0">
                <a:solidFill>
                  <a:schemeClr val="bg1"/>
                </a:solidFill>
              </a:rPr>
              <a:t>Occasionally: ipratropium </a:t>
            </a:r>
            <a:r>
              <a:rPr lang="en-US" i="1" dirty="0" err="1">
                <a:solidFill>
                  <a:schemeClr val="bg1"/>
                </a:solidFill>
              </a:rPr>
              <a:t>I</a:t>
            </a:r>
            <a:r>
              <a:rPr lang="en-US" sz="3200" i="1" dirty="0" err="1" smtClean="0">
                <a:solidFill>
                  <a:schemeClr val="bg1"/>
                </a:solidFill>
              </a:rPr>
              <a:t>nh</a:t>
            </a:r>
            <a:r>
              <a:rPr lang="en-US" sz="3200" i="1" dirty="0" smtClean="0">
                <a:solidFill>
                  <a:schemeClr val="bg1"/>
                </a:solidFill>
              </a:rPr>
              <a:t> or aminophylline (aminophylline should not be given to patient who already taking oral theophylline) . 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3200" i="1" dirty="0" smtClean="0"/>
          </a:p>
          <a:p>
            <a:pPr marL="274320" indent="-274320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71714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4690" name="Picture 2" descr="G:\pictures random\487016_457455997635792_39093588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3575" y="1676400"/>
            <a:ext cx="5276850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810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u="sng" dirty="0" smtClean="0">
                <a:solidFill>
                  <a:srgbClr val="FFC000"/>
                </a:solidFill>
              </a:rPr>
              <a:t>Bronchial Asthma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763000" cy="4953000"/>
          </a:xfr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hangingPunct="1">
              <a:buNone/>
            </a:pPr>
            <a:endParaRPr lang="en-US" i="1" dirty="0" smtClean="0">
              <a:solidFill>
                <a:srgbClr val="C00000"/>
              </a:solidFill>
            </a:endParaRPr>
          </a:p>
          <a:p>
            <a:pPr marL="0" indent="0" algn="ctr" eaLnBrk="1" hangingPunct="1">
              <a:buNone/>
            </a:pPr>
            <a:r>
              <a:rPr lang="en-US" sz="3200" i="1" dirty="0" smtClean="0">
                <a:solidFill>
                  <a:srgbClr val="C00000"/>
                </a:solidFill>
              </a:rPr>
              <a:t>Recurrent </a:t>
            </a:r>
            <a:r>
              <a:rPr lang="en-US" sz="3200" dirty="0" smtClean="0"/>
              <a:t>&amp; </a:t>
            </a:r>
            <a:r>
              <a:rPr lang="en-US" sz="3200" i="1" u="sng" dirty="0" smtClean="0">
                <a:solidFill>
                  <a:srgbClr val="C00000"/>
                </a:solidFill>
              </a:rPr>
              <a:t>reversible</a:t>
            </a:r>
            <a:r>
              <a:rPr lang="en-US" sz="3200" i="1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/>
              <a:t>shortness of breath that occurs when the bronchi and bronchioles become narrow.</a:t>
            </a:r>
          </a:p>
          <a:p>
            <a:pPr marL="0" indent="0" algn="ctr" eaLnBrk="1" hangingPunct="1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b="1" u="sng" dirty="0">
                <a:solidFill>
                  <a:srgbClr val="00B050"/>
                </a:solidFill>
              </a:rPr>
              <a:t>Airflow obstruction in asthma </a:t>
            </a:r>
            <a:r>
              <a:rPr lang="en-US" dirty="0"/>
              <a:t>is due </a:t>
            </a:r>
            <a:r>
              <a:rPr lang="en-US" dirty="0" smtClean="0"/>
              <a:t>to </a:t>
            </a:r>
            <a:r>
              <a:rPr lang="en-US" b="1" i="1" dirty="0" smtClean="0">
                <a:solidFill>
                  <a:srgbClr val="0070C0"/>
                </a:solidFill>
              </a:rPr>
              <a:t>bronchoconstriction</a:t>
            </a:r>
            <a:r>
              <a:rPr lang="en-US" dirty="0" smtClean="0"/>
              <a:t> </a:t>
            </a:r>
            <a:r>
              <a:rPr lang="en-US" dirty="0"/>
              <a:t>that results from contraction of bronchial </a:t>
            </a:r>
            <a:r>
              <a:rPr lang="en-US" dirty="0" smtClean="0"/>
              <a:t>smooth muscle</a:t>
            </a:r>
            <a:r>
              <a:rPr lang="en-US" dirty="0"/>
              <a:t>, </a:t>
            </a:r>
            <a:r>
              <a:rPr lang="en-US" b="1" i="1" dirty="0">
                <a:solidFill>
                  <a:srgbClr val="0070C0"/>
                </a:solidFill>
              </a:rPr>
              <a:t>inflammation</a:t>
            </a:r>
            <a:r>
              <a:rPr lang="en-US" dirty="0"/>
              <a:t> of the bronchial wall, and increased </a:t>
            </a:r>
            <a:r>
              <a:rPr lang="en-US" b="1" i="1" dirty="0">
                <a:solidFill>
                  <a:srgbClr val="0070C0"/>
                </a:solidFill>
              </a:rPr>
              <a:t>mucous secretion</a:t>
            </a:r>
            <a:endParaRPr lang="en-US" sz="3200" b="1" i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50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b="1" dirty="0">
                <a:solidFill>
                  <a:schemeClr val="bg1"/>
                </a:solidFill>
              </a:rPr>
              <a:t>Main cause </a:t>
            </a:r>
            <a:r>
              <a:rPr lang="en-US" dirty="0">
                <a:solidFill>
                  <a:schemeClr val="bg1"/>
                </a:solidFill>
              </a:rPr>
              <a:t>for Asthma and COPD is </a:t>
            </a:r>
            <a:r>
              <a:rPr lang="en-US" b="1" dirty="0">
                <a:solidFill>
                  <a:schemeClr val="bg1"/>
                </a:solidFill>
              </a:rPr>
              <a:t>Chronic Airway Inflammation</a:t>
            </a:r>
            <a:r>
              <a:rPr lang="en-US" dirty="0">
                <a:solidFill>
                  <a:schemeClr val="bg1"/>
                </a:solidFill>
              </a:rPr>
              <a:t>, leading to </a:t>
            </a:r>
            <a:r>
              <a:rPr lang="en-US" b="1" dirty="0">
                <a:solidFill>
                  <a:schemeClr val="bg1"/>
                </a:solidFill>
              </a:rPr>
              <a:t>Airway Structural Remodeling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Asthmatic </a:t>
            </a:r>
            <a:r>
              <a:rPr lang="en-US" dirty="0">
                <a:solidFill>
                  <a:schemeClr val="bg1"/>
                </a:solidFill>
              </a:rPr>
              <a:t>attacks may </a:t>
            </a:r>
            <a:r>
              <a:rPr lang="en-US" dirty="0" smtClean="0">
                <a:solidFill>
                  <a:schemeClr val="bg1"/>
                </a:solidFill>
              </a:rPr>
              <a:t>be related </a:t>
            </a:r>
            <a:r>
              <a:rPr lang="en-US" dirty="0">
                <a:solidFill>
                  <a:schemeClr val="bg1"/>
                </a:solidFill>
              </a:rPr>
              <a:t>to recent exposure to allergens or inhaled irritants, leading to bronchial hyperactivity and inflammation </a:t>
            </a:r>
            <a:r>
              <a:rPr lang="en-US" dirty="0" smtClean="0">
                <a:solidFill>
                  <a:schemeClr val="bg1"/>
                </a:solidFill>
              </a:rPr>
              <a:t>of the </a:t>
            </a:r>
            <a:r>
              <a:rPr lang="en-US" dirty="0">
                <a:solidFill>
                  <a:schemeClr val="bg1"/>
                </a:solidFill>
              </a:rPr>
              <a:t>airway mucosa.</a:t>
            </a:r>
          </a:p>
        </p:txBody>
      </p:sp>
    </p:spTree>
    <p:extLst>
      <p:ext uri="{BB962C8B-B14F-4D97-AF65-F5344CB8AC3E}">
        <p14:creationId xmlns:p14="http://schemas.microsoft.com/office/powerpoint/2010/main" val="408225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chemeClr val="accent2"/>
                </a:solidFill>
              </a:rPr>
              <a:t>Asthma is ch.ch by</a:t>
            </a:r>
            <a:endParaRPr lang="en-US" b="1" u="sng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 smtClean="0"/>
              <a:t>1- </a:t>
            </a:r>
            <a:r>
              <a:rPr lang="en-US" sz="2800" dirty="0"/>
              <a:t>R</a:t>
            </a:r>
            <a:r>
              <a:rPr lang="en-US" sz="2800" dirty="0" smtClean="0"/>
              <a:t>ecurrent &amp; Reversible </a:t>
            </a:r>
            <a:r>
              <a:rPr lang="en-US" sz="2800" dirty="0"/>
              <a:t>airways obstruction.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2</a:t>
            </a:r>
            <a:r>
              <a:rPr lang="en-US" sz="2800" dirty="0" smtClean="0"/>
              <a:t>- chronic Inflammation of the airways.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3</a:t>
            </a:r>
            <a:r>
              <a:rPr lang="en-US" sz="2800" dirty="0" smtClean="0"/>
              <a:t>- Bronchial hyper-reactivity or hyper-responsiveness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>
                <a:solidFill>
                  <a:srgbClr val="0070C0"/>
                </a:solidFill>
                <a:sym typeface="Wingdings" pitchFamily="2" charset="2"/>
              </a:rPr>
              <a:t>abnormal sensitivity to a wide rang of </a:t>
            </a:r>
            <a:r>
              <a:rPr lang="en-US" sz="2800" dirty="0" smtClean="0">
                <a:solidFill>
                  <a:srgbClr val="0070C0"/>
                </a:solidFill>
                <a:sym typeface="Wingdings" pitchFamily="2" charset="2"/>
              </a:rPr>
              <a:t>stimuli.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7656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1.squidoocdn.com/resize/squidoo_images/-1/draft_lens2295998module12667611photo_1231230167asthma-triggers_po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0891"/>
            <a:ext cx="8458200" cy="66294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19354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 b="1" i="1" smtClean="0"/>
              <a:t>Comparison of bronchi of normal &amp; asthmatic individuals</a:t>
            </a:r>
            <a:r>
              <a:rPr lang="en-US" altLang="en-US" sz="4000" smtClean="0"/>
              <a:t> </a:t>
            </a:r>
          </a:p>
        </p:txBody>
      </p:sp>
      <p:pic>
        <p:nvPicPr>
          <p:cNvPr id="60419" name="Picture 4" descr="r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71600"/>
            <a:ext cx="3295650" cy="5257800"/>
          </a:xfrm>
          <a:noFill/>
        </p:spPr>
      </p:pic>
      <p:pic>
        <p:nvPicPr>
          <p:cNvPr id="60420" name="Picture 7" descr="r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219200"/>
            <a:ext cx="3422650" cy="5257800"/>
          </a:xfrm>
          <a:noFill/>
        </p:spPr>
      </p:pic>
    </p:spTree>
    <p:extLst>
      <p:ext uri="{BB962C8B-B14F-4D97-AF65-F5344CB8AC3E}">
        <p14:creationId xmlns:p14="http://schemas.microsoft.com/office/powerpoint/2010/main" val="22738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2716</TotalTime>
  <Words>1744</Words>
  <Application>Microsoft Office PowerPoint</Application>
  <PresentationFormat>On-screen Show (4:3)</PresentationFormat>
  <Paragraphs>307</Paragraphs>
  <Slides>47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Office Theme</vt:lpstr>
      <vt:lpstr>Default Design</vt:lpstr>
      <vt:lpstr>Origin</vt:lpstr>
      <vt:lpstr>Image</vt:lpstr>
      <vt:lpstr>Drugs affecting the respiratory system </vt:lpstr>
      <vt:lpstr> Main disorders of the respiratory system are </vt:lpstr>
      <vt:lpstr>PowerPoint Presentation</vt:lpstr>
      <vt:lpstr>BRONCHIAL ASTHMA </vt:lpstr>
      <vt:lpstr>Bronchial Asthma</vt:lpstr>
      <vt:lpstr>PowerPoint Presentation</vt:lpstr>
      <vt:lpstr>Asthma is ch.ch by</vt:lpstr>
      <vt:lpstr>PowerPoint Presentation</vt:lpstr>
      <vt:lpstr>Comparison of bronchi of normal &amp; asthmatic individuals </vt:lpstr>
      <vt:lpstr>Pathologic features of asthma</vt:lpstr>
      <vt:lpstr>Asthma Signs and Symptoms </vt:lpstr>
      <vt:lpstr>PowerPoint Presentation</vt:lpstr>
      <vt:lpstr>Treatment Of Asthma  </vt:lpstr>
      <vt:lpstr>Two categories of drugs for treatment of COPD and Asthma </vt:lpstr>
      <vt:lpstr>Inhalers ,why?</vt:lpstr>
      <vt:lpstr>PowerPoint Presentation</vt:lpstr>
      <vt:lpstr>I. Bronchodilators</vt:lpstr>
      <vt:lpstr>1- Dilation of narrowed bronchi</vt:lpstr>
      <vt:lpstr>1- b2-selective agents </vt:lpstr>
      <vt:lpstr>B2 agents are divided to </vt:lpstr>
      <vt:lpstr>PowerPoint Presentation</vt:lpstr>
      <vt:lpstr>Adverse effect</vt:lpstr>
      <vt:lpstr>Route of administration </vt:lpstr>
      <vt:lpstr>Inhaler</vt:lpstr>
      <vt:lpstr>2- Anti-Cholinergic drugs</vt:lpstr>
      <vt:lpstr>PowerPoint Presentation</vt:lpstr>
      <vt:lpstr>Available only as inhaler. </vt:lpstr>
      <vt:lpstr>3- Methylxanthines</vt:lpstr>
      <vt:lpstr>II. Anti-inflammatory agents</vt:lpstr>
      <vt:lpstr>Corticosteroids</vt:lpstr>
      <vt:lpstr>PowerPoint Presentation</vt:lpstr>
      <vt:lpstr>PowerPoint Presentation</vt:lpstr>
      <vt:lpstr>1- Corticosteroids  not Bronchodilators (are not useful acute attacks).</vt:lpstr>
      <vt:lpstr>PowerPoint Presentation</vt:lpstr>
      <vt:lpstr>PowerPoint Presentation</vt:lpstr>
      <vt:lpstr>PowerPoint Presentation</vt:lpstr>
      <vt:lpstr>PowerPoint Presentation</vt:lpstr>
      <vt:lpstr>2. Leukotriene antagonists/ pathway inhibitors</vt:lpstr>
      <vt:lpstr> Leukotriene antagonists Two types:</vt:lpstr>
      <vt:lpstr>PowerPoint Presentation</vt:lpstr>
      <vt:lpstr>PowerPoint Presentation</vt:lpstr>
      <vt:lpstr>PowerPoint Presentation</vt:lpstr>
      <vt:lpstr>3- Cromolyn sodium &amp; Nedocromil ‘’Mast cell stabilizer’’</vt:lpstr>
      <vt:lpstr>PowerPoint Presentation</vt:lpstr>
      <vt:lpstr>PowerPoint Presentation</vt:lpstr>
      <vt:lpstr>Status asthmatics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Drugs that affecting the respiratory system </dc:title>
  <dc:creator>Hp</dc:creator>
  <cp:lastModifiedBy>Hp</cp:lastModifiedBy>
  <cp:revision>169</cp:revision>
  <dcterms:created xsi:type="dcterms:W3CDTF">2012-07-04T20:32:40Z</dcterms:created>
  <dcterms:modified xsi:type="dcterms:W3CDTF">2015-04-22T19:58:08Z</dcterms:modified>
</cp:coreProperties>
</file>