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1"/>
  </p:notesMasterIdLst>
  <p:sldIdLst>
    <p:sldId id="282" r:id="rId2"/>
    <p:sldId id="284" r:id="rId3"/>
    <p:sldId id="289" r:id="rId4"/>
    <p:sldId id="322" r:id="rId5"/>
    <p:sldId id="321" r:id="rId6"/>
    <p:sldId id="291" r:id="rId7"/>
    <p:sldId id="293" r:id="rId8"/>
    <p:sldId id="292" r:id="rId9"/>
    <p:sldId id="257" r:id="rId10"/>
    <p:sldId id="258" r:id="rId11"/>
    <p:sldId id="262" r:id="rId12"/>
    <p:sldId id="263" r:id="rId13"/>
    <p:sldId id="264" r:id="rId14"/>
    <p:sldId id="265" r:id="rId15"/>
    <p:sldId id="266" r:id="rId16"/>
    <p:sldId id="276" r:id="rId17"/>
    <p:sldId id="267" r:id="rId18"/>
    <p:sldId id="323" r:id="rId19"/>
    <p:sldId id="325" r:id="rId20"/>
    <p:sldId id="327" r:id="rId21"/>
    <p:sldId id="269" r:id="rId22"/>
    <p:sldId id="270" r:id="rId23"/>
    <p:sldId id="271" r:id="rId24"/>
    <p:sldId id="272" r:id="rId25"/>
    <p:sldId id="273" r:id="rId26"/>
    <p:sldId id="328" r:id="rId27"/>
    <p:sldId id="329" r:id="rId28"/>
    <p:sldId id="330" r:id="rId29"/>
    <p:sldId id="274" r:id="rId30"/>
    <p:sldId id="331" r:id="rId31"/>
    <p:sldId id="277" r:id="rId32"/>
    <p:sldId id="278" r:id="rId33"/>
    <p:sldId id="332" r:id="rId34"/>
    <p:sldId id="294" r:id="rId35"/>
    <p:sldId id="295" r:id="rId36"/>
    <p:sldId id="296" r:id="rId37"/>
    <p:sldId id="297" r:id="rId38"/>
    <p:sldId id="280" r:id="rId39"/>
    <p:sldId id="279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33" r:id="rId57"/>
    <p:sldId id="334" r:id="rId58"/>
    <p:sldId id="339" r:id="rId59"/>
    <p:sldId id="340" r:id="rId60"/>
    <p:sldId id="341" r:id="rId61"/>
    <p:sldId id="342" r:id="rId62"/>
    <p:sldId id="343" r:id="rId63"/>
    <p:sldId id="344" r:id="rId64"/>
    <p:sldId id="345" r:id="rId65"/>
    <p:sldId id="346" r:id="rId66"/>
    <p:sldId id="347" r:id="rId67"/>
    <p:sldId id="349" r:id="rId68"/>
    <p:sldId id="353" r:id="rId69"/>
    <p:sldId id="281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BB7AE-2B72-47E8-A86C-1E2AE712A5AA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C438F-F9D8-4C7E-B585-4BD791B40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C438F-F9D8-4C7E-B585-4BD791B409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“essential” nutrients are req’d in diet; “nonessential” nutrients are in food and used by body but not req’d in diet b/c body can produce them.  Examples: cholest, vit C in most animals.  Amt of essential nutrients needed varies from micrograms to kg.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Text example of how vit A deficiency develops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Concept #8: poor nutr can influence the development of certain chronic diseases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3E007-963F-4185-BA4A-101297ABEF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8C57ED-01CB-41C6-8C60-4531E90AECB0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642DCE-EBA3-4A85-8300-47EADDC561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ulimia_nervosa" TargetMode="External"/><Relationship Id="rId2" Type="http://schemas.openxmlformats.org/officeDocument/2006/relationships/hyperlink" Target="http://en.wikipedia.org/wiki/Anorexia_nervosa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Lec</a:t>
            </a:r>
            <a:r>
              <a:rPr lang="en-US" sz="4000" dirty="0" smtClean="0"/>
              <a:t> ..1.</a:t>
            </a:r>
          </a:p>
          <a:p>
            <a:pPr algn="ctr"/>
            <a:r>
              <a:rPr lang="en-US" sz="4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Introduction To Human Nutrition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79156B"/>
                </a:solidFill>
                <a:latin typeface="Times New Roman" pitchFamily="18" charset="0"/>
                <a:cs typeface="Times New Roman" pitchFamily="18" charset="0"/>
              </a:rPr>
              <a:t> P.H. 351</a:t>
            </a:r>
          </a:p>
          <a:p>
            <a:pPr algn="ctr"/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Dr .</a:t>
            </a:r>
            <a:r>
              <a:rPr lang="en-US" sz="4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Banan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Awawdeh</a:t>
            </a:r>
            <a:endParaRPr lang="en-U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care team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Participate </a:t>
            </a:r>
            <a:r>
              <a:rPr lang="en-US" dirty="0"/>
              <a:t>in initiatives focused on prevention of health </a:t>
            </a:r>
            <a:r>
              <a:rPr lang="en-US" dirty="0" smtClean="0"/>
              <a:t>problems.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Educate </a:t>
            </a:r>
            <a:r>
              <a:rPr lang="en-US" dirty="0"/>
              <a:t>clients about the benefits of nutritional </a:t>
            </a:r>
            <a:r>
              <a:rPr lang="en-US" dirty="0" smtClean="0"/>
              <a:t>diets.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Advocate </a:t>
            </a:r>
            <a:r>
              <a:rPr lang="en-US" dirty="0"/>
              <a:t>for the nutritional needs of </a:t>
            </a:r>
            <a:r>
              <a:rPr lang="en-US" dirty="0" smtClean="0"/>
              <a:t>clients.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Develop </a:t>
            </a:r>
            <a:r>
              <a:rPr lang="en-US" dirty="0"/>
              <a:t>nutritionally balanced diet plans for clients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002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smtClean="0"/>
              <a:t>Steps Nutritional Care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Systematically </a:t>
            </a:r>
            <a:r>
              <a:rPr lang="en-US" dirty="0"/>
              <a:t>gathering </a:t>
            </a:r>
            <a:r>
              <a:rPr lang="en-US" dirty="0" smtClean="0"/>
              <a:t>data.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Analyzing data. 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Planning realistic goals. 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Implementing activities to achieve goals.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Evaluating </a:t>
            </a:r>
            <a:r>
              <a:rPr lang="en-US" dirty="0"/>
              <a:t>goal </a:t>
            </a:r>
            <a:r>
              <a:rPr lang="en-US" dirty="0" smtClean="0"/>
              <a:t>accomplishment.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4441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</a:t>
            </a:r>
            <a:r>
              <a:rPr lang="en-US" dirty="0" smtClean="0"/>
              <a:t>Registered Dietician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Completes </a:t>
            </a:r>
            <a:r>
              <a:rPr lang="en-US" dirty="0"/>
              <a:t>comprehensive nutritional </a:t>
            </a:r>
            <a:r>
              <a:rPr lang="en-US" dirty="0" smtClean="0"/>
              <a:t>assessments.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Writes </a:t>
            </a:r>
            <a:r>
              <a:rPr lang="en-US" dirty="0"/>
              <a:t>nutritional </a:t>
            </a:r>
            <a:r>
              <a:rPr lang="en-US" dirty="0" smtClean="0"/>
              <a:t>diagnoses.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Plans interventions.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Monitors </a:t>
            </a:r>
            <a:r>
              <a:rPr lang="en-US" dirty="0"/>
              <a:t>client’s or family’s response to nutritional </a:t>
            </a:r>
            <a:r>
              <a:rPr lang="en-US" dirty="0" smtClean="0"/>
              <a:t>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364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Assessment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562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C</a:t>
            </a:r>
            <a:r>
              <a:rPr lang="en-US" dirty="0" smtClean="0"/>
              <a:t>lient history.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Anthropometric data.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L</a:t>
            </a:r>
            <a:r>
              <a:rPr lang="en-US" dirty="0" smtClean="0"/>
              <a:t>aboratory data.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Client’s </a:t>
            </a:r>
            <a:r>
              <a:rPr lang="en-US" dirty="0"/>
              <a:t>physical activity </a:t>
            </a:r>
            <a:r>
              <a:rPr lang="en-US" dirty="0" smtClean="0"/>
              <a:t>level.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in to consideration:</a:t>
            </a:r>
          </a:p>
          <a:p>
            <a:pPr lvl="0"/>
            <a:r>
              <a:rPr lang="en-US" dirty="0"/>
              <a:t>C</a:t>
            </a:r>
            <a:r>
              <a:rPr lang="en-US" dirty="0" smtClean="0"/>
              <a:t>lient’s </a:t>
            </a:r>
            <a:r>
              <a:rPr lang="en-US" dirty="0"/>
              <a:t>sociocultural </a:t>
            </a:r>
            <a:r>
              <a:rPr lang="en-US" dirty="0" smtClean="0"/>
              <a:t>beliefs.</a:t>
            </a:r>
            <a:endParaRPr lang="en-US" dirty="0"/>
          </a:p>
          <a:p>
            <a:pPr lvl="0"/>
            <a:r>
              <a:rPr lang="en-US" dirty="0" smtClean="0"/>
              <a:t>Client’s </a:t>
            </a:r>
            <a:r>
              <a:rPr lang="en-US" dirty="0"/>
              <a:t>religious </a:t>
            </a:r>
            <a:r>
              <a:rPr lang="en-US" dirty="0" smtClean="0"/>
              <a:t>beliefs.</a:t>
            </a:r>
          </a:p>
          <a:p>
            <a:pPr lvl="0"/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Cooperation between </a:t>
            </a:r>
            <a:r>
              <a:rPr lang="en-US" dirty="0" smtClean="0"/>
              <a:t>health care providers </a:t>
            </a:r>
            <a:r>
              <a:rPr lang="en-US" dirty="0"/>
              <a:t>and dietician → seamless, holistic nutritional care</a:t>
            </a:r>
          </a:p>
          <a:p>
            <a:pPr lvl="0"/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2715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Dietary </a:t>
            </a:r>
            <a:r>
              <a:rPr lang="en-US" dirty="0" smtClean="0"/>
              <a:t>Intake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924800" cy="4800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24-hour recall.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Food </a:t>
            </a:r>
            <a:r>
              <a:rPr lang="en-US" dirty="0"/>
              <a:t>diary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Food </a:t>
            </a:r>
            <a:r>
              <a:rPr lang="en-US" dirty="0"/>
              <a:t>frequency </a:t>
            </a:r>
            <a:r>
              <a:rPr lang="en-US" dirty="0" smtClean="0"/>
              <a:t>questionnaire.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Data </a:t>
            </a:r>
            <a:r>
              <a:rPr lang="en-US" dirty="0"/>
              <a:t>about: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iming </a:t>
            </a:r>
            <a:r>
              <a:rPr lang="en-US" dirty="0"/>
              <a:t>and location of food </a:t>
            </a:r>
            <a:r>
              <a:rPr lang="en-US" dirty="0" smtClean="0"/>
              <a:t>consumption.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Emotional </a:t>
            </a:r>
            <a:r>
              <a:rPr lang="en-US" dirty="0"/>
              <a:t>state when </a:t>
            </a:r>
            <a:r>
              <a:rPr lang="en-US" dirty="0" smtClean="0"/>
              <a:t>consumed.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511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Nutritional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dirty="0" smtClean="0"/>
              <a:t>Screening:  </a:t>
            </a:r>
            <a:r>
              <a:rPr lang="en-US" dirty="0" smtClean="0"/>
              <a:t>version </a:t>
            </a:r>
            <a:r>
              <a:rPr lang="en-US" dirty="0"/>
              <a:t>of an assessment that may trigger the need for a more thorough assessment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Screening quickly identifies individuals at risk for poor nutritional health.</a:t>
            </a:r>
          </a:p>
          <a:p>
            <a:pPr lvl="0"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9360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Nutritional </a:t>
            </a:r>
            <a:r>
              <a:rPr lang="en-US" dirty="0" smtClean="0"/>
              <a:t>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Checklist </a:t>
            </a:r>
            <a:r>
              <a:rPr lang="en-US" dirty="0"/>
              <a:t>or instrument used to provide rapid, quantifiable </a:t>
            </a:r>
            <a:r>
              <a:rPr lang="en-US" dirty="0" smtClean="0"/>
              <a:t>data.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Variety </a:t>
            </a:r>
            <a:r>
              <a:rPr lang="en-US" dirty="0"/>
              <a:t>of instruments are available for different age </a:t>
            </a:r>
            <a:r>
              <a:rPr lang="en-US" dirty="0" smtClean="0"/>
              <a:t>groups.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Important </a:t>
            </a:r>
            <a:r>
              <a:rPr lang="en-US" dirty="0"/>
              <a:t>in acute care setting due to impact of nutrition status on medical </a:t>
            </a:r>
            <a:r>
              <a:rPr lang="en-US" dirty="0" smtClean="0"/>
              <a:t>outcome.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229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Nutritional Assessment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8171688" cy="4038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An </a:t>
            </a:r>
            <a:r>
              <a:rPr lang="en-US" dirty="0"/>
              <a:t>assessment provides more in-depth data than does a screening.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0860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Studies of nutritional status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3600" smtClean="0">
                <a:solidFill>
                  <a:srgbClr val="000000"/>
                </a:solidFill>
                <a:cs typeface="Arial" charset="0"/>
              </a:rPr>
              <a:t>This include measurements of :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***anthropometric indicators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***biochemical indicators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cs typeface="Arial" charset="0"/>
              </a:rPr>
              <a:t>***clinical indicators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anthropometric indicators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measurement commonly used are  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height and weight: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can be used to calculate the body</a:t>
            </a:r>
          </a:p>
          <a:p>
            <a:pPr eaLnBrk="1" hangingPunct="1">
              <a:buFontTx/>
              <a:buNone/>
            </a:pPr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mass index(BMI)</a:t>
            </a:r>
          </a:p>
          <a:p>
            <a:pPr eaLnBrk="1" hangingPunct="1"/>
            <a:r>
              <a:rPr 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children height and weight results can be compared with standard growth curves which indicate the physical development of child.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Objectives of this lecture.: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Define nutrition and its importance.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Define the essential nutrients.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Review the Human Body Composition.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Review the major group of foods.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Understand the Chemical Composition of food.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Review some nutritional disorder and nutritional status.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	Anthropometric </a:t>
            </a:r>
            <a:r>
              <a:rPr lang="en-US" b="1" i="1" dirty="0" smtClean="0"/>
              <a:t>Data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Height.</a:t>
            </a:r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Weight.</a:t>
            </a:r>
          </a:p>
          <a:p>
            <a:pPr marL="82296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Skinfold </a:t>
            </a:r>
            <a:r>
              <a:rPr lang="en-US" dirty="0"/>
              <a:t>and circumference </a:t>
            </a:r>
            <a:r>
              <a:rPr lang="en-US" dirty="0" smtClean="0"/>
              <a:t>measurements.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548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Body Mass Index (BMI)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105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An </a:t>
            </a:r>
            <a:r>
              <a:rPr lang="en-US" dirty="0"/>
              <a:t>assessment of relative height for weight, expressed </a:t>
            </a:r>
            <a:r>
              <a:rPr lang="en-US" dirty="0" smtClean="0"/>
              <a:t>as: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r>
              <a:rPr lang="en-US" dirty="0"/>
              <a:t>BMI = weight (kg) / height (</a:t>
            </a:r>
            <a:r>
              <a:rPr lang="en-US" dirty="0" smtClean="0"/>
              <a:t>m)2.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Example : weight=100kg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Height=150cm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Calculate BMI?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3035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BMI Continue……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8095488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BMI </a:t>
            </a:r>
            <a:r>
              <a:rPr lang="en-US" dirty="0"/>
              <a:t>is used to classify client as underweight, healthy weight, overweight, or obese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into consideration: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Frame </a:t>
            </a:r>
            <a:r>
              <a:rPr lang="en-US" dirty="0"/>
              <a:t>size or body </a:t>
            </a:r>
            <a:r>
              <a:rPr lang="en-US" dirty="0" smtClean="0"/>
              <a:t>composition.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Muscle mass.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Alternative </a:t>
            </a:r>
            <a:r>
              <a:rPr lang="en-US" dirty="0"/>
              <a:t>measures to determine height of clients with disabilities that make it difficult to stand straight</a:t>
            </a:r>
          </a:p>
          <a:p>
            <a:endParaRPr lang="en-US" dirty="0"/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44342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>Methods </a:t>
            </a:r>
            <a:r>
              <a:rPr lang="en-US" sz="2700" b="1" dirty="0"/>
              <a:t>of determining body composition and fat distribution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Skinfold measurements. 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Circumference measurements.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383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562600"/>
          </a:xfrm>
        </p:spPr>
        <p:txBody>
          <a:bodyPr/>
          <a:lstStyle/>
          <a:p>
            <a:pPr marL="82296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Waist-to-hip ratio: divide waist measurement by hip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measurement: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“Apple</a:t>
            </a:r>
            <a:r>
              <a:rPr lang="en-US" dirty="0"/>
              <a:t>” body type: ratio close to or exceeding 1.0 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“Pear</a:t>
            </a:r>
            <a:r>
              <a:rPr lang="en-US" dirty="0"/>
              <a:t>” body type: ratio below </a:t>
            </a:r>
            <a:r>
              <a:rPr lang="en-US" dirty="0" smtClean="0"/>
              <a:t>0.8.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Ideal </a:t>
            </a:r>
            <a:r>
              <a:rPr lang="en-US" dirty="0" smtClean="0"/>
              <a:t>Waist Circumference</a:t>
            </a:r>
            <a:r>
              <a:rPr lang="en-US" dirty="0"/>
              <a:t>: </a:t>
            </a:r>
          </a:p>
          <a:p>
            <a:pPr lvl="0"/>
            <a:r>
              <a:rPr lang="en-US" dirty="0" smtClean="0"/>
              <a:t>Men</a:t>
            </a:r>
            <a:r>
              <a:rPr lang="en-US" dirty="0"/>
              <a:t>: 35 inches or less </a:t>
            </a:r>
          </a:p>
          <a:p>
            <a:pPr lvl="0"/>
            <a:r>
              <a:rPr lang="en-US" dirty="0" smtClean="0"/>
              <a:t>Women</a:t>
            </a:r>
            <a:r>
              <a:rPr lang="en-US" dirty="0"/>
              <a:t>: 30 inches or less 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173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Physical signs of nutritional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Oral Cavity</a:t>
            </a:r>
            <a:r>
              <a:rPr lang="en-US" dirty="0"/>
              <a:t>:</a:t>
            </a:r>
          </a:p>
          <a:p>
            <a:pPr marL="82296" indent="0">
              <a:buNone/>
            </a:pPr>
            <a:r>
              <a:rPr lang="en-US" dirty="0"/>
              <a:t>o	</a:t>
            </a:r>
            <a:r>
              <a:rPr lang="en-US" dirty="0" smtClean="0"/>
              <a:t>Healthy gums.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o	</a:t>
            </a:r>
            <a:r>
              <a:rPr lang="en-US" dirty="0" smtClean="0"/>
              <a:t>Presence </a:t>
            </a:r>
            <a:r>
              <a:rPr lang="en-US" dirty="0"/>
              <a:t>or absence of </a:t>
            </a:r>
            <a:r>
              <a:rPr lang="en-US" dirty="0" smtClean="0"/>
              <a:t>teeth.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o	</a:t>
            </a:r>
            <a:r>
              <a:rPr lang="en-US" dirty="0" smtClean="0"/>
              <a:t>Condition </a:t>
            </a:r>
            <a:r>
              <a:rPr lang="en-US" dirty="0"/>
              <a:t>of </a:t>
            </a:r>
            <a:r>
              <a:rPr lang="en-US" dirty="0" smtClean="0"/>
              <a:t>teeth.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o	</a:t>
            </a:r>
            <a:r>
              <a:rPr lang="en-US" dirty="0" smtClean="0"/>
              <a:t>Smooth </a:t>
            </a:r>
            <a:r>
              <a:rPr lang="en-US" dirty="0"/>
              <a:t>red </a:t>
            </a:r>
            <a:r>
              <a:rPr lang="en-US" dirty="0" smtClean="0"/>
              <a:t>tongue.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•	</a:t>
            </a:r>
            <a:r>
              <a:rPr lang="en-US" dirty="0" smtClean="0"/>
              <a:t>Smoothness </a:t>
            </a:r>
            <a:r>
              <a:rPr lang="en-US" dirty="0"/>
              <a:t>of </a:t>
            </a:r>
            <a:r>
              <a:rPr lang="en-US" dirty="0" smtClean="0"/>
              <a:t>lips.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•	</a:t>
            </a:r>
            <a:r>
              <a:rPr lang="en-US" dirty="0" smtClean="0"/>
              <a:t>Curvature </a:t>
            </a:r>
            <a:r>
              <a:rPr lang="en-US" dirty="0"/>
              <a:t>of </a:t>
            </a:r>
            <a:r>
              <a:rPr lang="en-US" dirty="0" smtClean="0"/>
              <a:t>spine. 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•	</a:t>
            </a:r>
            <a:r>
              <a:rPr lang="en-US" dirty="0" smtClean="0"/>
              <a:t>Smoothness </a:t>
            </a:r>
            <a:r>
              <a:rPr lang="en-US" dirty="0"/>
              <a:t>and shininess of hair and </a:t>
            </a:r>
            <a:r>
              <a:rPr lang="en-US" dirty="0" smtClean="0"/>
              <a:t>nails.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0520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biochemical indicators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 include assessment of blood and urine samples for level of variety of nutrients or nutrients linked enzyme activities.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Analysis may be performed on samples of hair or bon marrow.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biochemical indicators….CONT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Analysis to blood can be used to determine: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**the actual level of nutrients in relation to expected level such as vitamin B 12, folate, vitamin C in white blood cell.</a:t>
            </a:r>
          </a:p>
          <a:p>
            <a:pPr eaLnBrk="1" hangingPunct="1"/>
            <a:endParaRPr lang="en-US" smtClean="0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biochemical indicators….CONT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Urine samples may be used to monitor the baseline excretion of water soluble nutrients .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Metabolites of nutrients also appear in the 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Urine and their levels can be monitored.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hour urine collection can be assayed for creatinine to indicate muscle turnover rates or nitrogen content to check protein intake. </a:t>
            </a:r>
          </a:p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Value: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laboratory value = only part of the complete assessment data</a:t>
            </a:r>
          </a:p>
        </p:txBody>
      </p:sp>
    </p:spTree>
    <p:extLst>
      <p:ext uri="{BB962C8B-B14F-4D97-AF65-F5344CB8AC3E}">
        <p14:creationId xmlns:p14="http://schemas.microsoft.com/office/powerpoint/2010/main" xmlns="" val="329241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What is </a:t>
            </a:r>
            <a:r>
              <a:rPr lang="en-US" smtClean="0">
                <a:cs typeface="Arial" charset="0"/>
              </a:rPr>
              <a:t>Nutrition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cs typeface="Arial" charset="0"/>
              </a:rPr>
              <a:t>Nutrition is the science of how food nourishes the body.</a:t>
            </a:r>
          </a:p>
          <a:p>
            <a:pPr eaLnBrk="1" hangingPunct="1"/>
            <a:r>
              <a:rPr lang="en-US" sz="3600" dirty="0" smtClean="0">
                <a:cs typeface="Arial" charset="0"/>
              </a:rPr>
              <a:t> Nutrition is based on food requirements of humans for: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cs typeface="Arial" charset="0"/>
              </a:rPr>
              <a:t> energy.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cs typeface="Arial" charset="0"/>
              </a:rPr>
              <a:t> growth.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cs typeface="Arial" charset="0"/>
              </a:rPr>
              <a:t> maintenance.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cs typeface="Arial" charset="0"/>
              </a:rPr>
              <a:t>reproduction, and lactation.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clinical indicators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clinical indicators can be used to detect changes in the external appearance of the body number of nutritional deficiencies may cause alteration in superficial structures….changes hair, skin….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Dietary Reference Intakes (DRIs)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pPr marL="82296" indent="0">
              <a:buNone/>
            </a:pPr>
            <a:r>
              <a:rPr lang="en-US" dirty="0"/>
              <a:t>Dietary Reference Intakes (DRIs) </a:t>
            </a:r>
            <a:r>
              <a:rPr lang="en-US" dirty="0" smtClean="0"/>
              <a:t>recommendations</a:t>
            </a:r>
            <a:r>
              <a:rPr lang="en-US" dirty="0"/>
              <a:t>: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Outlined </a:t>
            </a:r>
            <a:r>
              <a:rPr lang="en-US" dirty="0"/>
              <a:t>by age and </a:t>
            </a:r>
            <a:r>
              <a:rPr lang="en-US" dirty="0" smtClean="0"/>
              <a:t>gender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Change </a:t>
            </a:r>
            <a:r>
              <a:rPr lang="en-US" dirty="0"/>
              <a:t>with new research findings</a:t>
            </a:r>
          </a:p>
        </p:txBody>
      </p:sp>
    </p:spTree>
    <p:extLst>
      <p:ext uri="{BB962C8B-B14F-4D97-AF65-F5344CB8AC3E}">
        <p14:creationId xmlns:p14="http://schemas.microsoft.com/office/powerpoint/2010/main" xmlns="" val="288180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714488" cy="5638800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Dietary </a:t>
            </a:r>
            <a:r>
              <a:rPr lang="en-US" dirty="0"/>
              <a:t>Guidelines for Americans promote diet and physical activity to: 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Achieve health.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Reduce </a:t>
            </a:r>
            <a:r>
              <a:rPr lang="en-US" dirty="0"/>
              <a:t>risk of chronic </a:t>
            </a:r>
            <a:r>
              <a:rPr lang="en-US" dirty="0" smtClean="0"/>
              <a:t>disease. 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34350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3300"/>
                </a:solidFill>
              </a:rPr>
              <a:t>What can we learn from nutritional assessment.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previous techniques can be used to obtain more detailed picture of the dietary intake and nutritional status of population.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Many countries such as USA, Canada,…and others by using surveillance to monitor both what people are eating and the effects of diet on disease.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100"/>
            <a:ext cx="8218487" cy="90487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The Human Body Composition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291512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	</a:t>
            </a:r>
            <a:r>
              <a:rPr lang="en-US" b="1" smtClean="0">
                <a:solidFill>
                  <a:srgbClr val="4D31C5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Human Body Composition</a:t>
            </a:r>
            <a:endParaRPr lang="en-US" b="1" smtClean="0">
              <a:solidFill>
                <a:srgbClr val="4D31C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Reference Chemical Composition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Compartment   Man (70kg) 	Woman (60kg</a:t>
            </a:r>
            <a:r>
              <a:rPr lang="en-US" sz="28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Fat 			13% 		25 %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(in normal newborns) (14 %) 		(14 %)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(at age 8 months) 	(26%) 		(26%)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(at age 1 year) 		(22 %) 		(22 %)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(at onset of adolescence) (16 %) 	(16 %)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100"/>
            <a:ext cx="8218487" cy="904875"/>
          </a:xfrm>
        </p:spPr>
        <p:txBody>
          <a:bodyPr/>
          <a:lstStyle/>
          <a:p>
            <a:pPr eaLnBrk="1" hangingPunct="1"/>
            <a:endParaRPr lang="en-US" b="1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291512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	</a:t>
            </a:r>
            <a:r>
              <a:rPr lang="en-US" b="1" smtClean="0">
                <a:solidFill>
                  <a:srgbClr val="4D31C5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 Human Body Composition</a:t>
            </a:r>
            <a:endParaRPr lang="en-US" b="1" smtClean="0">
              <a:solidFill>
                <a:srgbClr val="4D31C5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Reference Chemical Composition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Compartment   Man (70kg) 	Woman (60kg)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	Proteins 		20% 	18 %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Minerals 		6% 		6 %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Water 			60% 	50 %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CHO &amp; Others 	1% 		1 %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• fat     		        13% 	          25%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85875"/>
            <a:ext cx="7772400" cy="21431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Major Groups of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Foods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</a:t>
            </a:r>
            <a:b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endParaRPr lang="en-US" sz="2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609600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FF3300"/>
                </a:solidFill>
                <a:cs typeface="Arial" charset="0"/>
              </a:rPr>
              <a:t>The Natural Containers of Nutrients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J01_01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815340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54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Nutrients : Summary Table  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33400" y="5984875"/>
            <a:ext cx="815340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solidFill>
                  <a:srgbClr val="CCECFF"/>
                </a:solidFill>
              </a:rPr>
              <a:t>JUST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MyPyramid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</a:t>
            </a:r>
            <a:r>
              <a:rPr lang="en-US" dirty="0"/>
              <a:t>promotes individualized approach to physical activity and dietary </a:t>
            </a:r>
            <a:r>
              <a:rPr lang="en-US" dirty="0" smtClean="0"/>
              <a:t>planning.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Pictorial </a:t>
            </a:r>
            <a:r>
              <a:rPr lang="en-US" dirty="0"/>
              <a:t>guide provides daily food </a:t>
            </a:r>
            <a:r>
              <a:rPr lang="en-US" dirty="0" smtClean="0"/>
              <a:t>recommendations.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Encourages </a:t>
            </a:r>
            <a:r>
              <a:rPr lang="en-US" dirty="0"/>
              <a:t>intake from all food </a:t>
            </a:r>
            <a:r>
              <a:rPr lang="en-US" dirty="0" smtClean="0"/>
              <a:t>groups.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Encourages </a:t>
            </a:r>
            <a:r>
              <a:rPr lang="en-US" dirty="0"/>
              <a:t>moderation in diet </a:t>
            </a:r>
            <a:r>
              <a:rPr lang="en-US" dirty="0" smtClean="0"/>
              <a:t>habits.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Provides </a:t>
            </a:r>
            <a:r>
              <a:rPr lang="en-US" dirty="0"/>
              <a:t>personalized </a:t>
            </a:r>
            <a:r>
              <a:rPr lang="en-US" dirty="0" smtClean="0"/>
              <a:t>recommendations. 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4681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	Nutrition Facts </a:t>
            </a:r>
            <a:r>
              <a:rPr lang="en-US" dirty="0" smtClean="0"/>
              <a:t>Food Label </a:t>
            </a:r>
            <a:r>
              <a:rPr lang="en-US" dirty="0"/>
              <a:t>includes: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/>
              <a:t>F</a:t>
            </a:r>
            <a:r>
              <a:rPr lang="en-US" dirty="0" smtClean="0"/>
              <a:t>ood </a:t>
            </a:r>
            <a:r>
              <a:rPr lang="en-US" dirty="0"/>
              <a:t>amount and calorie </a:t>
            </a:r>
            <a:r>
              <a:rPr lang="en-US" dirty="0" smtClean="0"/>
              <a:t>content.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Macronutrient content.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Micronutrient content.</a:t>
            </a:r>
          </a:p>
          <a:p>
            <a:pPr marL="596646" indent="-514350">
              <a:buFont typeface="+mj-lt"/>
              <a:buAutoNum type="alphaLcParenR"/>
            </a:pPr>
            <a:endParaRPr lang="en-US" dirty="0"/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Daily </a:t>
            </a:r>
            <a:r>
              <a:rPr lang="en-US" dirty="0"/>
              <a:t>Reference </a:t>
            </a:r>
            <a:r>
              <a:rPr lang="en-US" dirty="0" smtClean="0"/>
              <a:t>Values.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962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Nutrients</a:t>
            </a:r>
            <a:r>
              <a:rPr lang="en-US" dirty="0"/>
              <a:t>: </a:t>
            </a:r>
            <a:r>
              <a:rPr lang="en-US" dirty="0" smtClean="0"/>
              <a:t>Chemical </a:t>
            </a:r>
            <a:r>
              <a:rPr lang="en-US" dirty="0"/>
              <a:t>substances that the body uses from consumed </a:t>
            </a:r>
            <a:r>
              <a:rPr lang="en-US" dirty="0" smtClean="0"/>
              <a:t>foods.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It includes: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Water</a:t>
            </a:r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Macronutrients—carbohydrates</a:t>
            </a:r>
            <a:r>
              <a:rPr lang="en-US" dirty="0"/>
              <a:t>, proteins, fats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Micronutrients—vitamins </a:t>
            </a:r>
            <a:r>
              <a:rPr lang="en-US" dirty="0"/>
              <a:t>and </a:t>
            </a:r>
            <a:r>
              <a:rPr lang="en-US" dirty="0" smtClean="0"/>
              <a:t>minerals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Nonessential nutrients → body is able to </a:t>
            </a:r>
            <a:r>
              <a:rPr lang="en-US" dirty="0" smtClean="0"/>
              <a:t>synthesize. 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18112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85750"/>
            <a:ext cx="7772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  <a:cs typeface="Times New Roman" pitchFamily="18" charset="0"/>
              </a:rPr>
              <a:t>Food Guide Pyramid</a:t>
            </a:r>
          </a:p>
        </p:txBody>
      </p:sp>
      <p:pic>
        <p:nvPicPr>
          <p:cNvPr id="40963" name="Picture 3" descr="B06_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43240" y="1714488"/>
            <a:ext cx="3895725" cy="3543300"/>
          </a:xfr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6477000"/>
            <a:ext cx="65532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 Narrow" pitchFamily="34" charset="0"/>
              </a:rPr>
              <a:t>…… 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  <a:cs typeface="Times New Roman" pitchFamily="18" charset="0"/>
              </a:rPr>
              <a:t>Cereals / Energy and Fibers</a:t>
            </a:r>
          </a:p>
        </p:txBody>
      </p:sp>
      <p:pic>
        <p:nvPicPr>
          <p:cNvPr id="41987" name="Picture 3" descr="301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295400"/>
            <a:ext cx="3276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 descr="301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191000"/>
            <a:ext cx="3276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2300" y="473075"/>
            <a:ext cx="5849938" cy="74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3300"/>
                </a:solidFill>
              </a:rPr>
              <a:t>Meat / Protein &amp; Trace Minerals</a:t>
            </a:r>
          </a:p>
        </p:txBody>
      </p:sp>
      <p:pic>
        <p:nvPicPr>
          <p:cNvPr id="43011" name="Picture 3" descr="30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981200"/>
            <a:ext cx="36703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301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724400"/>
            <a:ext cx="3276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 descr="301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2286000"/>
            <a:ext cx="34226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473075"/>
            <a:ext cx="6840538" cy="746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FF3300"/>
                </a:solidFill>
              </a:rPr>
              <a:t>Fruit /  </a:t>
            </a:r>
            <a:r>
              <a:rPr lang="en-US" i="1" dirty="0">
                <a:solidFill>
                  <a:srgbClr val="FF3300"/>
                </a:solidFill>
              </a:rPr>
              <a:t>Vitamins C and A</a:t>
            </a:r>
          </a:p>
        </p:txBody>
      </p:sp>
      <p:pic>
        <p:nvPicPr>
          <p:cNvPr id="44035" name="Picture 3" descr="30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14600"/>
            <a:ext cx="3352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5" descr="300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51460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1488" y="928688"/>
            <a:ext cx="5526087" cy="192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Empty Calories</a:t>
            </a:r>
            <a:br>
              <a:rPr lang="en-US" dirty="0">
                <a:solidFill>
                  <a:srgbClr val="FF3300"/>
                </a:solidFill>
              </a:rPr>
            </a:br>
            <a:r>
              <a:rPr lang="en-US" dirty="0">
                <a:solidFill>
                  <a:srgbClr val="FF3300"/>
                </a:solidFill>
              </a:rPr>
              <a:t> </a:t>
            </a:r>
            <a:r>
              <a:rPr lang="en-US" sz="2000" dirty="0">
                <a:solidFill>
                  <a:srgbClr val="FF3300"/>
                </a:solidFill>
              </a:rPr>
              <a:t>The Auxiliary Group: Sweets &amp; Fats</a:t>
            </a:r>
          </a:p>
        </p:txBody>
      </p:sp>
      <p:pic>
        <p:nvPicPr>
          <p:cNvPr id="45059" name="Picture 3" descr="302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750" y="1828800"/>
            <a:ext cx="70485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9366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Nutritional Disorders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362950" cy="4606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OverNutrition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(most commonly linked to affluence).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	A state resulting from a dietary - positive energy balance of individuals; clinically, it is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overweigh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	by using the formula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BMI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(body mass index) =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weight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(kg) /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height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(m).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88/1.65*1.65= 32 as BMI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893175" cy="9366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Nutritional Disorders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362950" cy="44624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Cont..OverNutrition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(most commonly linked to affluence).</a:t>
            </a:r>
          </a:p>
          <a:p>
            <a:pPr eaLnBrk="1" hangingPunct="1">
              <a:buFontTx/>
              <a:buNone/>
            </a:pPr>
            <a:r>
              <a:rPr lang="ar-JO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Normal range for adults </a:t>
            </a:r>
            <a:r>
              <a:rPr lang="en-US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BMI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20-25 kg /m</a:t>
            </a:r>
            <a:r>
              <a:rPr lang="en-US" b="1" baseline="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Adolescents and children have different cut-off points.</a:t>
            </a:r>
          </a:p>
          <a:p>
            <a:pPr eaLnBrk="1" hangingPunct="1"/>
            <a:endParaRPr lang="en-US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5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BMI Assessment and Recommended Weight Gain</a:t>
            </a:r>
          </a:p>
        </p:txBody>
      </p:sp>
      <p:graphicFrame>
        <p:nvGraphicFramePr>
          <p:cNvPr id="9288" name="Group 72"/>
          <p:cNvGraphicFramePr>
            <a:graphicFrameLocks noGrp="1"/>
          </p:cNvGraphicFramePr>
          <p:nvPr>
            <p:ph type="tbl" idx="1"/>
          </p:nvPr>
        </p:nvGraphicFramePr>
        <p:xfrm>
          <a:off x="468313" y="1600200"/>
          <a:ext cx="8351837" cy="4517899"/>
        </p:xfrm>
        <a:graphic>
          <a:graphicData uri="http://schemas.openxmlformats.org/drawingml/2006/table">
            <a:tbl>
              <a:tblPr rtl="1"/>
              <a:tblGrid>
                <a:gridCol w="3168650"/>
                <a:gridCol w="2592387"/>
                <a:gridCol w="2590800"/>
              </a:tblGrid>
              <a:tr h="154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31C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Recommend Weight Gain During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31C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Pregnancy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D31C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31C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Assessment of 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4D31C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D31C5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12.5-18 kg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18.5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11.5-16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Normal 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18.5-24.0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7.0-11.5 kg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Overweight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</a:t>
                      </a:r>
                      <a:r>
                        <a:rPr kumimoji="0" 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above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  <a:cs typeface="Times New Roman" pitchFamily="18" charset="0"/>
              </a:rPr>
              <a:t>Poor Nutrition</a:t>
            </a:r>
          </a:p>
        </p:txBody>
      </p:sp>
      <p:pic>
        <p:nvPicPr>
          <p:cNvPr id="62467" name="Picture 3" descr="B01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295400"/>
            <a:ext cx="67818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219200" y="6172200"/>
            <a:ext cx="6781800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66"/>
                </a:solidFill>
                <a:latin typeface="Arial" charset="0"/>
              </a:rPr>
              <a:t>Intake</a:t>
            </a:r>
            <a:r>
              <a:rPr lang="en-US" sz="2000" b="1">
                <a:solidFill>
                  <a:srgbClr val="000066"/>
                </a:solidFill>
                <a:latin typeface="Arial" charset="0"/>
              </a:rPr>
              <a:t>→</a:t>
            </a:r>
            <a:r>
              <a:rPr lang="en-US" sz="700" b="1">
                <a:solidFill>
                  <a:schemeClr val="tx2"/>
                </a:solidFill>
                <a:latin typeface="Arial" charset="0"/>
              </a:rPr>
              <a:t>       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Inadequate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        </a:t>
            </a:r>
            <a:r>
              <a:rPr lang="en-US" b="1">
                <a:solidFill>
                  <a:srgbClr val="009900"/>
                </a:solidFill>
                <a:latin typeface="Arial" charset="0"/>
              </a:rPr>
              <a:t>Adequate  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     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Excess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3843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  <a:cs typeface="Times New Roman" pitchFamily="18" charset="0"/>
              </a:rPr>
              <a:t>Major nutritional-health disorders</a:t>
            </a:r>
          </a:p>
        </p:txBody>
      </p:sp>
      <p:sp>
        <p:nvSpPr>
          <p:cNvPr id="63491" name="TextBox 3"/>
          <p:cNvSpPr txBox="1">
            <a:spLocks noChangeArrowheads="1"/>
          </p:cNvSpPr>
          <p:nvPr/>
        </p:nvSpPr>
        <p:spPr bwMode="auto">
          <a:xfrm>
            <a:off x="357188" y="2071688"/>
            <a:ext cx="8786812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Classical listing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malnutrition, anemia, obesity, rickets…..</a:t>
            </a:r>
          </a:p>
          <a:p>
            <a:pPr algn="l"/>
            <a:r>
              <a:rPr lang="en-US" sz="32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Recent addition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diabetes mellitus, cardio vascular disease, renal disease, liver disease, gout, food-allergies…..</a:t>
            </a:r>
          </a:p>
          <a:p>
            <a:pPr algn="l"/>
            <a:endParaRPr lang="ar-JO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Essential nutrients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chemical substances found in food that cannot be synthesized at all or in sufficient amount in the body and necessary for life, growth and tissue repair.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Water is the most important nutrient for survival.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404813"/>
            <a:ext cx="8497887" cy="5976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UnderNutrition :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(most commonly linked to poverty).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	Results from the ‘considerable inadequacy’ of nutrient(s)’ supply to target tissues.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	Types: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Pan-Malnutrition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[commonly known as “</a:t>
            </a:r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malnutrition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 ,or “</a:t>
            </a: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protein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-energy-malnutrition, 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Deficiency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conditions : pertain only to any of the </a:t>
            </a:r>
            <a:r>
              <a:rPr lang="en-US" b="1" u="sng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micronutrients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to the essential fatty acids(</a:t>
            </a:r>
            <a:r>
              <a:rPr lang="en-US" b="1" u="sng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EFAs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)’, inadequacies.</a:t>
            </a:r>
          </a:p>
          <a:p>
            <a:pPr eaLnBrk="1" hangingPunct="1"/>
            <a:endParaRPr lang="en-US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C3300"/>
                </a:solidFill>
                <a:cs typeface="Times New Roman" pitchFamily="18" charset="0"/>
              </a:rPr>
              <a:t>Malnutrition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Malnutrition refers to insufficient, excessive, or imbalanced consumption of nutrients. In developed countries, the diseases of malnutrition are most often associated with nutritional imbalances or excessive consumption.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solidFill>
                  <a:srgbClr val="CC3300"/>
                </a:solidFill>
                <a:cs typeface="Times New Roman" pitchFamily="18" charset="0"/>
              </a:rPr>
              <a:t>Eating Disorder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85938"/>
            <a:ext cx="8229600" cy="4152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 is a compulsion to eat, or avoid eating, that negatively affects both one's physical and mental health. Eating disorders are all encompassing. They affect every part of the person's life.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>
                <a:solidFill>
                  <a:srgbClr val="FF3300"/>
                </a:solidFill>
                <a:cs typeface="Times New Roman" pitchFamily="18" charset="0"/>
              </a:rPr>
              <a:t>Cont.. Eating Disorder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44675"/>
            <a:ext cx="7905750" cy="4094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Eating disorders are serious mental illnesses; cause serious physical problems and can even be life-threatening. Most people with eating disorders are females, but males can also have eating disorders..’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is “feelings about work, school, relationships, day-to-day activities” examples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 tooltip="Anorexia nervosa"/>
              </a:rPr>
              <a:t>Anorexia nervosa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 tooltip="Bulimia nervosa"/>
              </a:rPr>
              <a:t>bulimia nervosa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are the most common.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  <a:cs typeface="Times New Roman" pitchFamily="18" charset="0"/>
              </a:rPr>
              <a:t>Undernutrition: a global challenge 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28625" y="1857375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Under nutrition is the most common health problem.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Even in the milder form it can weaken the immune system.</a:t>
            </a:r>
          </a:p>
          <a:p>
            <a:pPr eaLnBrk="1" hangingPunct="1"/>
            <a:endParaRPr lang="en-US" smtClean="0">
              <a:solidFill>
                <a:srgbClr val="FF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W18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11163"/>
            <a:ext cx="7315200" cy="621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5715000" cy="53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Nutrition &amp; Chronic Diseases</a:t>
            </a: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762000" y="6172200"/>
            <a:ext cx="7467600" cy="4572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Mortality Rates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The influences on eating habits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  <a:cs typeface="Arial" charset="0"/>
              </a:rPr>
              <a:t>Think…….. Why you eat.</a:t>
            </a:r>
          </a:p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***physiological need.</a:t>
            </a:r>
          </a:p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***habit.</a:t>
            </a:r>
          </a:p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***social influence.</a:t>
            </a:r>
          </a:p>
          <a:p>
            <a:pPr eaLnBrk="1" hangingPunct="1"/>
            <a:endParaRPr lang="en-US" sz="3600" smtClean="0">
              <a:solidFill>
                <a:srgbClr val="FF0000"/>
              </a:solidFill>
              <a:cs typeface="Arial" charset="0"/>
            </a:endParaRPr>
          </a:p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3300"/>
                </a:solidFill>
                <a:cs typeface="Times New Roman" pitchFamily="18" charset="0"/>
              </a:rPr>
              <a:t>CONT……brain and eating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You may think that hunger is all in your stomach and that dieting is all in your head. But nutrition experts know that hunger is regulated by a complex system of chemicals that send signals between your brain and your body.</a:t>
            </a:r>
          </a:p>
          <a:p>
            <a:pPr eaLnBrk="1" hangingPunct="1"/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cells in the 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" action="ppaction://hlinkfile"/>
              </a:rPr>
              <a:t>hypothalamus</a:t>
            </a:r>
            <a:r>
              <a:rPr lang="en-US" sz="2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communicate with cells in other parts of the brain to coordinate the release and uptake of chemicals that help regulate how much and what you eat.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92100"/>
            <a:ext cx="7775575" cy="1049338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Cont..Nutritional Energy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lang="ar-SA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Dietary Pyramid (the 4 Basic Food Groups)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I. Milk and dairy products [cups]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II. Meats (or equivalents) [grams]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III. Fruits (F) &amp;Vegetables (V) [cups]</a:t>
            </a:r>
          </a:p>
          <a:p>
            <a:pPr eaLnBrk="1" hangingPunct="1">
              <a:buFontTx/>
              <a:buNone/>
            </a:pPr>
            <a:r>
              <a:rPr lang="en-US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IV. Bread (Cereals) [grams]</a:t>
            </a:r>
          </a:p>
          <a:p>
            <a:pPr eaLnBrk="1" hangingPunct="1"/>
            <a:endParaRPr lang="en-US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The digestive syste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260350"/>
            <a:ext cx="6553200" cy="6597650"/>
          </a:xfrm>
          <a:noFill/>
        </p:spPr>
      </p:pic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051050" y="56610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b="1">
                <a:solidFill>
                  <a:srgbClr val="000000"/>
                </a:solidFill>
                <a:latin typeface="Arial" charset="0"/>
              </a:rPr>
              <a:t>JUST-Faculty of Medicine</a:t>
            </a:r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1331913" y="404813"/>
            <a:ext cx="1728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666633"/>
                  </a:outerShdw>
                </a:effectLst>
              </a:rPr>
              <a:t>The GIT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Good nutrition contributes to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cs typeface="Arial" charset="0"/>
              </a:rPr>
              <a:t>good health </a:t>
            </a:r>
          </a:p>
          <a:p>
            <a:r>
              <a:rPr lang="en-US" smtClean="0">
                <a:cs typeface="Arial" charset="0"/>
              </a:rPr>
              <a:t>prevention of chronic conditions and diseases</a:t>
            </a:r>
          </a:p>
          <a:p>
            <a:r>
              <a:rPr lang="en-US" smtClean="0">
                <a:cs typeface="Arial" charset="0"/>
              </a:rPr>
              <a:t>energy needs </a:t>
            </a:r>
          </a:p>
          <a:p>
            <a:r>
              <a:rPr lang="en-US" smtClean="0">
                <a:cs typeface="Arial" charset="0"/>
              </a:rPr>
              <a:t>sense of well-being</a:t>
            </a:r>
          </a:p>
          <a:p>
            <a:pPr eaLnBrk="1" hangingPunct="1"/>
            <a:endParaRPr lang="en-US" smtClean="0">
              <a:cs typeface="Arial" charset="0"/>
            </a:endParaRPr>
          </a:p>
          <a:p>
            <a:pPr eaLnBrk="1" hangingPunct="1"/>
            <a:r>
              <a:rPr lang="en-US" smtClean="0">
                <a:cs typeface="Arial" charset="0"/>
              </a:rPr>
              <a:t>Malnutrition → excess, deficiencies, or imbalance of nutrients </a:t>
            </a:r>
          </a:p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Mechanical Digestion</a:t>
            </a:r>
          </a:p>
        </p:txBody>
      </p:sp>
      <p:pic>
        <p:nvPicPr>
          <p:cNvPr id="101379" name="Picture 3" descr="d22_salivaryglands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843088"/>
            <a:ext cx="7851775" cy="4011612"/>
          </a:xfrm>
          <a:noFill/>
        </p:spPr>
      </p:pic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5800" y="5562600"/>
            <a:ext cx="78486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b="1">
                <a:latin typeface="Arial" charset="0"/>
              </a:rPr>
              <a:t>Department of community Medicine  - Faculty of Medicine   -   Jordan University of Science and Technology (JUST</a:t>
            </a:r>
            <a:r>
              <a:rPr lang="en-US" sz="1000" b="1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Mechanical Digestion</a:t>
            </a:r>
          </a:p>
        </p:txBody>
      </p:sp>
      <p:pic>
        <p:nvPicPr>
          <p:cNvPr id="102403" name="Picture 3" descr="d22_esophagu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719388"/>
            <a:ext cx="3048000" cy="2286000"/>
          </a:xfrm>
          <a:noFill/>
        </p:spPr>
      </p:pic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990600" y="5943600"/>
            <a:ext cx="72390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Department of community Medicine  - Faculty of Medicine   -   Jordan University of Science and Technology (JUST</a:t>
            </a:r>
            <a:r>
              <a:rPr lang="en-US" sz="1000" b="1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Mechanical Digestion</a:t>
            </a:r>
          </a:p>
        </p:txBody>
      </p:sp>
      <p:pic>
        <p:nvPicPr>
          <p:cNvPr id="103427" name="Picture 3" descr="d22_stomach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719388"/>
            <a:ext cx="3048000" cy="2286000"/>
          </a:xfrm>
          <a:noFill/>
        </p:spPr>
      </p:pic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14400" y="5867400"/>
            <a:ext cx="73152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Department of community Medicine  - Faculty of Medicine   -   Jordan University of Science and Technology (JUST</a:t>
            </a:r>
            <a:r>
              <a:rPr lang="en-US" sz="1000" b="1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Mechanical Digestion</a:t>
            </a:r>
          </a:p>
        </p:txBody>
      </p:sp>
      <p:pic>
        <p:nvPicPr>
          <p:cNvPr id="102403" name="Picture 3" descr="d22_esophagu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719388"/>
            <a:ext cx="3048000" cy="2286000"/>
          </a:xfrm>
          <a:noFill/>
        </p:spPr>
      </p:pic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990600" y="5943600"/>
            <a:ext cx="72390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Department of community Medicine  - Faculty of Medicine   -   Jordan University of Science and Technology (JUST</a:t>
            </a:r>
            <a:r>
              <a:rPr lang="en-US" sz="1000" b="1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cs typeface="Times New Roman" pitchFamily="18" charset="0"/>
              </a:rPr>
              <a:t>Chemical Digestion</a:t>
            </a:r>
          </a:p>
        </p:txBody>
      </p:sp>
      <p:pic>
        <p:nvPicPr>
          <p:cNvPr id="105475" name="Picture 3" descr="d22_smallintestin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719388"/>
            <a:ext cx="3048000" cy="2286000"/>
          </a:xfrm>
          <a:noFill/>
        </p:spPr>
      </p:pic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676400" y="5943600"/>
            <a:ext cx="6400800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Arial" charset="0"/>
              </a:rPr>
              <a:t>Department of community Medicine  - Faculty of Medicine   -   Jordan University of Science and Technology (JUST</a:t>
            </a:r>
            <a:r>
              <a:rPr lang="en-US" sz="1000" b="1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The Small Intest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0"/>
            <a:ext cx="4675188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1752600" y="762000"/>
            <a:ext cx="533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Villi of the Small Intestine…...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where most absorption takes place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2286000" y="6096000"/>
            <a:ext cx="4724400" cy="3048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 sz="2400"/>
              <a:t>                      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7631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Digestion &amp; Absorption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678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General Features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Macronutrients enter circulation only after food undergoes: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	mechanical digestion (modification of 	food consistency to render it fluid), 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	chemical digestion (hydrolysis of 	glycoside, </a:t>
            </a:r>
            <a:r>
              <a:rPr lang="en-US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glceride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peptide 	linkages).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Cont..Digestion &amp; Absorption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4473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Cont..General Features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Practically, all chemical digestion and absorption of nutrients occur at the small intestines.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lang="ar-SA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Some water is absorbed at the small intestines.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At the colon, most of the water and some vitamin K are absorbed. 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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duedenum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pancreatic digestive enzymes and bile meet and mix with the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Chylos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Digestion pathways are:</a:t>
            </a:r>
          </a:p>
          <a:p>
            <a:pPr eaLnBrk="1" hangingPunct="1"/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285728"/>
            <a:ext cx="806958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If food is Not Digested and absorbed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071688"/>
            <a:ext cx="6934200" cy="3490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food will not undergo absorption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will be eliminated in the feces (stool) </a:t>
            </a:r>
          </a:p>
          <a:p>
            <a:pPr eaLnBrk="1" hangingPunct="1">
              <a:lnSpc>
                <a:spcPct val="80000"/>
              </a:lnSpc>
              <a:spcAft>
                <a:spcPct val="50000"/>
              </a:spcAft>
              <a:buFontTx/>
              <a:buNone/>
            </a:pP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will not provide nutrients.</a:t>
            </a:r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en-US" sz="5400" dirty="0" smtClean="0">
              <a:latin typeface="Algerian" pitchFamily="82" charset="0"/>
            </a:endParaRPr>
          </a:p>
          <a:p>
            <a:pPr marL="82296" indent="0" algn="ctr">
              <a:buNone/>
            </a:pPr>
            <a:r>
              <a:rPr lang="en-US" sz="5400" smtClean="0">
                <a:latin typeface="Algerian" pitchFamily="82" charset="0"/>
              </a:rPr>
              <a:t>Questions ??????? </a:t>
            </a:r>
            <a:endParaRPr lang="en-US" sz="5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57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3300"/>
                </a:solidFill>
                <a:cs typeface="Times New Roman" pitchFamily="18" charset="0"/>
              </a:rPr>
              <a:t>Why is nutrition important?</a:t>
            </a:r>
            <a:endParaRPr lang="en-US" sz="3600" smtClean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Why is nutrition important?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Nutrition is essential for: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growth.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Development.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health and wellbeing.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Eating a healthy diet contributes to preventing future illness and improving quality and length of life. </a:t>
            </a:r>
          </a:p>
          <a:p>
            <a:pPr eaLnBrk="1" hangingPunct="1">
              <a:buFontTx/>
              <a:buNone/>
            </a:pP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nutritional status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the state of your health as determined by what you eat.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 rot="5400000">
            <a:off x="7589045" y="1081881"/>
            <a:ext cx="2011362" cy="384175"/>
          </a:xfrm>
        </p:spPr>
        <p:txBody>
          <a:bodyPr/>
          <a:lstStyle/>
          <a:p>
            <a:pPr>
              <a:defRPr/>
            </a:pPr>
            <a:fld id="{837AA469-D148-4E3C-9A6C-05BFF65AF432}" type="datetime1">
              <a:rPr lang="en-US" smtClean="0"/>
              <a:pPr>
                <a:defRPr/>
              </a:pPr>
              <a:t>6/29/2015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</p:spPr>
        <p:txBody>
          <a:bodyPr/>
          <a:lstStyle/>
          <a:p>
            <a:pPr>
              <a:defRPr/>
            </a:pPr>
            <a:fld id="{702ADE74-6074-41E5-B45B-9E8A82CEC2A8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cs typeface="Times New Roman" pitchFamily="18" charset="0"/>
              </a:rPr>
              <a:t>Undernutrition</a:t>
            </a:r>
            <a:r>
              <a:rPr lang="en-US" dirty="0" smtClean="0">
                <a:cs typeface="Times New Roman" pitchFamily="18" charset="0"/>
              </a:rPr>
              <a:t> and </a:t>
            </a:r>
            <a:r>
              <a:rPr lang="en-US" dirty="0" err="1" smtClean="0">
                <a:cs typeface="Times New Roman" pitchFamily="18" charset="0"/>
              </a:rPr>
              <a:t>Overnutrition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>
                <a:cs typeface="Arial" charset="0"/>
              </a:rPr>
              <a:t>Undernutrition</a:t>
            </a:r>
            <a:r>
              <a:rPr lang="en-US" dirty="0" smtClean="0">
                <a:cs typeface="Arial" charset="0"/>
              </a:rPr>
              <a:t>:</a:t>
            </a:r>
          </a:p>
          <a:p>
            <a:pPr lvl="2"/>
            <a:r>
              <a:rPr lang="en-US" dirty="0" smtClean="0">
                <a:cs typeface="Arial" charset="0"/>
              </a:rPr>
              <a:t>Results from insufficient intake or low body stores</a:t>
            </a:r>
          </a:p>
          <a:p>
            <a:pPr lvl="2"/>
            <a:r>
              <a:rPr lang="en-US" u="sng" dirty="0" smtClean="0">
                <a:cs typeface="Arial" charset="0"/>
              </a:rPr>
              <a:t>Causes</a:t>
            </a:r>
            <a:r>
              <a:rPr lang="en-US" dirty="0" smtClean="0">
                <a:cs typeface="Arial" charset="0"/>
              </a:rPr>
              <a:t>: Poor wound healing, loss of muscle mass, functional decline, altered immune status, growth faltering</a:t>
            </a:r>
          </a:p>
          <a:p>
            <a:pPr lvl="1"/>
            <a:r>
              <a:rPr lang="en-US" dirty="0" err="1" smtClean="0">
                <a:cs typeface="Arial" charset="0"/>
              </a:rPr>
              <a:t>Overnutrition</a:t>
            </a:r>
            <a:r>
              <a:rPr lang="en-US" dirty="0" smtClean="0">
                <a:cs typeface="Arial" charset="0"/>
              </a:rPr>
              <a:t>:</a:t>
            </a:r>
          </a:p>
          <a:p>
            <a:pPr lvl="2"/>
            <a:r>
              <a:rPr lang="en-US" dirty="0" smtClean="0">
                <a:cs typeface="Arial" charset="0"/>
              </a:rPr>
              <a:t>Results from intake or stores of nutrients in excess</a:t>
            </a:r>
          </a:p>
          <a:p>
            <a:pPr lvl="2"/>
            <a:r>
              <a:rPr lang="en-US" u="sng" dirty="0" smtClean="0">
                <a:cs typeface="Arial" charset="0"/>
              </a:rPr>
              <a:t>Causes</a:t>
            </a:r>
            <a:r>
              <a:rPr lang="en-US" dirty="0" smtClean="0">
                <a:cs typeface="Arial" charset="0"/>
              </a:rPr>
              <a:t> : Obesity, hypercholesterolemia, and toxic levels of stored vitamins</a:t>
            </a:r>
          </a:p>
          <a:p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762000"/>
            <a:ext cx="7485888" cy="5486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Nutritional needs based on: </a:t>
            </a:r>
          </a:p>
          <a:p>
            <a:pPr>
              <a:buFont typeface="Wingdings" pitchFamily="2" charset="2"/>
              <a:buChar char="Ø"/>
            </a:pPr>
            <a:r>
              <a:rPr lang="en-US" b="1" dirty="0"/>
              <a:t>	</a:t>
            </a:r>
            <a:r>
              <a:rPr lang="en-US" dirty="0" smtClean="0"/>
              <a:t>Life </a:t>
            </a:r>
            <a:r>
              <a:rPr lang="en-US" dirty="0"/>
              <a:t>stage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  Health-illness </a:t>
            </a:r>
            <a:r>
              <a:rPr lang="en-US" dirty="0"/>
              <a:t>considerations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Cultural </a:t>
            </a:r>
            <a:r>
              <a:rPr lang="en-US" dirty="0"/>
              <a:t>and religious preferences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	</a:t>
            </a:r>
            <a:r>
              <a:rPr lang="en-US" dirty="0" smtClean="0"/>
              <a:t>Genetic </a:t>
            </a:r>
            <a:r>
              <a:rPr lang="en-US" dirty="0"/>
              <a:t>influences</a:t>
            </a:r>
          </a:p>
          <a:p>
            <a:pPr marL="82296" indent="0">
              <a:buNone/>
            </a:pPr>
            <a:endParaRPr lang="en-US" b="1" dirty="0"/>
          </a:p>
          <a:p>
            <a:pPr>
              <a:buFont typeface="Wingdings" pitchFamily="2" charset="2"/>
              <a:buChar char="q"/>
            </a:pPr>
            <a:r>
              <a:rPr lang="en-US" b="1" dirty="0"/>
              <a:t>	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nutrition = disease prevention and health promotion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0874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1819</Words>
  <Application>Microsoft Office PowerPoint</Application>
  <PresentationFormat>On-screen Show (4:3)</PresentationFormat>
  <Paragraphs>345</Paragraphs>
  <Slides>69</Slides>
  <Notes>5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Solstice</vt:lpstr>
      <vt:lpstr>Human nutrition</vt:lpstr>
      <vt:lpstr>Objectives of this lecture.:</vt:lpstr>
      <vt:lpstr>What is Nutrition</vt:lpstr>
      <vt:lpstr>Nutrients</vt:lpstr>
      <vt:lpstr>Essential nutrients</vt:lpstr>
      <vt:lpstr>Good nutrition contributes to</vt:lpstr>
      <vt:lpstr>Why is nutrition important?</vt:lpstr>
      <vt:lpstr>Undernutrition and Overnutrition</vt:lpstr>
      <vt:lpstr>Slide 9</vt:lpstr>
      <vt:lpstr>Health care team </vt:lpstr>
      <vt:lpstr>The Steps Nutritional Care include:</vt:lpstr>
      <vt:lpstr>Role of Registered Dietician</vt:lpstr>
      <vt:lpstr>Assessment </vt:lpstr>
      <vt:lpstr>Dietary Intake Records</vt:lpstr>
      <vt:lpstr>Nutritional Screening</vt:lpstr>
      <vt:lpstr>Nutritional Screening</vt:lpstr>
      <vt:lpstr>Nutritional Assessment:</vt:lpstr>
      <vt:lpstr>Studies of nutritional status</vt:lpstr>
      <vt:lpstr>anthropometric indicators</vt:lpstr>
      <vt:lpstr> Anthropometric Data </vt:lpstr>
      <vt:lpstr>Body Mass Index (BMI)</vt:lpstr>
      <vt:lpstr>BMI Continue……</vt:lpstr>
      <vt:lpstr>Methods of determining body composition and fat distribution:</vt:lpstr>
      <vt:lpstr>Slide 24</vt:lpstr>
      <vt:lpstr>Physical signs of nutritional status</vt:lpstr>
      <vt:lpstr>biochemical indicators</vt:lpstr>
      <vt:lpstr>biochemical indicators….CONT</vt:lpstr>
      <vt:lpstr>biochemical indicators….CONT</vt:lpstr>
      <vt:lpstr>Laboratory Value:</vt:lpstr>
      <vt:lpstr>clinical indicators</vt:lpstr>
      <vt:lpstr>Dietary Reference Intakes (DRIs) </vt:lpstr>
      <vt:lpstr>Slide 32</vt:lpstr>
      <vt:lpstr>What can we learn from nutritional assessment.</vt:lpstr>
      <vt:lpstr>The Human Body Composition</vt:lpstr>
      <vt:lpstr>Slide 35</vt:lpstr>
      <vt:lpstr>Major Groups of   Foods  </vt:lpstr>
      <vt:lpstr>Slide 37</vt:lpstr>
      <vt:lpstr> MyPyramid</vt:lpstr>
      <vt:lpstr>4. Nutrition Facts Food Label includes:</vt:lpstr>
      <vt:lpstr>Food Guide Pyramid</vt:lpstr>
      <vt:lpstr>Cereals / Energy and Fibers</vt:lpstr>
      <vt:lpstr>Meat / Protein &amp; Trace Minerals</vt:lpstr>
      <vt:lpstr>Fruit /  Vitamins C and A</vt:lpstr>
      <vt:lpstr> Empty Calories  The Auxiliary Group: Sweets &amp; Fats</vt:lpstr>
      <vt:lpstr>Nutritional Disorders</vt:lpstr>
      <vt:lpstr>Nutritional Disorders</vt:lpstr>
      <vt:lpstr>BMI Assessment and Recommended Weight Gain</vt:lpstr>
      <vt:lpstr>Poor Nutrition</vt:lpstr>
      <vt:lpstr>Major nutritional-health disorders</vt:lpstr>
      <vt:lpstr>Slide 50</vt:lpstr>
      <vt:lpstr>Malnutrition</vt:lpstr>
      <vt:lpstr>Eating Disorder</vt:lpstr>
      <vt:lpstr>Cont.. Eating Disorder</vt:lpstr>
      <vt:lpstr>Undernutrition: a global challenge </vt:lpstr>
      <vt:lpstr>Nutrition &amp; Chronic Diseases</vt:lpstr>
      <vt:lpstr>The influences on eating habits</vt:lpstr>
      <vt:lpstr>CONT……brain and eating</vt:lpstr>
      <vt:lpstr>Cont..Nutritional Energy</vt:lpstr>
      <vt:lpstr>Slide 59</vt:lpstr>
      <vt:lpstr>Mechanical Digestion</vt:lpstr>
      <vt:lpstr>Mechanical Digestion</vt:lpstr>
      <vt:lpstr>Mechanical Digestion</vt:lpstr>
      <vt:lpstr>Mechanical Digestion</vt:lpstr>
      <vt:lpstr>Chemical Digestion</vt:lpstr>
      <vt:lpstr>Slide 65</vt:lpstr>
      <vt:lpstr>Digestion &amp; Absorption</vt:lpstr>
      <vt:lpstr>Cont..Digestion &amp; Absorption</vt:lpstr>
      <vt:lpstr>If food is Not Digested and absorbed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Kholoud Abu Obead RN, MSN, CNS, PhD Candidate. Dr. Banan Awawdeh.</dc:title>
  <dc:creator>hp</dc:creator>
  <cp:lastModifiedBy>u142</cp:lastModifiedBy>
  <cp:revision>42</cp:revision>
  <dcterms:created xsi:type="dcterms:W3CDTF">2015-02-09T18:28:32Z</dcterms:created>
  <dcterms:modified xsi:type="dcterms:W3CDTF">2015-06-29T10:55:14Z</dcterms:modified>
</cp:coreProperties>
</file>