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83" r:id="rId6"/>
    <p:sldId id="260" r:id="rId7"/>
    <p:sldId id="261" r:id="rId8"/>
    <p:sldId id="262" r:id="rId9"/>
    <p:sldId id="265" r:id="rId10"/>
    <p:sldId id="284" r:id="rId11"/>
    <p:sldId id="285" r:id="rId12"/>
    <p:sldId id="286" r:id="rId13"/>
    <p:sldId id="266" r:id="rId14"/>
    <p:sldId id="267" r:id="rId15"/>
    <p:sldId id="287" r:id="rId16"/>
    <p:sldId id="288" r:id="rId17"/>
    <p:sldId id="289" r:id="rId18"/>
    <p:sldId id="290" r:id="rId19"/>
    <p:sldId id="291" r:id="rId20"/>
    <p:sldId id="292" r:id="rId21"/>
    <p:sldId id="268" r:id="rId22"/>
    <p:sldId id="293" r:id="rId23"/>
    <p:sldId id="294" r:id="rId24"/>
    <p:sldId id="295" r:id="rId25"/>
    <p:sldId id="271" r:id="rId26"/>
    <p:sldId id="296" r:id="rId27"/>
    <p:sldId id="297" r:id="rId28"/>
    <p:sldId id="272" r:id="rId29"/>
    <p:sldId id="273" r:id="rId30"/>
    <p:sldId id="298" r:id="rId31"/>
    <p:sldId id="301" r:id="rId32"/>
    <p:sldId id="277" r:id="rId33"/>
    <p:sldId id="278" r:id="rId34"/>
    <p:sldId id="276" r:id="rId35"/>
    <p:sldId id="299" r:id="rId36"/>
    <p:sldId id="300" r:id="rId37"/>
    <p:sldId id="279" r:id="rId38"/>
    <p:sldId id="280" r:id="rId39"/>
    <p:sldId id="281" r:id="rId40"/>
    <p:sldId id="282" r:id="rId41"/>
    <p:sldId id="302" r:id="rId4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B6C9-FB0F-4DE0-B8C7-50FE0B78BFF1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F4FE4-1AC4-44A1-8AD4-ABFC81B23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2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CF65C-9A4E-4638-9B98-F543A47537CE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F20F6-AA33-4B4F-ACA8-A82637EDF696}" type="slidenum">
              <a:rPr lang="en-US"/>
              <a:pPr/>
              <a:t>19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3EC5C-78BC-428A-8425-AB862A207E76}" type="slidenum">
              <a:rPr lang="en-US"/>
              <a:pPr/>
              <a:t>20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22118-2792-493F-A8A9-959DC6E99779}" type="slidenum">
              <a:rPr lang="en-US"/>
              <a:pPr/>
              <a:t>22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B775C-7E91-4ED1-AC57-953F58184D81}" type="slidenum">
              <a:rPr lang="en-US"/>
              <a:pPr/>
              <a:t>23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D4919-31EA-4E48-A910-826A3A773C98}" type="slidenum">
              <a:rPr lang="en-US"/>
              <a:pPr/>
              <a:t>24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D282C-0DAD-45B3-B238-D09520133EC3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94BD9-511A-42E7-8124-780A17B9450C}" type="slidenum">
              <a:rPr lang="en-US"/>
              <a:pPr/>
              <a:t>27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676F5-0D55-4801-AC6B-C40FB783FF9A}" type="slidenum">
              <a:rPr lang="en-US"/>
              <a:pPr/>
              <a:t>30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A8156-8321-40B2-A284-425DB391DF5C}" type="slidenum">
              <a:rPr lang="en-CA"/>
              <a:pPr/>
              <a:t>31</a:t>
            </a:fld>
            <a:endParaRPr lang="en-CA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" b="1"/>
              <a:t>Figure 14–6</a:t>
            </a:r>
            <a:r>
              <a:rPr lang="en-US" sz="400"/>
              <a:t> Vascular access devices.</a:t>
            </a:r>
            <a:r>
              <a:rPr lang="en-US" sz="400" i="1"/>
              <a:t> A</a:t>
            </a:r>
            <a:r>
              <a:rPr lang="en-US" sz="400"/>
              <a:t>, Single-, double-, and triple-lumen catheters. </a:t>
            </a:r>
            <a:r>
              <a:rPr lang="en-US" sz="400" i="1"/>
              <a:t>B</a:t>
            </a:r>
            <a:r>
              <a:rPr lang="en-US" sz="400"/>
              <a:t>, Single- and double-lumen Groshong catheters.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5B00A-6094-44F1-BD6B-E9B90C9ED1E3}" type="slidenum">
              <a:rPr lang="en-US"/>
              <a:pPr/>
              <a:t>35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953A8-46B5-4132-9C29-02CDFDF47B13}" type="slidenum">
              <a:rPr lang="en-US"/>
              <a:pPr/>
              <a:t>5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3E369-67AC-425A-8861-FA006AF64560}" type="slidenum">
              <a:rPr lang="en-US"/>
              <a:pPr/>
              <a:t>36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FAE3F-540B-4748-8E2C-6C49D0FE7419}" type="slidenum">
              <a:rPr lang="en-CA"/>
              <a:pPr/>
              <a:t>41</a:t>
            </a:fld>
            <a:endParaRPr lang="en-CA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" b="1" dirty="0"/>
              <a:t>Figure 14–7 </a:t>
            </a:r>
            <a:r>
              <a:rPr lang="en-US" sz="400" dirty="0"/>
              <a:t>The superior vena cava syndrome. The enlargement of a tumor adjacent to the superior vena cava (usually in the lung or mediastinum) compresses that major blood vessel, which leads into the right atrium of the heart. As a result, blood backs up into the venous system behind the obstruction, diminishing blood flow into the heart.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D34EC-1376-4E21-847F-3686B7757D14}" type="slidenum">
              <a:rPr lang="en-US"/>
              <a:pPr/>
              <a:t>10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DAA62-DF3E-4C33-9E51-B42E148ACDDD}" type="slidenum">
              <a:rPr lang="en-US"/>
              <a:pPr/>
              <a:t>11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452D3-72E5-4A48-A49A-C7F3041F31C4}" type="slidenum">
              <a:rPr lang="en-US"/>
              <a:pPr/>
              <a:t>12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A7917-E4B1-495E-B5D9-226BF9EAAD74}" type="slidenum">
              <a:rPr lang="en-US"/>
              <a:pPr/>
              <a:t>15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1D86F-16E6-41B2-97C0-7B34C8AA1940}" type="slidenum">
              <a:rPr lang="en-US"/>
              <a:pPr/>
              <a:t>16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A75A8-2CEA-47B4-9D16-FE12CCE307E5}" type="slidenum">
              <a:rPr lang="en-US"/>
              <a:pPr/>
              <a:t>17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A75A8-2CEA-47B4-9D16-FE12CCE307E5}" type="slidenum">
              <a:rPr lang="en-US"/>
              <a:pPr/>
              <a:t>18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ymp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Lymph_nod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1189038" y="2143116"/>
            <a:ext cx="6853237" cy="2571767"/>
          </a:xfrm>
        </p:spPr>
        <p:txBody>
          <a:bodyPr>
            <a:norm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>Oncology: Nursing Management in Cancer Care 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9388"/>
            <a:ext cx="6400800" cy="501650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en-US" sz="800"/>
          </a:p>
          <a:p>
            <a:pPr>
              <a:lnSpc>
                <a:spcPct val="70000"/>
              </a:lnSpc>
            </a:pPr>
            <a:endParaRPr lang="en-US" sz="800"/>
          </a:p>
          <a:p>
            <a:pPr>
              <a:lnSpc>
                <a:spcPct val="70000"/>
              </a:lnSpc>
            </a:pPr>
            <a:endParaRPr lang="en-US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85728"/>
            <a:ext cx="9144000" cy="6383360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Staging: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determine size of tumor and the existence of metastasis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TNM classification used: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</a:rPr>
              <a:t>→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extent of primary tumor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>
                <a:latin typeface="Times New Roman" pitchFamily="18" charset="0"/>
              </a:rPr>
              <a:t>→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lymph node involvement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dirty="0">
                <a:latin typeface="Times New Roman" pitchFamily="18" charset="0"/>
              </a:rPr>
              <a:t>→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extent of metastasis</a:t>
            </a:r>
          </a:p>
          <a:p>
            <a:pPr algn="l" rtl="0">
              <a:lnSpc>
                <a:spcPct val="80000"/>
              </a:lnSpc>
            </a:pP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Grading: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classification of tumor cells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Used to define the type of tissue from which the tumor cell originate, and the degree to which the tumor cells retain the functional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Ch.Ch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tissue of origin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Obtained through biopsy or surgical excision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Grading from I- IV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: well differentiated tumors, closely resemble the tissue of origin in structure and function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IV: poorly differentiated tumors, not clearly resemble the tissue of origin in structure or function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= tumor size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l" rtl="0">
              <a:buFont typeface="Wingdings" pitchFamily="2" charset="2"/>
              <a:buNone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e.g. 0 – No evidence of primary tumor</a:t>
            </a:r>
          </a:p>
          <a:p>
            <a:pPr lvl="2" algn="l" rtl="0"/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 I, II, III &amp; IV – number allocated to size of primary tumor.</a:t>
            </a:r>
          </a:p>
          <a:p>
            <a:pPr lvl="2" algn="l" rtl="0"/>
            <a:r>
              <a:rPr lang="en-US" sz="25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represents smallest size, ranging up to stage </a:t>
            </a:r>
            <a:r>
              <a:rPr lang="en-US" sz="25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5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Font typeface="Wingdings" pitchFamily="2" charset="2"/>
              <a:buNone/>
            </a:pPr>
            <a:r>
              <a:rPr lang="en-US" sz="40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40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Regional lymph node involvement</a:t>
            </a:r>
          </a:p>
          <a:p>
            <a:pPr lvl="1" algn="l" rtl="0"/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N0: </a:t>
            </a:r>
            <a:r>
              <a:rPr lang="en-GB" sz="23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cells absent from regional </a:t>
            </a:r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 tooltip="Lymph"/>
              </a:rPr>
              <a:t>lymph</a:t>
            </a:r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 tooltip="Lymph node"/>
              </a:rPr>
              <a:t>nodes</a:t>
            </a:r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/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N1: tumour cells spread to closest or small number of regional lymph nodes </a:t>
            </a:r>
          </a:p>
          <a:p>
            <a:pPr lvl="1" algn="l" rtl="0"/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N2: </a:t>
            </a:r>
            <a:r>
              <a:rPr lang="en-GB" sz="23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cells spread to an extent between N1 and N3. </a:t>
            </a:r>
          </a:p>
          <a:p>
            <a:pPr lvl="1" algn="l" rtl="0"/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N3: </a:t>
            </a:r>
            <a:r>
              <a:rPr lang="en-GB" sz="23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GB" sz="2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cells spread to most distant or numerous regional lymph nodes</a:t>
            </a:r>
            <a:r>
              <a:rPr lang="en-GB" sz="2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>
              <a:buFont typeface="Wingdings" pitchFamily="2" charset="2"/>
              <a:buNone/>
            </a:pPr>
            <a:r>
              <a:rPr lang="en-US" sz="32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M = metastasis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0 – no evidence of distant metastatic spread.</a:t>
            </a:r>
          </a:p>
          <a:p>
            <a:pPr algn="l" rtl="0"/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I – evidence of distant metastatic spread.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Cancer classification according to tissue type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Epithelial as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adenocarcinoma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Connective tissue as in bone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osteosarcoma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Hematologic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monocytic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leukemia)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Lymphatic (lymphomas)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928671"/>
            <a:ext cx="8524875" cy="1071580"/>
          </a:xfrm>
        </p:spPr>
        <p:txBody>
          <a:bodyPr>
            <a:normAutofit/>
          </a:bodyPr>
          <a:lstStyle/>
          <a:p>
            <a:r>
              <a:rPr lang="en-US" dirty="0"/>
              <a:t>Cancer Management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algn="l" rtl="0"/>
            <a:r>
              <a:rPr lang="en-US" dirty="0"/>
              <a:t>Cure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complete eradication of malignant disease) </a:t>
            </a:r>
            <a:endParaRPr lang="en-US" dirty="0"/>
          </a:p>
          <a:p>
            <a:pPr algn="l" rtl="0"/>
            <a:r>
              <a:rPr lang="en-US" dirty="0" smtClean="0"/>
              <a:t>Control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 prolonged survival)</a:t>
            </a:r>
            <a:endParaRPr lang="en-US" dirty="0"/>
          </a:p>
          <a:p>
            <a:pPr algn="l" rtl="0"/>
            <a:r>
              <a:rPr lang="en-US" dirty="0" smtClean="0"/>
              <a:t>Palliation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 relief of symptoms associated with the disease especially pain)</a:t>
            </a:r>
            <a:endParaRPr lang="en-US" dirty="0"/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285729"/>
            <a:ext cx="8524875" cy="1214445"/>
          </a:xfrm>
        </p:spPr>
        <p:txBody>
          <a:bodyPr>
            <a:normAutofit/>
          </a:bodyPr>
          <a:lstStyle/>
          <a:p>
            <a:r>
              <a:rPr lang="en-US" dirty="0"/>
              <a:t>Surgical Treatment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l" rtl="0"/>
            <a:r>
              <a:rPr lang="en-US" dirty="0"/>
              <a:t>Diagnostic surgery</a:t>
            </a:r>
          </a:p>
          <a:p>
            <a:pPr algn="l" rtl="0"/>
            <a:r>
              <a:rPr lang="en-US" dirty="0"/>
              <a:t>Biopsy: </a:t>
            </a:r>
            <a:r>
              <a:rPr lang="en-US" dirty="0" err="1"/>
              <a:t>excisional</a:t>
            </a:r>
            <a:r>
              <a:rPr lang="en-US" dirty="0"/>
              <a:t>, needle, </a:t>
            </a:r>
            <a:r>
              <a:rPr lang="en-US" dirty="0" err="1"/>
              <a:t>incisional</a:t>
            </a:r>
            <a:endParaRPr lang="en-US" dirty="0"/>
          </a:p>
          <a:p>
            <a:pPr algn="l" rtl="0"/>
            <a:r>
              <a:rPr lang="en-US" dirty="0"/>
              <a:t>Tumor removal: wide excision, local excision</a:t>
            </a:r>
          </a:p>
          <a:p>
            <a:pPr algn="l" rtl="0"/>
            <a:r>
              <a:rPr lang="en-US" dirty="0"/>
              <a:t>Prophylactic surgery</a:t>
            </a:r>
          </a:p>
          <a:p>
            <a:pPr algn="l" rtl="0"/>
            <a:r>
              <a:rPr lang="en-US" dirty="0"/>
              <a:t>Reconstructive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As a primary treatment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goal is to remove the entire tumor and any involved surrounding tissue 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approach:</a:t>
            </a:r>
          </a:p>
          <a:p>
            <a:pPr algn="l" rtl="0">
              <a:buFont typeface="Wingdings" pitchFamily="2" charset="2"/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1- local excision : used when mass is small, it includes removal of the mass and </a:t>
            </a:r>
            <a:r>
              <a:rPr lang="en-US" sz="28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a small margin of normal tissue.</a:t>
            </a:r>
          </a:p>
          <a:p>
            <a:pPr algn="l" rtl="0">
              <a:buFont typeface="Wingdings" pitchFamily="2" charset="2"/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 wide (radical) excision : considered when tumor can be removed completely and the chance of cure or control is good, include </a:t>
            </a:r>
            <a:r>
              <a:rPr lang="en-US" sz="28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removal of tumor, L.N, adjacent and surrounding tissue of high risk for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tumor spread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Diagnostic Surgery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24862" cy="5329237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Used to obtain biopsy for analysis</a:t>
            </a:r>
          </a:p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From the tumor or from L.N near the suspicious tumor</a:t>
            </a:r>
          </a:p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rgbClr val="D4655C"/>
                </a:solidFill>
                <a:latin typeface="Times New Roman" pitchFamily="18" charset="0"/>
                <a:cs typeface="Times New Roman" pitchFamily="18" charset="0"/>
              </a:rPr>
              <a:t>3 types: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Excisional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D4655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OM" sz="2800" dirty="0">
              <a:solidFill>
                <a:srgbClr val="D465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Used for easily accessible tumor of the skin, breast, URT, upper and lower GIT</a:t>
            </a:r>
          </a:p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Entire tumor with surrounding marginal tissue is removed </a:t>
            </a:r>
          </a:p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helps in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↓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chance of disseminating cancer cell through surrounding tissue</a:t>
            </a:r>
          </a:p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Performed through endoscopy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893175" cy="5868988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Incisional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biopsy: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Performed when tumor mass is too large to be removed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Wedge of tissue from the tumor is removed for analysis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Performed through endoscopy </a:t>
            </a:r>
          </a:p>
          <a:p>
            <a:pPr algn="l" rtl="0">
              <a:buFont typeface="Wingdings" pitchFamily="2" charset="2"/>
              <a:buNone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3- needle biopsy: 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Performed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obtain sample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from suspicious mass that are easily accessible as growth in breast, thyroid, lung, liver and kidney 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Fast, inexpensive, easy to perform, required local anesthesia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893175" cy="5868988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Incisional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biopsy: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Performed when tumor mass is too large to be removed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Wedge of tissue from the tumor is removed for analysis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Performed through endoscopy </a:t>
            </a:r>
          </a:p>
          <a:p>
            <a:pPr algn="l" rtl="0">
              <a:buFont typeface="Wingdings" pitchFamily="2" charset="2"/>
              <a:buNone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3- needle biopsy: 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Performed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obtain sample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from suspicious mass that are easily accessible as growth in breast, thyroid, lung, liver and kidney </a:t>
            </a:r>
          </a:p>
          <a:p>
            <a:pPr algn="l" rtl="0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Fast, inexpensive, easy to perform, required local anesthesia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9144000" cy="6408738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Palliative surgery: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Used when cure is not possible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Goal: to make pt comfortable as possible and to promote a satisfying and productive life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Performed to relive complications as pain, ulceration, bleeding, effusion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colostomy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→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when there is bowel obstruction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pleural tube placement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→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for pleural effusion </a:t>
            </a:r>
          </a:p>
          <a:p>
            <a:pPr algn="l" rtl="0">
              <a:lnSpc>
                <a:spcPct val="90000"/>
              </a:lnSpc>
            </a:pP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Reconstructive surgery: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Followed curative or radical surgery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Performed to improve function, and done in one operation or in stages</a:t>
            </a: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May indicated for breast, head, neck and skin cancer. 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500043"/>
            <a:ext cx="8524875" cy="928694"/>
          </a:xfrm>
        </p:spPr>
        <p:txBody>
          <a:bodyPr>
            <a:normAutofit/>
          </a:bodyPr>
          <a:lstStyle/>
          <a:p>
            <a:r>
              <a:rPr lang="en-US" dirty="0"/>
              <a:t>Cancer 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A disease process that begins when an abnormal cell is transformed by the genetic mutation of cellular DNA</a:t>
            </a:r>
          </a:p>
          <a:p>
            <a:pPr algn="l" rtl="0"/>
            <a:r>
              <a:rPr lang="en-US" dirty="0"/>
              <a:t>The abnormal cells have invasive characteristics and infiltrate other tissues. This phenomenon is </a:t>
            </a:r>
            <a:r>
              <a:rPr lang="en-US" b="1" dirty="0"/>
              <a:t>metastasis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Cancer cells are described as malignant. These cells  demonstrate uncontrolled growth that does not follow physiologic demand.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1837"/>
          </a:xfrm>
        </p:spPr>
        <p:txBody>
          <a:bodyPr/>
          <a:lstStyle/>
          <a:p>
            <a:r>
              <a:rPr lang="en-US" sz="3000">
                <a:solidFill>
                  <a:srgbClr val="D4655C"/>
                </a:solidFill>
                <a:latin typeface="Times New Roman" pitchFamily="18" charset="0"/>
                <a:cs typeface="Times New Roman" pitchFamily="18" charset="0"/>
              </a:rPr>
              <a:t>Nursing management in cancer surgery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532765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 op assessment for factors that affect pt</a:t>
            </a:r>
          </a:p>
          <a:p>
            <a:pPr algn="l" rtl="0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Education and emotional support</a:t>
            </a:r>
          </a:p>
          <a:p>
            <a:pPr algn="l" rtl="0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Communicate frequently with Dr and other health care member to be certain that provided information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consistent</a:t>
            </a:r>
          </a:p>
          <a:p>
            <a:pPr algn="l" rtl="0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After surgery the nurse assess pt response to surgery, and monitor him for complication (infection, bleeding,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thrombophlebitis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fluid and electrolyte imbalance</a:t>
            </a:r>
          </a:p>
          <a:p>
            <a:pPr algn="l" rtl="0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Teach pt about wound care, activity, nutrition and medications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571481"/>
            <a:ext cx="8524875" cy="928693"/>
          </a:xfrm>
        </p:spPr>
        <p:txBody>
          <a:bodyPr>
            <a:normAutofit/>
          </a:bodyPr>
          <a:lstStyle/>
          <a:p>
            <a:r>
              <a:rPr lang="en-US" dirty="0"/>
              <a:t>Radiation Therapy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Curative, control, or palliative</a:t>
            </a:r>
          </a:p>
          <a:p>
            <a:pPr algn="l" rtl="0"/>
            <a:r>
              <a:rPr lang="en-US" dirty="0"/>
              <a:t>External radiation </a:t>
            </a:r>
          </a:p>
          <a:p>
            <a:pPr algn="l" rtl="0"/>
            <a:r>
              <a:rPr lang="en-US" dirty="0"/>
              <a:t>Internal radiation</a:t>
            </a:r>
          </a:p>
          <a:p>
            <a:pPr algn="l" rtl="0"/>
            <a:r>
              <a:rPr lang="en-US" dirty="0"/>
              <a:t>Radiation reactions</a:t>
            </a:r>
          </a:p>
          <a:p>
            <a:pPr algn="l" rtl="0"/>
            <a:r>
              <a:rPr lang="en-US" dirty="0"/>
              <a:t>Effect on the GI system</a:t>
            </a:r>
          </a:p>
          <a:p>
            <a:pPr algn="l" rtl="0"/>
            <a:r>
              <a:rPr lang="en-US" dirty="0"/>
              <a:t>Effect on bone marrow</a:t>
            </a:r>
          </a:p>
          <a:p>
            <a:pPr algn="l" rtl="0"/>
            <a:r>
              <a:rPr lang="en-US" dirty="0"/>
              <a:t>Systemic effects</a:t>
            </a:r>
          </a:p>
          <a:p>
            <a:pPr algn="l" rtl="0"/>
            <a:r>
              <a:rPr lang="en-US" dirty="0"/>
              <a:t>Long-term effects and tissue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7375"/>
          </a:xfrm>
        </p:spPr>
        <p:txBody>
          <a:bodyPr/>
          <a:lstStyle/>
          <a:p>
            <a:r>
              <a:rPr lang="en-US" sz="25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Radiation Therapy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94995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is the use of </a:t>
            </a:r>
            <a:r>
              <a:rPr lang="en-US" sz="24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ionizing radiation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to interrupt cellular growth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 1\2 of pt with cancer receive it at some point during treatment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Used to cure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thyroid carcinoma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cancer of uterine cervix, Hodgkin disease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Used to control disease when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tumor cannot removed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or when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metastasis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is present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can used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prophylacticaly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to prevent leukemia infiltration to brain or spinal cord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breaks the strand of DNA helix leading to cell death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types used: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1- electromagnetic rays ( X-rays &amp; gamma rays)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 particles ( electrons, protons, and alpha particles)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Radiation delivered to tumor by external or internal means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60350"/>
            <a:ext cx="8713787" cy="63373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8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External radiation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Uses depend on depth of the tumor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They use x-rays to destroy cancerous cells at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skin surface or deeper in the body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higher the energy the deeper the penetration into the body</a:t>
            </a:r>
          </a:p>
          <a:p>
            <a:pPr algn="l" rtl="0">
              <a:lnSpc>
                <a:spcPct val="80000"/>
              </a:lnSpc>
            </a:pPr>
            <a:r>
              <a:rPr lang="en-US" sz="28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Internal radiation</a:t>
            </a:r>
            <a:r>
              <a:rPr lang="ar-OM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brachy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therapy 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deliverers high dose of radiation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localized area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Can be implanted by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needles, seeds, catheters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into body cavities, it can administered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orally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Pt contact with personnel is minimize to decrease exposure to radiation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Pt placed in private room, the staff member wear protective clothing, hr’s of visit limits to 30min\day , and 6 feet distance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04813"/>
            <a:ext cx="8280400" cy="6119812"/>
          </a:xfrm>
        </p:spPr>
        <p:txBody>
          <a:bodyPr/>
          <a:lstStyle/>
          <a:p>
            <a:pPr algn="l" rtl="0"/>
            <a:r>
              <a:rPr lang="en-US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Radiation dosage:</a:t>
            </a:r>
          </a:p>
          <a:p>
            <a:pPr algn="l" rtl="0">
              <a:buFontTx/>
              <a:buChar char="-"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Depend on the target tissue sensitivity to radiation, and on the tumor size</a:t>
            </a:r>
          </a:p>
          <a:p>
            <a:pPr algn="l" rtl="0">
              <a:buFontTx/>
              <a:buChar char="-"/>
            </a:pPr>
            <a:r>
              <a:rPr lang="en-US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Lethal tumor dose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is the dose that will eradicate 95% of tumor yet preserve normal tissue</a:t>
            </a:r>
          </a:p>
          <a:p>
            <a:pPr algn="l" rtl="0">
              <a:buFontTx/>
              <a:buChar char="-"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delivered over several weeks to allow healthy tissue to repair, and to achieve greater cell kill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285728"/>
            <a:ext cx="8524875" cy="1714522"/>
          </a:xfrm>
        </p:spPr>
        <p:txBody>
          <a:bodyPr>
            <a:normAutofit/>
          </a:bodyPr>
          <a:lstStyle/>
          <a:p>
            <a:r>
              <a:rPr lang="en-US" dirty="0"/>
              <a:t>Nursing Care of the Patient Undergoing Radiation Therapy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l" rtl="0"/>
            <a:r>
              <a:rPr lang="en-US" dirty="0"/>
              <a:t>Patient and family education</a:t>
            </a:r>
          </a:p>
          <a:p>
            <a:pPr algn="l" rtl="0"/>
            <a:r>
              <a:rPr lang="en-US" dirty="0"/>
              <a:t>Include restrictions and precautions</a:t>
            </a:r>
          </a:p>
          <a:p>
            <a:pPr algn="l" rtl="0"/>
            <a:r>
              <a:rPr lang="en-US" dirty="0"/>
              <a:t>Skin care</a:t>
            </a:r>
          </a:p>
          <a:p>
            <a:pPr algn="l" rtl="0"/>
            <a:r>
              <a:rPr lang="en-US" dirty="0"/>
              <a:t>Oral care</a:t>
            </a:r>
          </a:p>
          <a:p>
            <a:pPr algn="l" rtl="0"/>
            <a:r>
              <a:rPr lang="en-US" dirty="0"/>
              <a:t>Protection of care providers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77875"/>
          </a:xfrm>
        </p:spPr>
        <p:txBody>
          <a:bodyPr/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Toxicity from radiation therapy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5732462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dirty="0">
                <a:solidFill>
                  <a:srgbClr val="D4655C"/>
                </a:solidFill>
                <a:latin typeface="Times New Roman" pitchFamily="18" charset="0"/>
                <a:cs typeface="Times New Roman" pitchFamily="18" charset="0"/>
              </a:rPr>
              <a:t>The effect:</a:t>
            </a:r>
          </a:p>
          <a:p>
            <a:pPr algn="l" rtl="0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Altered skin integrity (alopecia,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rtl="0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Altered oral mucosa (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stomatitis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xerostomia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(mouth dryness, change &amp; taste loss, decrease salivation)</a:t>
            </a:r>
          </a:p>
          <a:p>
            <a:pPr algn="l" rtl="0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Esophageal irritation with chest pain and dysphasia</a:t>
            </a:r>
          </a:p>
          <a:p>
            <a:pPr algn="l" rtl="0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Anorexia, nausea and vomiting &amp; diarrhea</a:t>
            </a:r>
          </a:p>
          <a:p>
            <a:pPr algn="l" rtl="0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Anemia,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leukopenia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thrombocytopenia</a:t>
            </a:r>
          </a:p>
          <a:p>
            <a:pPr algn="l" rtl="0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Fatigue and malaise </a:t>
            </a:r>
          </a:p>
          <a:p>
            <a:pPr>
              <a:buFontTx/>
              <a:buChar char="-"/>
            </a:pP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134350" cy="803275"/>
          </a:xfrm>
        </p:spPr>
        <p:txBody>
          <a:bodyPr/>
          <a:lstStyle/>
          <a:p>
            <a:r>
              <a:rPr lang="en-US" sz="3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Nursing management in radiation therapy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616575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nurse </a:t>
            </a:r>
            <a:r>
              <a:rPr lang="en-US" sz="24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explain the procedure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for delivering radiation, describe the equipment, duration of procedure, possible need for immobilization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implant is used the nurse informs pt and family about </a:t>
            </a:r>
            <a:r>
              <a:rPr lang="en-US" sz="24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restrictions placed on visitors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Explain to the pt his role before, during and after procedure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Assess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pt skin, nutritional status, oral mucosa for change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Pt skin protected from </a:t>
            </a:r>
            <a:r>
              <a:rPr lang="en-US" sz="24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irritation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instructed to avoid using ointment, lotions or powder on the area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sz="24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oral hygiene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to remove debris and promote healing 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pt feel </a:t>
            </a:r>
            <a:r>
              <a:rPr lang="en-US" sz="24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fatigue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assist him in activity of daily living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Explain that </a:t>
            </a:r>
            <a:r>
              <a:rPr lang="en-US" sz="24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fatigue and malaise are S\E from Rx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not indicate deterioration </a:t>
            </a:r>
          </a:p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Explain purpose from </a:t>
            </a:r>
            <a:r>
              <a:rPr lang="en-US" sz="2400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isolating pt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500043"/>
            <a:ext cx="8524875" cy="1143007"/>
          </a:xfrm>
        </p:spPr>
        <p:txBody>
          <a:bodyPr>
            <a:normAutofit/>
          </a:bodyPr>
          <a:lstStyle/>
          <a:p>
            <a:r>
              <a:rPr lang="en-US" dirty="0"/>
              <a:t>Chemotherapy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Agents used to destroy tumor cells by interfering with cellular function and replication</a:t>
            </a:r>
          </a:p>
          <a:p>
            <a:pPr algn="l" rtl="0"/>
            <a:r>
              <a:rPr lang="en-US" dirty="0"/>
              <a:t>Curative, control, or palliative </a:t>
            </a:r>
            <a:endParaRPr lang="en-US" dirty="0" smtClean="0"/>
          </a:p>
          <a:p>
            <a:pPr algn="l" rtl="0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Used to treat systemic disease rather than localized lesion. </a:t>
            </a:r>
          </a:p>
          <a:p>
            <a:pPr algn="l" rtl="0"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administer in coordination of cell cycle </a:t>
            </a:r>
          </a:p>
          <a:p>
            <a:pPr algn="l" rtl="0"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Cell cycle time: time required for one cell to divide and reproduce 2 identical daughter cells</a:t>
            </a:r>
            <a:endParaRPr lang="en-US" dirty="0"/>
          </a:p>
          <a:p>
            <a:pPr algn="l" rtl="0"/>
            <a:r>
              <a:rPr lang="en-US" dirty="0"/>
              <a:t>Types of chemotherapeutic agents</a:t>
            </a:r>
            <a:br>
              <a:rPr lang="en-US" dirty="0"/>
            </a:br>
            <a:r>
              <a:rPr lang="en-US" dirty="0"/>
              <a:t>See </a:t>
            </a:r>
            <a:r>
              <a:rPr lang="en-US" b="1" dirty="0"/>
              <a:t>Table 16-6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1412875"/>
            <a:ext cx="8524875" cy="384175"/>
          </a:xfrm>
        </p:spPr>
        <p:txBody>
          <a:bodyPr>
            <a:normAutofit fontScale="90000"/>
          </a:bodyPr>
          <a:lstStyle/>
          <a:p>
            <a:r>
              <a:rPr lang="en-US"/>
              <a:t>Phases of Cell Cycle</a:t>
            </a:r>
          </a:p>
        </p:txBody>
      </p:sp>
      <p:pic>
        <p:nvPicPr>
          <p:cNvPr id="209925" name="Picture 5" descr="F3551-016-0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9363" y="2143125"/>
            <a:ext cx="4106862" cy="4279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285729"/>
            <a:ext cx="8524875" cy="1071569"/>
          </a:xfrm>
        </p:spPr>
        <p:txBody>
          <a:bodyPr>
            <a:normAutofit/>
          </a:bodyPr>
          <a:lstStyle/>
          <a:p>
            <a:r>
              <a:rPr lang="en-US" dirty="0"/>
              <a:t>Malignant Process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Cell proliferation: uncontrolled growth, with the ability to metastasize and destroy tissue and cause death</a:t>
            </a:r>
          </a:p>
          <a:p>
            <a:pPr algn="l" rtl="0"/>
            <a:r>
              <a:rPr lang="en-US" dirty="0"/>
              <a:t>Cell characteristics: presence of tumor-specific antigens, altered shape, structure, and metabolism  </a:t>
            </a:r>
          </a:p>
          <a:p>
            <a:pPr algn="l" rtl="0"/>
            <a:r>
              <a:rPr lang="en-US" dirty="0"/>
              <a:t>Metastasis:</a:t>
            </a:r>
          </a:p>
          <a:p>
            <a:pPr lvl="1" algn="l" rtl="0"/>
            <a:r>
              <a:rPr lang="en-US" dirty="0"/>
              <a:t>Lymphatic spread</a:t>
            </a:r>
          </a:p>
          <a:p>
            <a:pPr lvl="1" algn="l" rtl="0"/>
            <a:r>
              <a:rPr lang="en-US" dirty="0" err="1"/>
              <a:t>Hematogenous</a:t>
            </a:r>
            <a:r>
              <a:rPr lang="en-US" dirty="0"/>
              <a:t> spread</a:t>
            </a:r>
          </a:p>
          <a:p>
            <a:pPr lvl="1" algn="l" rtl="0"/>
            <a:r>
              <a:rPr lang="en-US" dirty="0"/>
              <a:t>Angiogenesis</a:t>
            </a:r>
          </a:p>
          <a:p>
            <a:pPr algn="l" rtl="0"/>
            <a:r>
              <a:rPr lang="en-US" dirty="0"/>
              <a:t>Carcinogenesis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3275"/>
          </a:xfrm>
        </p:spPr>
        <p:txBody>
          <a:bodyPr/>
          <a:lstStyle/>
          <a:p>
            <a:r>
              <a:rPr lang="en-U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of chemotherapy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algn="l" rtl="0"/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Cell cycle specific agent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specific to certain phase of cell cycle)</a:t>
            </a:r>
          </a:p>
          <a:p>
            <a:pPr algn="l" rtl="0"/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Cell cycle non specific agents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(act independently of cell cycle phase)</a:t>
            </a:r>
          </a:p>
          <a:p>
            <a:pPr algn="l" rtl="0"/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It classified by chemical group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as alkalizing agents, antimetabolites, antitumor antibiotics, hormonal agent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  Chemotherapy Roles and Chemotherapeutic Agents </a:t>
            </a:r>
            <a:r>
              <a:rPr lang="en-CA"/>
              <a:t> </a:t>
            </a:r>
          </a:p>
        </p:txBody>
      </p:sp>
      <p:pic>
        <p:nvPicPr>
          <p:cNvPr id="158726" name="AAHIOZH0.jpg" descr="AAHIOZH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1517650"/>
            <a:ext cx="4810125" cy="491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791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285729"/>
            <a:ext cx="8524875" cy="1285883"/>
          </a:xfrm>
        </p:spPr>
        <p:txBody>
          <a:bodyPr>
            <a:normAutofit/>
          </a:bodyPr>
          <a:lstStyle/>
          <a:p>
            <a:r>
              <a:rPr lang="en-US" dirty="0"/>
              <a:t>Administration of Chemotherapy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85860"/>
            <a:ext cx="8229600" cy="5054617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Routes of administration</a:t>
            </a:r>
          </a:p>
          <a:p>
            <a:pPr algn="l" rtl="0"/>
            <a:r>
              <a:rPr lang="en-US" dirty="0"/>
              <a:t>Problem of </a:t>
            </a:r>
            <a:r>
              <a:rPr lang="en-US" dirty="0" err="1"/>
              <a:t>extravasation</a:t>
            </a:r>
            <a:endParaRPr lang="en-US" dirty="0"/>
          </a:p>
          <a:p>
            <a:pPr algn="l" rtl="0"/>
            <a:r>
              <a:rPr lang="en-US" dirty="0"/>
              <a:t>Increased risk for fluid and electrolyte imbalances</a:t>
            </a:r>
          </a:p>
          <a:p>
            <a:pPr algn="l" rtl="0"/>
            <a:r>
              <a:rPr lang="en-US" dirty="0"/>
              <a:t>Risk for infection </a:t>
            </a:r>
          </a:p>
          <a:p>
            <a:pPr algn="l" rtl="0"/>
            <a:r>
              <a:rPr lang="en-US" dirty="0"/>
              <a:t>Risk for bleeding</a:t>
            </a:r>
          </a:p>
          <a:p>
            <a:pPr algn="l" rtl="0"/>
            <a:r>
              <a:rPr lang="en-US" dirty="0"/>
              <a:t>Protection of caregivers</a:t>
            </a:r>
            <a:br>
              <a:rPr lang="en-US" dirty="0"/>
            </a:br>
            <a:r>
              <a:rPr lang="en-US" dirty="0"/>
              <a:t>See </a:t>
            </a:r>
            <a:r>
              <a:rPr lang="en-US" b="1" dirty="0"/>
              <a:t>Chart 16-7</a:t>
            </a:r>
          </a:p>
          <a:p>
            <a:pPr algn="l" rtl="0"/>
            <a:r>
              <a:rPr lang="en-US" dirty="0"/>
              <a:t>See </a:t>
            </a:r>
            <a:r>
              <a:rPr lang="en-US" b="1" dirty="0"/>
              <a:t>Chart 16-5 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428605"/>
            <a:ext cx="8524875" cy="1071569"/>
          </a:xfrm>
        </p:spPr>
        <p:txBody>
          <a:bodyPr>
            <a:normAutofit/>
          </a:bodyPr>
          <a:lstStyle/>
          <a:p>
            <a:r>
              <a:rPr lang="en-US" dirty="0"/>
              <a:t>Adverse Effects of Chemotherapy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Toxicity</a:t>
            </a:r>
          </a:p>
          <a:p>
            <a:pPr algn="l" rtl="0"/>
            <a:r>
              <a:rPr lang="en-US" dirty="0"/>
              <a:t>GI effects: nausea and vomiting, diarrhea, </a:t>
            </a:r>
            <a:r>
              <a:rPr lang="en-US" dirty="0" err="1"/>
              <a:t>mucositis</a:t>
            </a:r>
            <a:r>
              <a:rPr lang="en-US" dirty="0"/>
              <a:t>, and </a:t>
            </a:r>
            <a:r>
              <a:rPr lang="en-US" dirty="0" err="1"/>
              <a:t>stomatitis</a:t>
            </a:r>
            <a:r>
              <a:rPr lang="en-US" dirty="0"/>
              <a:t> </a:t>
            </a:r>
          </a:p>
          <a:p>
            <a:pPr algn="l" rtl="0"/>
            <a:r>
              <a:rPr lang="en-US" dirty="0"/>
              <a:t>Hematopoietic effects: </a:t>
            </a:r>
            <a:r>
              <a:rPr lang="en-US" dirty="0" err="1"/>
              <a:t>myelosuppression</a:t>
            </a:r>
            <a:endParaRPr lang="en-US" dirty="0"/>
          </a:p>
          <a:p>
            <a:pPr algn="l" rtl="0"/>
            <a:r>
              <a:rPr lang="en-US" dirty="0"/>
              <a:t>Renal damage</a:t>
            </a:r>
          </a:p>
          <a:p>
            <a:pPr algn="l" rtl="0"/>
            <a:r>
              <a:rPr lang="en-US" dirty="0"/>
              <a:t>Cardiopulmonary system: potential cardiac toxicities</a:t>
            </a:r>
          </a:p>
          <a:p>
            <a:pPr algn="l" rtl="0"/>
            <a:r>
              <a:rPr lang="en-US" dirty="0"/>
              <a:t>Reproductive system: potential sterility, potential reproductive cell abnormalities</a:t>
            </a:r>
          </a:p>
          <a:p>
            <a:pPr algn="l" rtl="0"/>
            <a:r>
              <a:rPr lang="en-US" dirty="0"/>
              <a:t>Neurologic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214291"/>
            <a:ext cx="8524875" cy="1357321"/>
          </a:xfrm>
        </p:spPr>
        <p:txBody>
          <a:bodyPr>
            <a:normAutofit/>
          </a:bodyPr>
          <a:lstStyle/>
          <a:p>
            <a:r>
              <a:rPr lang="en-US" dirty="0"/>
              <a:t>Bone Marrow Transplantation (BMT)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Used for hematologic cancers that affect the marrow or solid tumors, which are treated with a chemotherapy dosage that ablates the bone marrow</a:t>
            </a:r>
          </a:p>
          <a:p>
            <a:pPr algn="l" rtl="0"/>
            <a:r>
              <a:rPr lang="en-US" dirty="0" smtClean="0"/>
              <a:t>Graft-vs</a:t>
            </a:r>
            <a:r>
              <a:rPr lang="en-US" dirty="0"/>
              <a:t>.-host disease</a:t>
            </a:r>
          </a:p>
          <a:p>
            <a:pPr algn="l" rtl="0"/>
            <a:r>
              <a:rPr lang="en-US" dirty="0"/>
              <a:t>Venous occlusive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15937"/>
          </a:xfrm>
        </p:spPr>
        <p:txBody>
          <a:bodyPr>
            <a:normAutofit fontScale="90000"/>
          </a:bodyPr>
          <a:lstStyle/>
          <a:p>
            <a:r>
              <a:rPr lang="en-US" sz="3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Nursing process for pt with cancer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32765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800" dirty="0">
                <a:solidFill>
                  <a:srgbClr val="862308"/>
                </a:solidFill>
                <a:latin typeface="Times New Roman" pitchFamily="18" charset="0"/>
                <a:cs typeface="Times New Roman" pitchFamily="18" charset="0"/>
              </a:rPr>
              <a:t>Assessment: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Assess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promote infection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(chemotherapy, malnutrition, intravenous catheter, age, contaminated equipment,…)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Monitor lab test as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WBC’s 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Assess S&amp;S of infection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invasive catheter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is placed assess pt for sepsis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Assess pt for factors that may contribute to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bleeding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as ( chemotherapy, radiation, medications as aspirin,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persentein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heparin)</a:t>
            </a:r>
          </a:p>
          <a:p>
            <a:pPr algn="l" rtl="0">
              <a:lnSpc>
                <a:spcPct val="80000"/>
              </a:lnSpc>
              <a:buFontTx/>
              <a:buChar char="-"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Monitor pt for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hemorrhage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melena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hematuria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hemoptysis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hematomesis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ecchymosis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and change in mental status.  sputum or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vomitus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476250"/>
            <a:ext cx="8642350" cy="6048375"/>
          </a:xfrm>
        </p:spPr>
        <p:txBody>
          <a:bodyPr/>
          <a:lstStyle/>
          <a:p>
            <a:pPr algn="l" rtl="0">
              <a:lnSpc>
                <a:spcPct val="80000"/>
              </a:lnSpc>
              <a:buFontTx/>
              <a:buChar char="-"/>
              <a:tabLst>
                <a:tab pos="1965325" algn="l"/>
              </a:tabLst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Assess the pt for any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skin problems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note the presence of skin lesions or ulcerations, or lesions in the MM</a:t>
            </a:r>
          </a:p>
          <a:p>
            <a:pPr algn="l" rtl="0">
              <a:lnSpc>
                <a:spcPct val="80000"/>
              </a:lnSpc>
              <a:buFontTx/>
              <a:buChar char="-"/>
              <a:tabLst>
                <a:tab pos="1965325" algn="l"/>
              </a:tabLst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Note presence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alopecia,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assess it’s psychological impact on the pt </a:t>
            </a:r>
          </a:p>
          <a:p>
            <a:pPr algn="l" rtl="0">
              <a:lnSpc>
                <a:spcPct val="80000"/>
              </a:lnSpc>
              <a:buFontTx/>
              <a:buChar char="-"/>
              <a:tabLst>
                <a:tab pos="1965325" algn="l"/>
              </a:tabLst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Assess pt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nutritional status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(if there is wt loss,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cachexia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(muscle wasting))</a:t>
            </a:r>
          </a:p>
          <a:p>
            <a:pPr algn="l" rtl="0">
              <a:lnSpc>
                <a:spcPct val="80000"/>
              </a:lnSpc>
              <a:buFontTx/>
              <a:buChar char="-"/>
              <a:tabLst>
                <a:tab pos="1965325" algn="l"/>
              </a:tabLst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Assess pt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diet history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episode of anorexia, change in appetite,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difficulty in swallowing, presence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N,V&amp;D</a:t>
            </a:r>
          </a:p>
          <a:p>
            <a:pPr algn="l" rtl="0">
              <a:lnSpc>
                <a:spcPct val="80000"/>
              </a:lnSpc>
              <a:buFontTx/>
              <a:buChar char="-"/>
              <a:tabLst>
                <a:tab pos="1965325" algn="l"/>
              </a:tabLst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Assess source and site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lnSpc>
                <a:spcPct val="80000"/>
              </a:lnSpc>
              <a:buFontTx/>
              <a:buChar char="-"/>
              <a:tabLst>
                <a:tab pos="1965325" algn="l"/>
              </a:tabLst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Assess factors increase pt pain as fear, anger, fatigue, social isolation</a:t>
            </a:r>
          </a:p>
          <a:p>
            <a:pPr algn="l" rtl="0">
              <a:lnSpc>
                <a:spcPct val="80000"/>
              </a:lnSpc>
              <a:buFontTx/>
              <a:buChar char="-"/>
              <a:tabLst>
                <a:tab pos="1965325" algn="l"/>
              </a:tabLst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Assess for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fatigue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and assess stressors contribute to fatigue as ( pain,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dyspnea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fear, anxiety, and constipation) </a:t>
            </a:r>
          </a:p>
          <a:p>
            <a:pPr algn="l" rtl="0">
              <a:lnSpc>
                <a:spcPct val="80000"/>
              </a:lnSpc>
              <a:buFontTx/>
              <a:buChar char="-"/>
              <a:tabLst>
                <a:tab pos="1965325" algn="l"/>
              </a:tabLst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642919"/>
            <a:ext cx="8524875" cy="1143007"/>
          </a:xfrm>
        </p:spPr>
        <p:txBody>
          <a:bodyPr>
            <a:normAutofit/>
          </a:bodyPr>
          <a:lstStyle/>
          <a:p>
            <a:r>
              <a:rPr lang="en-US" dirty="0"/>
              <a:t>Common Nursing Diagnoses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Impaired oral mucosa</a:t>
            </a:r>
          </a:p>
          <a:p>
            <a:pPr algn="l" rtl="0"/>
            <a:r>
              <a:rPr lang="en-US" dirty="0"/>
              <a:t>Impaired tissue integrity</a:t>
            </a:r>
          </a:p>
          <a:p>
            <a:pPr algn="l" rtl="0"/>
            <a:r>
              <a:rPr lang="en-US" dirty="0"/>
              <a:t>Imbalanced nutrition</a:t>
            </a:r>
          </a:p>
          <a:p>
            <a:pPr algn="l" rtl="0"/>
            <a:r>
              <a:rPr lang="en-US" dirty="0"/>
              <a:t>Chronic pain</a:t>
            </a:r>
          </a:p>
          <a:p>
            <a:pPr algn="l" rtl="0"/>
            <a:r>
              <a:rPr lang="en-US" dirty="0"/>
              <a:t>Fatigue</a:t>
            </a:r>
          </a:p>
          <a:p>
            <a:pPr algn="l" rtl="0"/>
            <a:r>
              <a:rPr lang="en-US" dirty="0"/>
              <a:t>Disturbed body image</a:t>
            </a:r>
          </a:p>
          <a:p>
            <a:pPr algn="l" rtl="0"/>
            <a:r>
              <a:rPr lang="en-US" dirty="0"/>
              <a:t>Coping diagnoses and anticipatory grief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428605"/>
            <a:ext cx="8524875" cy="857255"/>
          </a:xfrm>
        </p:spPr>
        <p:txBody>
          <a:bodyPr>
            <a:normAutofit/>
          </a:bodyPr>
          <a:lstStyle/>
          <a:p>
            <a:r>
              <a:rPr lang="en-US" dirty="0"/>
              <a:t>Collaborative Problems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Infection</a:t>
            </a:r>
          </a:p>
          <a:p>
            <a:pPr algn="l" rtl="0"/>
            <a:r>
              <a:rPr lang="en-US" dirty="0"/>
              <a:t>Bleeding</a:t>
            </a:r>
          </a:p>
          <a:p>
            <a:pPr algn="l" rtl="0"/>
            <a:r>
              <a:rPr lang="en-US" dirty="0"/>
              <a:t>Superior vena cava syndrome</a:t>
            </a:r>
          </a:p>
          <a:p>
            <a:pPr algn="l" rtl="0"/>
            <a:r>
              <a:rPr lang="en-US" dirty="0" err="1"/>
              <a:t>Hypercalcemia</a:t>
            </a:r>
            <a:endParaRPr lang="en-US" dirty="0"/>
          </a:p>
          <a:p>
            <a:pPr algn="l" rtl="0"/>
            <a:r>
              <a:rPr lang="en-US" dirty="0"/>
              <a:t>Spinal cord compression</a:t>
            </a:r>
          </a:p>
          <a:p>
            <a:pPr algn="l" rtl="0"/>
            <a:r>
              <a:rPr lang="en-US" dirty="0"/>
              <a:t>Pericardial effusion</a:t>
            </a:r>
          </a:p>
          <a:p>
            <a:pPr algn="l" rtl="0"/>
            <a:r>
              <a:rPr lang="en-US" dirty="0"/>
              <a:t>Disseminated intravascular coagulation (DIC)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357167"/>
            <a:ext cx="8524875" cy="1285883"/>
          </a:xfrm>
        </p:spPr>
        <p:txBody>
          <a:bodyPr>
            <a:normAutofit/>
          </a:bodyPr>
          <a:lstStyle/>
          <a:p>
            <a:r>
              <a:rPr lang="en-US" dirty="0"/>
              <a:t>Hospice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algn="l" rtl="0"/>
            <a:r>
              <a:rPr lang="en-US" dirty="0"/>
              <a:t>Comprehensive, multidisciplinary approach to the care of patients with terminal illness and their families</a:t>
            </a:r>
          </a:p>
          <a:p>
            <a:pPr algn="l" rtl="0"/>
            <a:r>
              <a:rPr lang="en-US" dirty="0"/>
              <a:t>Focuses upon:</a:t>
            </a:r>
          </a:p>
          <a:p>
            <a:pPr lvl="1" algn="l" rtl="0"/>
            <a:r>
              <a:rPr lang="en-US" dirty="0"/>
              <a:t>Quality of life</a:t>
            </a:r>
          </a:p>
          <a:p>
            <a:pPr lvl="1" algn="l" rtl="0"/>
            <a:r>
              <a:rPr lang="en-US" dirty="0"/>
              <a:t>Palliation of symptoms</a:t>
            </a:r>
          </a:p>
          <a:p>
            <a:pPr lvl="1" algn="l" rtl="0"/>
            <a:r>
              <a:rPr lang="en-US" dirty="0"/>
              <a:t>Psychosocial and spiritual care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428605"/>
            <a:ext cx="8524875" cy="857255"/>
          </a:xfrm>
        </p:spPr>
        <p:txBody>
          <a:bodyPr>
            <a:normAutofit/>
          </a:bodyPr>
          <a:lstStyle/>
          <a:p>
            <a:r>
              <a:rPr lang="en-US" dirty="0"/>
              <a:t>Carcinogenic Agents and Factors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Viruses and bacteria </a:t>
            </a:r>
          </a:p>
          <a:p>
            <a:pPr algn="l" rtl="0"/>
            <a:r>
              <a:rPr lang="en-US" dirty="0"/>
              <a:t>Physical factors: sunlight, radiation, chronic irritation</a:t>
            </a:r>
          </a:p>
          <a:p>
            <a:pPr algn="l" rtl="0"/>
            <a:r>
              <a:rPr lang="en-US" dirty="0"/>
              <a:t>Chemical agents: tobacco, asbestos</a:t>
            </a:r>
          </a:p>
          <a:p>
            <a:pPr algn="l" rtl="0"/>
            <a:r>
              <a:rPr lang="en-US" dirty="0"/>
              <a:t>Genetic and familial factors</a:t>
            </a:r>
          </a:p>
          <a:p>
            <a:pPr algn="l" rtl="0"/>
            <a:r>
              <a:rPr lang="en-US" dirty="0"/>
              <a:t>Diet</a:t>
            </a:r>
          </a:p>
          <a:p>
            <a:pPr algn="l" rtl="0"/>
            <a:r>
              <a:rPr lang="en-US" dirty="0"/>
              <a:t>Hormones</a:t>
            </a:r>
          </a:p>
          <a:p>
            <a:pPr algn="l" rtl="0"/>
            <a:r>
              <a:rPr lang="en-US" dirty="0"/>
              <a:t>Role of the immune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357167"/>
            <a:ext cx="8524875" cy="1214445"/>
          </a:xfrm>
        </p:spPr>
        <p:txBody>
          <a:bodyPr>
            <a:normAutofit/>
          </a:bodyPr>
          <a:lstStyle/>
          <a:p>
            <a:r>
              <a:rPr lang="en-US" dirty="0"/>
              <a:t>Oncologic Emergencies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Superior vena cava syndrome</a:t>
            </a:r>
          </a:p>
          <a:p>
            <a:pPr algn="l" rtl="0"/>
            <a:r>
              <a:rPr lang="en-US" dirty="0"/>
              <a:t>Spinal cord compression</a:t>
            </a:r>
          </a:p>
          <a:p>
            <a:pPr algn="l" rtl="0"/>
            <a:r>
              <a:rPr lang="en-US" dirty="0"/>
              <a:t>Pericardial effusion and cardiac </a:t>
            </a:r>
            <a:r>
              <a:rPr lang="en-US" dirty="0" err="1"/>
              <a:t>tamponade</a:t>
            </a:r>
            <a:endParaRPr lang="en-US" dirty="0"/>
          </a:p>
          <a:p>
            <a:pPr algn="l" rtl="0"/>
            <a:r>
              <a:rPr lang="en-US" dirty="0"/>
              <a:t>Disseminated intravascular coagulation (DIC)</a:t>
            </a:r>
          </a:p>
          <a:p>
            <a:pPr algn="l" rtl="0"/>
            <a:r>
              <a:rPr lang="en-US" dirty="0"/>
              <a:t>Syndrome of inappropriate secretion of </a:t>
            </a:r>
            <a:r>
              <a:rPr lang="en-US" dirty="0" err="1"/>
              <a:t>antidiuretic</a:t>
            </a:r>
            <a:r>
              <a:rPr lang="en-US" dirty="0"/>
              <a:t> hormone</a:t>
            </a:r>
          </a:p>
          <a:p>
            <a:pPr algn="l" rtl="0"/>
            <a:r>
              <a:rPr lang="en-US" dirty="0"/>
              <a:t>Tumor </a:t>
            </a:r>
            <a:r>
              <a:rPr lang="en-US" dirty="0" err="1"/>
              <a:t>lysis</a:t>
            </a:r>
            <a:r>
              <a:rPr lang="en-US" dirty="0"/>
              <a:t> syndrome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   Superior Vena Cava </a:t>
            </a:r>
            <a:br>
              <a:rPr lang="en-US"/>
            </a:br>
            <a:r>
              <a:rPr lang="en-US"/>
              <a:t>Syndrome</a:t>
            </a:r>
            <a:endParaRPr lang="en-CA"/>
          </a:p>
        </p:txBody>
      </p:sp>
      <p:pic>
        <p:nvPicPr>
          <p:cNvPr id="162822" name="AAFVYMN0.jpg" descr="AAFVYMN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1517650"/>
            <a:ext cx="4156075" cy="48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69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Early Warning Signs for Cancer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924425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Cancer 7 early warning signs ( CAUTION 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500" b="1" u="sng" dirty="0">
                <a:solidFill>
                  <a:srgbClr val="D4655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hange in bowel or bladder habits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500" b="1" u="sng" dirty="0">
                <a:solidFill>
                  <a:srgbClr val="972D0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sore that does not heal.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500" b="1" u="sng" dirty="0">
                <a:solidFill>
                  <a:srgbClr val="E64A6B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nusual bleeding or discharge.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500" b="1" u="sng" dirty="0">
                <a:solidFill>
                  <a:srgbClr val="D4655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hickening or lump in breast or scrotum.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500" b="1" u="sng" dirty="0">
                <a:solidFill>
                  <a:srgbClr val="D4655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ndigestion or difficulty in swallowing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500" b="1" u="sng" dirty="0">
                <a:solidFill>
                  <a:srgbClr val="D4655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bvious change in a mole or wart.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500" b="1" u="sng" dirty="0">
                <a:solidFill>
                  <a:srgbClr val="D4655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agging cough or hoarseness.</a:t>
            </a:r>
            <a:r>
              <a:rPr lang="en-US" dirty="0">
                <a:solidFill>
                  <a:schemeClr val="tx2"/>
                </a:solidFill>
              </a:rPr>
              <a:t>  </a:t>
            </a:r>
            <a:endParaRPr lang="ar-JO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428605"/>
            <a:ext cx="8524875" cy="1285883"/>
          </a:xfrm>
        </p:spPr>
        <p:txBody>
          <a:bodyPr>
            <a:normAutofit/>
          </a:bodyPr>
          <a:lstStyle/>
          <a:p>
            <a:r>
              <a:rPr lang="en-US" dirty="0"/>
              <a:t>Primary and Secondary Prevention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71612"/>
            <a:ext cx="8229600" cy="4625989"/>
          </a:xfrm>
        </p:spPr>
        <p:txBody>
          <a:bodyPr/>
          <a:lstStyle/>
          <a:p>
            <a:pPr algn="l" rtl="0"/>
            <a:r>
              <a:rPr lang="en-US" dirty="0"/>
              <a:t>Primary prevention is concerned with reducing cancer risk in healthy people.</a:t>
            </a:r>
          </a:p>
          <a:p>
            <a:pPr algn="l" rtl="0"/>
            <a:r>
              <a:rPr lang="en-US" dirty="0"/>
              <a:t>Secondary prevention involves detection and screening to achieve early diagnosis and intervention.</a:t>
            </a:r>
          </a:p>
          <a:p>
            <a:pPr algn="l" rtl="0"/>
            <a:r>
              <a:rPr lang="en-US" dirty="0"/>
              <a:t>There is now great emphasis on the primary and secondary prevention of cancer.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571481"/>
            <a:ext cx="8524875" cy="928693"/>
          </a:xfrm>
        </p:spPr>
        <p:txBody>
          <a:bodyPr>
            <a:normAutofit/>
          </a:bodyPr>
          <a:lstStyle/>
          <a:p>
            <a:r>
              <a:rPr lang="en-US" dirty="0"/>
              <a:t>Primary Prevention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l" rtl="0"/>
            <a:r>
              <a:rPr lang="en-US" dirty="0"/>
              <a:t>Avoid known carcinogens.</a:t>
            </a:r>
          </a:p>
          <a:p>
            <a:pPr algn="l" rtl="0"/>
            <a:r>
              <a:rPr lang="en-US" dirty="0"/>
              <a:t>Lifestyle and dietary changes to reduce cancer risk</a:t>
            </a:r>
          </a:p>
          <a:p>
            <a:pPr algn="l" rtl="0"/>
            <a:r>
              <a:rPr lang="en-US" dirty="0"/>
              <a:t>Public and patient education</a:t>
            </a:r>
          </a:p>
          <a:p>
            <a:pPr algn="l" rtl="0"/>
            <a:r>
              <a:rPr lang="en-US" dirty="0"/>
              <a:t>See </a:t>
            </a:r>
            <a:r>
              <a:rPr lang="en-US" b="1" dirty="0"/>
              <a:t>Chart 16-2.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571481"/>
            <a:ext cx="8524875" cy="1000131"/>
          </a:xfrm>
        </p:spPr>
        <p:txBody>
          <a:bodyPr>
            <a:normAutofit/>
          </a:bodyPr>
          <a:lstStyle/>
          <a:p>
            <a:r>
              <a:rPr lang="en-US" dirty="0"/>
              <a:t>Secondary Prevention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 algn="l" rtl="0"/>
            <a:r>
              <a:rPr lang="en-US" dirty="0"/>
              <a:t>Identification of patients at high cancer risk</a:t>
            </a:r>
          </a:p>
          <a:p>
            <a:pPr algn="l" rtl="0"/>
            <a:r>
              <a:rPr lang="en-US" dirty="0"/>
              <a:t>Cancer screening</a:t>
            </a:r>
          </a:p>
          <a:p>
            <a:pPr lvl="1" algn="l" rtl="0"/>
            <a:r>
              <a:rPr lang="en-US" dirty="0"/>
              <a:t>Self-breast exam</a:t>
            </a:r>
          </a:p>
          <a:p>
            <a:pPr lvl="1" algn="l" rtl="0"/>
            <a:r>
              <a:rPr lang="en-US" dirty="0"/>
              <a:t>Self-testicular exam</a:t>
            </a:r>
          </a:p>
          <a:p>
            <a:pPr lvl="1" algn="l" rtl="0"/>
            <a:r>
              <a:rPr lang="en-US" dirty="0"/>
              <a:t>Screening colonoscopy</a:t>
            </a:r>
          </a:p>
          <a:p>
            <a:pPr lvl="1" algn="l" rtl="0"/>
            <a:r>
              <a:rPr lang="en-US" dirty="0"/>
              <a:t>Pap test </a:t>
            </a:r>
          </a:p>
          <a:p>
            <a:pPr algn="l" rtl="0"/>
            <a:r>
              <a:rPr lang="en-US" dirty="0"/>
              <a:t>Public and patient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357167"/>
            <a:ext cx="8524875" cy="1071569"/>
          </a:xfrm>
        </p:spPr>
        <p:txBody>
          <a:bodyPr>
            <a:normAutofit/>
          </a:bodyPr>
          <a:lstStyle/>
          <a:p>
            <a:r>
              <a:rPr lang="en-US" dirty="0"/>
              <a:t>Diagnosis of Cancer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l" rtl="0"/>
            <a:r>
              <a:rPr lang="en-US" dirty="0"/>
              <a:t>Diagnostic Tests</a:t>
            </a:r>
            <a:br>
              <a:rPr lang="en-US" dirty="0"/>
            </a:br>
            <a:r>
              <a:rPr lang="en-US" dirty="0"/>
              <a:t>See </a:t>
            </a:r>
            <a:r>
              <a:rPr lang="en-US" b="1" dirty="0"/>
              <a:t>Table 16-4</a:t>
            </a:r>
            <a:endParaRPr lang="en-US" dirty="0"/>
          </a:p>
          <a:p>
            <a:pPr algn="l" rtl="0"/>
            <a:r>
              <a:rPr lang="en-US" dirty="0"/>
              <a:t>Tumor staging and grading</a:t>
            </a:r>
            <a:br>
              <a:rPr lang="en-US" dirty="0"/>
            </a:br>
            <a:r>
              <a:rPr lang="en-US" dirty="0"/>
              <a:t>See </a:t>
            </a:r>
            <a:r>
              <a:rPr lang="en-US" b="1" dirty="0"/>
              <a:t>Chart 16-3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TNM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2158</Words>
  <Application>Microsoft Office PowerPoint</Application>
  <PresentationFormat>On-screen Show (4:3)</PresentationFormat>
  <Paragraphs>293</Paragraphs>
  <Slides>41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سمة Office</vt:lpstr>
      <vt:lpstr> Oncology: Nursing Management in Cancer Care </vt:lpstr>
      <vt:lpstr>Cancer </vt:lpstr>
      <vt:lpstr>Malignant Process</vt:lpstr>
      <vt:lpstr>Carcinogenic Agents and Factors</vt:lpstr>
      <vt:lpstr>Early Warning Signs for Cancer</vt:lpstr>
      <vt:lpstr>Primary and Secondary Prevention</vt:lpstr>
      <vt:lpstr>Primary Prevention</vt:lpstr>
      <vt:lpstr>Secondary Prevention</vt:lpstr>
      <vt:lpstr>Diagnosis of Cancer</vt:lpstr>
      <vt:lpstr>PowerPoint Presentation</vt:lpstr>
      <vt:lpstr>PowerPoint Presentation</vt:lpstr>
      <vt:lpstr>Cancer classification according to tissue type</vt:lpstr>
      <vt:lpstr>Cancer Management</vt:lpstr>
      <vt:lpstr>Surgical Treatment</vt:lpstr>
      <vt:lpstr>As a primary treatment</vt:lpstr>
      <vt:lpstr>Diagnostic Surgery</vt:lpstr>
      <vt:lpstr>PowerPoint Presentation</vt:lpstr>
      <vt:lpstr>PowerPoint Presentation</vt:lpstr>
      <vt:lpstr>PowerPoint Presentation</vt:lpstr>
      <vt:lpstr>Nursing management in cancer surgery</vt:lpstr>
      <vt:lpstr>Radiation Therapy</vt:lpstr>
      <vt:lpstr>Radiation Therapy</vt:lpstr>
      <vt:lpstr>PowerPoint Presentation</vt:lpstr>
      <vt:lpstr>PowerPoint Presentation</vt:lpstr>
      <vt:lpstr>Nursing Care of the Patient Undergoing Radiation Therapy</vt:lpstr>
      <vt:lpstr>Toxicity from radiation therapy</vt:lpstr>
      <vt:lpstr>Nursing management in radiation therapy</vt:lpstr>
      <vt:lpstr>Chemotherapy</vt:lpstr>
      <vt:lpstr>Phases of Cell Cycle</vt:lpstr>
      <vt:lpstr>Classification of chemotherapy</vt:lpstr>
      <vt:lpstr>  Chemotherapy Roles and Chemotherapeutic Agents  </vt:lpstr>
      <vt:lpstr>Administration of Chemotherapy</vt:lpstr>
      <vt:lpstr>Adverse Effects of Chemotherapy</vt:lpstr>
      <vt:lpstr>Bone Marrow Transplantation (BMT)</vt:lpstr>
      <vt:lpstr>Nursing process for pt with cancer</vt:lpstr>
      <vt:lpstr>PowerPoint Presentation</vt:lpstr>
      <vt:lpstr>Common Nursing Diagnoses</vt:lpstr>
      <vt:lpstr>Collaborative Problems</vt:lpstr>
      <vt:lpstr>Hospice</vt:lpstr>
      <vt:lpstr>Oncologic Emergencies</vt:lpstr>
      <vt:lpstr>   Superior Vena Cava  Syndrome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Oncology: Nursing Management in Cancer Care </dc:title>
  <cp:lastModifiedBy>Hp</cp:lastModifiedBy>
  <cp:revision>6</cp:revision>
  <dcterms:modified xsi:type="dcterms:W3CDTF">2015-05-09T18:42:12Z</dcterms:modified>
</cp:coreProperties>
</file>