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5" r:id="rId28"/>
    <p:sldId id="287" r:id="rId29"/>
    <p:sldId id="286" r:id="rId30"/>
    <p:sldId id="288" r:id="rId31"/>
    <p:sldId id="289" r:id="rId32"/>
    <p:sldId id="291" r:id="rId33"/>
    <p:sldId id="290" r:id="rId34"/>
    <p:sldId id="292"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000"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DC2CA-F164-411D-94DE-A5E872E3712B}" type="datetimeFigureOut">
              <a:rPr lang="en-US" smtClean="0"/>
              <a:pPr/>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3F071-3662-4D8C-824A-C481ACA8DF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4F071-9521-440C-B28E-24774A94500E}" type="slidenum">
              <a:rPr lang="en-US"/>
              <a:pPr/>
              <a:t>2</a:t>
            </a:fld>
            <a:endParaRPr lang="en-US"/>
          </a:p>
        </p:txBody>
      </p:sp>
      <p:sp>
        <p:nvSpPr>
          <p:cNvPr id="124930" name="Rectangle 2"/>
          <p:cNvSpPr>
            <a:spLocks noGrp="1" noRot="1" noChangeAspect="1" noChangeArrowheads="1"/>
          </p:cNvSpPr>
          <p:nvPr>
            <p:ph type="sldImg"/>
          </p:nvPr>
        </p:nvSpPr>
        <p:spPr bwMode="auto">
          <a:xfrm>
            <a:off x="1152525" y="692150"/>
            <a:ext cx="4552950" cy="3414713"/>
          </a:xfrm>
          <a:prstGeom prst="rect">
            <a:avLst/>
          </a:prstGeom>
          <a:noFill/>
          <a:ln w="12700" cap="flat">
            <a:solidFill>
              <a:schemeClr val="tx1"/>
            </a:solidFill>
            <a:miter lim="800000"/>
            <a:headEnd/>
            <a:tailEnd/>
          </a:ln>
        </p:spPr>
      </p:sp>
      <p:sp>
        <p:nvSpPr>
          <p:cNvPr id="124931" name="Rectangle 3"/>
          <p:cNvSpPr>
            <a:spLocks noGrp="1" noChangeArrowheads="1"/>
          </p:cNvSpPr>
          <p:nvPr>
            <p:ph type="body" idx="1"/>
          </p:nvPr>
        </p:nvSpPr>
        <p:spPr bwMode="auto">
          <a:xfrm>
            <a:off x="912813" y="4343400"/>
            <a:ext cx="5030787" cy="4113213"/>
          </a:xfrm>
          <a:prstGeom prst="rect">
            <a:avLst/>
          </a:prstGeom>
          <a:noFill/>
          <a:ln>
            <a:miter lim="800000"/>
            <a:headEnd/>
            <a:tailEnd/>
          </a:ln>
        </p:spPr>
        <p:txBody>
          <a:bodyPr lIns="91558" tIns="45779" rIns="91558" bIns="45779"/>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E032373-6E26-4AF3-8491-27B6AA1299C4}" type="slidenum">
              <a:rPr lang="fi-FI"/>
              <a:pPr/>
              <a:t>14</a:t>
            </a:fld>
            <a:endParaRPr lang="fi-FI"/>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p:spPr>
        <p:txBody>
          <a:bodyPr/>
          <a:lstStyle/>
          <a:p>
            <a:pPr algn="just" eaLnBrk="1" hangingPunct="1"/>
            <a:r>
              <a:rPr lang="en-GB" smtClean="0"/>
              <a:t>Parkinson´s disease (PD) was first described by an English physician, James Parkinson, in 1817 in “An Essay on the Shaking Palsy”.</a:t>
            </a:r>
            <a:r>
              <a:rPr lang="en-GB" b="1" i="1" smtClean="0"/>
              <a:t> </a:t>
            </a:r>
            <a:r>
              <a:rPr lang="en-GB" smtClean="0"/>
              <a:t>The famous French Neurologist, Charcot, further described the syndrome in the late 1800s. </a:t>
            </a:r>
          </a:p>
          <a:p>
            <a:pPr algn="just" eaLnBrk="1" hangingPunct="1"/>
            <a:endParaRPr lang="en-GB" smtClean="0"/>
          </a:p>
          <a:p>
            <a:pPr algn="just" eaLnBrk="1" hangingPunct="1"/>
            <a:r>
              <a:rPr lang="en-GB" smtClean="0">
                <a:cs typeface="Times New Roman" pitchFamily="18" charset="0"/>
              </a:rPr>
              <a:t>Parkinson, J. An Essay on the Shaking Palsy.  Sherwood, Neely &amp; Jones, London, 1817</a:t>
            </a:r>
            <a:r>
              <a:rPr lang="en-GB"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E4E78AA-6BCA-46E4-AAF6-D7B6149BBC68}" type="slidenum">
              <a:rPr lang="fi-FI"/>
              <a:pPr/>
              <a:t>15</a:t>
            </a:fld>
            <a:endParaRPr lang="fi-FI"/>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ln/>
        </p:spPr>
        <p:txBody>
          <a:bodyPr/>
          <a:lstStyle/>
          <a:p>
            <a:pPr algn="l" eaLnBrk="1" hangingPunct="1"/>
            <a:r>
              <a:rPr lang="en-GB" smtClean="0"/>
              <a:t>PD is the most common movement disorder affecting 1-2 % of the general population over the age of 65 years, and it is the second most common neurodegenerative disorder after Alzheimer´s disease (AD). </a:t>
            </a:r>
          </a:p>
          <a:p>
            <a:pPr algn="l" eaLnBrk="1" hangingPunct="1"/>
            <a:endParaRPr lang="en-GB" smtClean="0"/>
          </a:p>
          <a:p>
            <a:pPr algn="l" eaLnBrk="1" hangingPunct="1"/>
            <a:r>
              <a:rPr lang="en-GB" smtClean="0">
                <a:cs typeface="Times New Roman" pitchFamily="18" charset="0"/>
              </a:rPr>
              <a:t>Tanner, CM et al. Epidemiology and genetics of Parkinson´s disease. In: Watts RL, Koller WC, ed. Movement Disorders, Neurologic principles and practice. New York: McGrawhill, pp. 137-152, 1997</a:t>
            </a:r>
            <a:r>
              <a:rPr lang="en-GB"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270A9F-0DAB-486C-B5A1-ED8549C05225}" type="slidenum">
              <a:rPr lang="fi-FI"/>
              <a:pPr/>
              <a:t>16</a:t>
            </a:fld>
            <a:endParaRPr lang="fi-FI"/>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a:lstStyle/>
          <a:p>
            <a:pPr algn="l" eaLnBrk="1" hangingPunct="1"/>
            <a:r>
              <a:rPr lang="en-GB" smtClean="0"/>
              <a:t>The incidence ratio (the number of new cases) of PD ranges from 4.5 - 21 / 100 000 population, the variation reflecting in part variations in study designs and definition of the disease (one difficulty in the epidemiological studies is accurate diagnosis of PD). The figure shows incidence rates in South-West Finland in 1992.  The disease is rare before the age of 50, and both incidence and prevalence rates rise sharply thereafter. Most cases start between 50 and 70 years of age.</a:t>
            </a:r>
          </a:p>
          <a:p>
            <a:pPr algn="l" eaLnBrk="1" hangingPunct="1"/>
            <a:endParaRPr lang="en-GB" smtClean="0"/>
          </a:p>
          <a:p>
            <a:pPr algn="l" eaLnBrk="1" hangingPunct="1"/>
            <a:r>
              <a:rPr lang="en-GB" smtClean="0">
                <a:cs typeface="Times New Roman" pitchFamily="18" charset="0"/>
              </a:rPr>
              <a:t>Marttila, R. et al. Geographic clustering of Parkinson´s disease in Finland. Eur. J. Neurol. 3(5), 187, 1996</a:t>
            </a:r>
            <a:r>
              <a:rPr lang="en-GB"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8956A6B-6338-4350-9C82-2303A22234A9}" type="slidenum">
              <a:rPr lang="fi-FI"/>
              <a:pPr/>
              <a:t>17</a:t>
            </a:fld>
            <a:endParaRPr lang="fi-FI"/>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p:spPr>
        <p:txBody>
          <a:bodyPr/>
          <a:lstStyle/>
          <a:p>
            <a:pPr algn="l" eaLnBrk="1" hangingPunct="1"/>
            <a:r>
              <a:rPr lang="en-GB" smtClean="0"/>
              <a:t>The prevalence (number of existing cases) estimates of PD vary from 20 to 300 / 100 000 persons in white, for example in South-West Finland prevalence is 166 / 100 000 persons. </a:t>
            </a:r>
          </a:p>
          <a:p>
            <a:pPr algn="l" eaLnBrk="1" hangingPunct="1"/>
            <a:endParaRPr lang="en-GB" smtClean="0"/>
          </a:p>
          <a:p>
            <a:pPr algn="l" eaLnBrk="1" hangingPunct="1"/>
            <a:r>
              <a:rPr lang="en-GB" smtClean="0">
                <a:cs typeface="Times New Roman" pitchFamily="18" charset="0"/>
              </a:rPr>
              <a:t>Marttila, R. et al. Geographic clustering of Parkinson´s disease in Finland. Eur. J. Neurol. 3(5), 187, 1996</a:t>
            </a:r>
            <a:r>
              <a:rPr lang="en-GB"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9B3142C-B3D2-431F-804C-FFB32B33993D}" type="slidenum">
              <a:rPr lang="fi-FI"/>
              <a:pPr/>
              <a:t>18</a:t>
            </a:fld>
            <a:endParaRPr lang="fi-FI"/>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p:spPr>
        <p:txBody>
          <a:bodyPr/>
          <a:lstStyle/>
          <a:p>
            <a:pPr algn="l" eaLnBrk="1" hangingPunct="1"/>
            <a:r>
              <a:rPr lang="en-GB" smtClean="0"/>
              <a:t>Some data suggest that PD may be less prevalent in China and other Asian countries as well as in African Americans. Prevalence rates in men appear to be slightly higher than in females, the reason for this being unknown though a role for estrogen has been debated. </a:t>
            </a:r>
          </a:p>
          <a:p>
            <a:pPr algn="l" eaLnBrk="1" hangingPunct="1"/>
            <a:endParaRPr lang="en-GB" smtClean="0"/>
          </a:p>
          <a:p>
            <a:pPr algn="l" eaLnBrk="1" hangingPunct="1"/>
            <a:r>
              <a:rPr lang="en-GB" smtClean="0">
                <a:cs typeface="Times New Roman" pitchFamily="18" charset="0"/>
              </a:rPr>
              <a:t>Marttila, R. et al. Geographic clustering of Parkinson´s disease in Finland. Eur. J. Neurol. 3(5), 187, 1996</a:t>
            </a:r>
            <a:r>
              <a:rPr lang="en-GB" smtClean="0"/>
              <a:t> </a:t>
            </a:r>
          </a:p>
          <a:p>
            <a:pPr algn="l" eaLnBrk="1" hangingPunct="1"/>
            <a:r>
              <a:rPr lang="en-GB" smtClean="0">
                <a:cs typeface="Times New Roman" pitchFamily="18" charset="0"/>
              </a:rPr>
              <a:t>Koller, WC and Minagan, A. Treatment strategies for the management of Parkinson’s disease. In: Parkinson’s disease management guide, Medical economics Company Inc. at Montvale NJ, pp. 101-133, 2001</a:t>
            </a:r>
            <a:r>
              <a:rPr lang="en-GB"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9775B83-F315-4BCF-8ECC-1644BBA52524}" type="slidenum">
              <a:rPr lang="fi-FI"/>
              <a:pPr/>
              <a:t>19</a:t>
            </a:fld>
            <a:endParaRPr lang="fi-FI"/>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p:spPr>
        <p:txBody>
          <a:bodyPr/>
          <a:lstStyle/>
          <a:p>
            <a:pPr algn="l" eaLnBrk="1" hangingPunct="1"/>
            <a:r>
              <a:rPr lang="en-GB" smtClean="0"/>
              <a:t>A number of risk factors have been associated with an increased risk of PD, with age being the most important one. In addition to age, male gender and race, as well as positive family history may increase the risk for PD. A variety of environmental exposures including herbicide and pesticide exposure, metals (manganese, iron), drinking well water, farming, rural residence, wood pulp mills, and steel alloy industries have been shown to increase the risk of PD. Finally, the life experiences (trauma, emotional stress, personality traits like shyness and depressiveness) may affect the risk, although this is less well proven. On the other hand, an inverse correlation between cigarette smoking and caffeine intake has been found in case-control studies, the significance of these correlations being however, unclear. </a:t>
            </a:r>
          </a:p>
          <a:p>
            <a:pPr algn="l" eaLnBrk="1" hangingPunct="1"/>
            <a:endParaRPr lang="en-GB" smtClean="0"/>
          </a:p>
          <a:p>
            <a:pPr algn="l"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0F0D1C4-D975-4A85-8F31-B2FBC292D8FF}" type="slidenum">
              <a:rPr lang="fi-FI"/>
              <a:pPr/>
              <a:t>20</a:t>
            </a:fld>
            <a:endParaRPr lang="fi-FI"/>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algn="just" eaLnBrk="1" hangingPunct="1"/>
            <a:r>
              <a:rPr lang="en-GB" smtClean="0"/>
              <a:t>Clinically, PD is characterized by three cardinal symptoms: resting tremor, bradykinesia (generalized slowness of movements) and muscle rigidity.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2DC52AF-57FC-4F1F-89B8-ECCBF8EEBC81}" type="slidenum">
              <a:rPr lang="fi-FI"/>
              <a:pPr/>
              <a:t>21</a:t>
            </a:fld>
            <a:endParaRPr lang="fi-FI"/>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noFill/>
          <a:ln/>
        </p:spPr>
        <p:txBody>
          <a:bodyPr/>
          <a:lstStyle/>
          <a:p>
            <a:pPr algn="l" eaLnBrk="1" hangingPunct="1"/>
            <a:r>
              <a:rPr lang="en-GB" smtClean="0"/>
              <a:t>The most common first symptom is resting tremor, which is usually asymmetric and most evident in one hand with the arm at rest. It is the most easily recognized sign of the disease. The frequency of parkinsonian tremor is low, typically in the 3-6 Hz range. The alternating contraction of agonist and antagonist muscles of the forearm results in a "pill-rolling" tremor. Bradykinesia is the central motor abnormality in PD. Difficulties with daily activities such as writing, shaving, cutting food with a knife and fork and opening or buttoning buttons, as well as decreased blinking, masked facies, slowed chewing and swallowing and drooling reflect bradykinesia. Muscle tone is increased in both flexor and extensor muscles providing a constant resistance to passive movements of the joints (a "cog-wheel" rigidity can be felt during passive movements of joints). Rigidity underlies the chracteristic stooped posture, anteroflexed head, and flexed knees and elbows in the patients. The symptoms typically start asymmetrically from one side spreading from one affected limb on one side to the other limb on the same side (e.g. from hand to leg), and later also to contralateral side. </a:t>
            </a:r>
          </a:p>
          <a:p>
            <a:pPr algn="l" eaLnBrk="1" hangingPunct="1"/>
            <a:endParaRPr lang="en-GB" smtClean="0"/>
          </a:p>
          <a:p>
            <a:pPr algn="l" eaLnBrk="1" hangingPunct="1"/>
            <a:r>
              <a:rPr lang="en-GB" smtClean="0">
                <a:cs typeface="Times New Roman" pitchFamily="18" charset="0"/>
              </a:rPr>
              <a:t>Koller, WC and Minagan, A. Treatment strategies for the management of Parkinson’s disease. In: Parkinson’s disease management guide, Medical economics Company Inc. at Montvale NJ, pp. 101-133, 2001</a:t>
            </a:r>
            <a:r>
              <a:rPr lang="en-GB"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7D6174A-D1C9-4051-B2D5-5B118C62FFB4}" type="slidenum">
              <a:rPr lang="fi-FI"/>
              <a:pPr/>
              <a:t>22</a:t>
            </a:fld>
            <a:endParaRPr lang="fi-FI"/>
          </a:p>
        </p:txBody>
      </p:sp>
      <p:sp>
        <p:nvSpPr>
          <p:cNvPr id="44035" name="Rectangle 2"/>
          <p:cNvSpPr>
            <a:spLocks noGrp="1" noRot="1" noChangeAspect="1" noChangeArrowheads="1" noTextEdit="1"/>
          </p:cNvSpPr>
          <p:nvPr>
            <p:ph type="sldImg"/>
          </p:nvPr>
        </p:nvSpPr>
        <p:spPr>
          <a:ln cap="flat"/>
        </p:spPr>
      </p:sp>
      <p:sp>
        <p:nvSpPr>
          <p:cNvPr id="44036" name="Rectangle 3"/>
          <p:cNvSpPr>
            <a:spLocks noGrp="1" noChangeArrowheads="1"/>
          </p:cNvSpPr>
          <p:nvPr>
            <p:ph type="body" idx="1"/>
          </p:nvPr>
        </p:nvSpPr>
        <p:spPr>
          <a:noFill/>
          <a:ln/>
        </p:spPr>
        <p:txBody>
          <a:bodyPr/>
          <a:lstStyle/>
          <a:p>
            <a:pPr algn="l" eaLnBrk="1" hangingPunct="1"/>
            <a:r>
              <a:rPr lang="en-GB" smtClean="0"/>
              <a:t>In addition to these three cardinal features, postural instability, dysfunction of the autonomic nervous system, depression and cognitive impairment are common. Loss of postural reflexes causes balance difficulties and the body can move or fall into the direction of the center of gravity. Therefore, turning or bending forward may be associated with involuntary steps. Autonomic dysfunction can result into impaired gastrointestinal motility causing sense of fulness and constipation. Furthermore, bladder dysfunction (urinary frequency, urgency and urge incontinence), sialorrhea (due to excessive saliva production and decreased frequency of swallowing), excessive head and neck sweating (resulting from altered thermoregulation), and orthostatic hypotension result from autonomic dysfunction. Approximately 50 % of patients show mild to moderate depression. Many patients show mild cognitive decline including impaired visual-spatial perception and attention, slowness in execution of motor tasks and impaired concentration. At least 1/3 of the patients become demented during the course of the disease. </a:t>
            </a:r>
          </a:p>
          <a:p>
            <a:pPr algn="l" eaLnBrk="1" hangingPunct="1"/>
            <a:endParaRPr lang="en-GB" smtClean="0"/>
          </a:p>
          <a:p>
            <a:pPr algn="l" eaLnBrk="1" hangingPunct="1"/>
            <a:r>
              <a:rPr lang="en-GB" smtClean="0">
                <a:cs typeface="Times New Roman" pitchFamily="18" charset="0"/>
              </a:rPr>
              <a:t>Koller, WC and Minagan, A. Treatment strategies for the management of Parkinson’s disease. In: Parkinson’s disease management guide, Medical economics Company Inc. at Montvale NJ, pp. 101-133, 2001</a:t>
            </a:r>
            <a:r>
              <a:rPr lang="en-GB"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C45D872-6736-477B-B7DE-D1641076FE16}" type="slidenum">
              <a:rPr lang="fi-FI"/>
              <a:pPr/>
              <a:t>23</a:t>
            </a:fld>
            <a:endParaRPr lang="fi-FI"/>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p:spPr>
        <p:txBody>
          <a:bodyPr/>
          <a:lstStyle/>
          <a:p>
            <a:pPr algn="l" eaLnBrk="1" hangingPunct="1"/>
            <a:r>
              <a:rPr lang="en-GB" smtClean="0"/>
              <a:t>The main neuropathological feature of the disease consists of eosinophilic, round cytoplasmic inclusions called Lewy bodies and Lewy neurites, first described in 1912 by a German neuropathologist Friedrich Lewy. In 1919 it was shown that these inclusions are particularly numerous in the substantia nigra. Later the focal distribution of pathology was shown: the most pronounced nerve cell loss is found in the pars compacta of the substantia nigra. </a:t>
            </a:r>
          </a:p>
          <a:p>
            <a:pPr algn="l" eaLnBrk="1" hangingPunct="1"/>
            <a:endParaRPr lang="en-GB" smtClean="0"/>
          </a:p>
          <a:p>
            <a:pPr algn="l" eaLnBrk="1" hangingPunct="1"/>
            <a:r>
              <a:rPr lang="en-GB" smtClean="0">
                <a:cs typeface="Times New Roman" pitchFamily="18" charset="0"/>
              </a:rPr>
              <a:t>Lewy, F. in Handbuch der Neurologie Vol. 3 (eds Lewandowski, M. &amp; Abelsdorff, G.) pp. 920-933, Springer Verlag, Berlin 1912</a:t>
            </a:r>
          </a:p>
          <a:p>
            <a:pPr algn="l" eaLnBrk="1" hangingPunct="1"/>
            <a:r>
              <a:rPr lang="en-GB" smtClean="0">
                <a:cs typeface="Times New Roman" pitchFamily="18" charset="0"/>
              </a:rPr>
              <a:t>Tretiakoff 1919</a:t>
            </a:r>
          </a:p>
          <a:p>
            <a:pPr algn="l" eaLnBrk="1" hangingPunct="1"/>
            <a:r>
              <a:rPr lang="en-GB" smtClean="0">
                <a:cs typeface="Times New Roman" pitchFamily="18" charset="0"/>
              </a:rPr>
              <a:t>Forno, L. S. Neuropathology of Parkinson's disease. J. Neuropathol. Exp. Neurol. 55, 259-272 1996</a:t>
            </a:r>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BDB52-9731-4476-B9F6-32C613E6E708}" type="slidenum">
              <a:rPr lang="en-US"/>
              <a:pPr/>
              <a:t>3</a:t>
            </a:fld>
            <a:endParaRPr lang="en-US"/>
          </a:p>
        </p:txBody>
      </p:sp>
      <p:sp>
        <p:nvSpPr>
          <p:cNvPr id="152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3B03A65-27B2-4B79-86E8-5C6886974F4C}" type="slidenum">
              <a:rPr lang="fi-FI"/>
              <a:pPr/>
              <a:t>24</a:t>
            </a:fld>
            <a:endParaRPr lang="fi-FI"/>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p:spPr>
        <p:txBody>
          <a:bodyPr/>
          <a:lstStyle/>
          <a:p>
            <a:pPr algn="l" eaLnBrk="1" hangingPunct="1"/>
            <a:r>
              <a:rPr lang="en-AU" smtClean="0">
                <a:cs typeface="Times New Roman" pitchFamily="18" charset="0"/>
              </a:rPr>
              <a:t>On the left a Lewy body of substantia nigra section from a PD patient labeled with a polyclocal </a:t>
            </a:r>
            <a:r>
              <a:rPr lang="en-AU" smtClean="0">
                <a:cs typeface="Times New Roman" pitchFamily="18" charset="0"/>
                <a:sym typeface="Symbol" pitchFamily="18" charset="2"/>
              </a:rPr>
              <a:t></a:t>
            </a:r>
            <a:r>
              <a:rPr lang="en-AU" smtClean="0">
                <a:cs typeface="Times New Roman" pitchFamily="18" charset="0"/>
              </a:rPr>
              <a:t>-synuclein antibody NAC-1 at 1:100. On the right cortical Lewy bodies of cingulate gyrus labelled with NAC-1 at 1:200. Bars 20 </a:t>
            </a:r>
            <a:r>
              <a:rPr lang="en-AU" smtClean="0">
                <a:cs typeface="Times New Roman" pitchFamily="18" charset="0"/>
                <a:sym typeface="Symbol" pitchFamily="18" charset="2"/>
              </a:rPr>
              <a:t></a:t>
            </a:r>
            <a:r>
              <a:rPr lang="en-AU" smtClean="0">
                <a:cs typeface="Times New Roman" pitchFamily="18" charset="0"/>
              </a:rPr>
              <a:t>m. </a:t>
            </a:r>
            <a:endParaRPr lang="en-GB" smtClean="0">
              <a:cs typeface="Times New Roman" pitchFamily="18" charset="0"/>
            </a:endParaRPr>
          </a:p>
          <a:p>
            <a:pPr algn="l" eaLnBrk="1" hangingPunct="1"/>
            <a:endParaRPr lang="en-AU" smtClean="0">
              <a:cs typeface="Times New Roman" pitchFamily="18" charset="0"/>
            </a:endParaRPr>
          </a:p>
          <a:p>
            <a:pPr algn="l" eaLnBrk="1" hangingPunct="1"/>
            <a:r>
              <a:rPr lang="en-GB" smtClean="0">
                <a:cs typeface="Times New Roman" pitchFamily="18" charset="0"/>
              </a:rPr>
              <a:t>Bayer, T. A. et al. </a:t>
            </a:r>
            <a:r>
              <a:rPr lang="en-GB" smtClean="0">
                <a:cs typeface="Times New Roman" pitchFamily="18" charset="0"/>
                <a:sym typeface="Symbol" pitchFamily="18" charset="2"/>
              </a:rPr>
              <a:t></a:t>
            </a:r>
            <a:r>
              <a:rPr lang="en-GB" smtClean="0">
                <a:cs typeface="Times New Roman" pitchFamily="18" charset="0"/>
              </a:rPr>
              <a:t>-synuclein accumulates in Lewy bodies in Parkinson's disease and dementia with Lewy bodies but not in Alzheimer's disease -amyloid plaque cores. Neurosci. Lett. 266, 213-216 1999  </a:t>
            </a:r>
            <a:r>
              <a:rPr lang="en-AU" smtClean="0">
                <a:cs typeface="Times New Roman" pitchFamily="18" charset="0"/>
              </a:rPr>
              <a:t>(Staining by Janetta Culvenor, Univ. of Melbourne)</a:t>
            </a:r>
            <a:r>
              <a:rPr lang="en-AU" smtClean="0"/>
              <a:t> </a:t>
            </a:r>
            <a:r>
              <a:rPr lang="en-AU" smtClean="0">
                <a:cs typeface="Times New Roman" pitchFamily="18" charset="0"/>
              </a:rPr>
              <a:t>Reprinted </a:t>
            </a:r>
            <a:r>
              <a:rPr lang="en-GB" smtClean="0">
                <a:cs typeface="Times New Roman" pitchFamily="18" charset="0"/>
              </a:rPr>
              <a:t>with permission from Elsevier.</a:t>
            </a: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664EC30-83D5-4E43-B710-AB118AE1FD3A}" type="slidenum">
              <a:rPr lang="fi-FI"/>
              <a:pPr/>
              <a:t>25</a:t>
            </a:fld>
            <a:endParaRPr lang="fi-FI"/>
          </a:p>
        </p:txBody>
      </p:sp>
      <p:sp>
        <p:nvSpPr>
          <p:cNvPr id="48131" name="Rectangle 2"/>
          <p:cNvSpPr>
            <a:spLocks noGrp="1" noRot="1" noChangeAspect="1" noChangeArrowheads="1" noTextEdit="1"/>
          </p:cNvSpPr>
          <p:nvPr>
            <p:ph type="sldImg"/>
          </p:nvPr>
        </p:nvSpPr>
        <p:spPr>
          <a:ln cap="flat"/>
        </p:spPr>
      </p:sp>
      <p:sp>
        <p:nvSpPr>
          <p:cNvPr id="48132" name="Rectangle 3"/>
          <p:cNvSpPr>
            <a:spLocks noGrp="1" noChangeArrowheads="1"/>
          </p:cNvSpPr>
          <p:nvPr>
            <p:ph type="body" idx="1"/>
          </p:nvPr>
        </p:nvSpPr>
        <p:spPr>
          <a:noFill/>
          <a:ln/>
        </p:spPr>
        <p:txBody>
          <a:bodyPr/>
          <a:lstStyle/>
          <a:p>
            <a:pPr algn="l" eaLnBrk="1" hangingPunct="1"/>
            <a:r>
              <a:rPr lang="en-GB" smtClean="0">
                <a:cs typeface="Times New Roman" pitchFamily="18" charset="0"/>
              </a:rPr>
              <a:t>The presence of Lewy bodies is not limited to substantia nigra: they are also found in the locus coeruleus, motor nucleus of the vagus nerve, the hypothalamus, the nucleus basalis of Meynert, the cerebral cortex, the olfactory bulb and the autonomic nervous system. Lewy bodies are confined largely to neurons; glial cells are only rarely affected. </a:t>
            </a:r>
          </a:p>
          <a:p>
            <a:pPr algn="l" eaLnBrk="1" hangingPunct="1"/>
            <a:endParaRPr lang="en-GB" smtClean="0">
              <a:cs typeface="Times New Roman" pitchFamily="18" charset="0"/>
            </a:endParaRPr>
          </a:p>
          <a:p>
            <a:pPr algn="l" eaLnBrk="1" hangingPunct="1"/>
            <a:r>
              <a:rPr lang="en-GB" smtClean="0">
                <a:cs typeface="Times New Roman" pitchFamily="18" charset="0"/>
              </a:rPr>
              <a:t>Forno, L. S. Neuropathology of Parkinson's disease. J. Neuropathol. Exp. Neurol. 55, 259-272, 1996</a:t>
            </a: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600BC8B-DEEA-4F59-BA60-6EBCEBECB834}" type="slidenum">
              <a:rPr lang="fi-FI"/>
              <a:pPr/>
              <a:t>26</a:t>
            </a:fld>
            <a:endParaRPr lang="fi-FI"/>
          </a:p>
        </p:txBody>
      </p:sp>
      <p:sp>
        <p:nvSpPr>
          <p:cNvPr id="50179" name="Rectangle 2"/>
          <p:cNvSpPr>
            <a:spLocks noGrp="1" noRot="1" noChangeAspect="1" noChangeArrowheads="1" noTextEdit="1"/>
          </p:cNvSpPr>
          <p:nvPr>
            <p:ph type="sldImg"/>
          </p:nvPr>
        </p:nvSpPr>
        <p:spPr>
          <a:ln cap="flat"/>
        </p:spPr>
      </p:sp>
      <p:sp>
        <p:nvSpPr>
          <p:cNvPr id="50180" name="Rectangle 3"/>
          <p:cNvSpPr>
            <a:spLocks noGrp="1" noChangeArrowheads="1"/>
          </p:cNvSpPr>
          <p:nvPr>
            <p:ph type="body" idx="1"/>
          </p:nvPr>
        </p:nvSpPr>
        <p:spPr>
          <a:noFill/>
          <a:ln/>
        </p:spPr>
        <p:txBody>
          <a:bodyPr/>
          <a:lstStyle/>
          <a:p>
            <a:pPr algn="l" eaLnBrk="1" hangingPunct="1"/>
            <a:r>
              <a:rPr lang="en-GB" smtClean="0">
                <a:cs typeface="Times New Roman" pitchFamily="18" charset="0"/>
              </a:rPr>
              <a:t>Substantia nigra is the major origin of the dopaminergic innervation of the striatum and is part of so called extrapyramidal system which processes information coming from the cortex to the striatum, and returns it back to the cortex through the thalamus. One major function of the striatum, which is under the control of substantia nigra, is the regulation of posture and muscle tonus. </a:t>
            </a:r>
          </a:p>
          <a:p>
            <a:pPr algn="just" eaLnBrk="1" hangingPunct="1"/>
            <a:endParaRPr lang="en-GB" smtClean="0">
              <a:cs typeface="Times New Roman" pitchFamily="18" charset="0"/>
            </a:endParaRPr>
          </a:p>
          <a:p>
            <a:pPr algn="just" eaLnBrk="1" hangingPunct="1"/>
            <a:r>
              <a:rPr lang="en-GB" smtClean="0">
                <a:cs typeface="Times New Roman" pitchFamily="18" charset="0"/>
              </a:rPr>
              <a:t>Source:  Marsden, C. D. Parkinson's disease. Lancet 335, 948-952, 1990</a:t>
            </a:r>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33189E6-B257-4DFD-A5D3-65B34C86590A}" type="slidenum">
              <a:rPr lang="fi-FI"/>
              <a:pPr/>
              <a:t>27</a:t>
            </a:fld>
            <a:endParaRPr lang="fi-FI"/>
          </a:p>
        </p:txBody>
      </p:sp>
      <p:sp>
        <p:nvSpPr>
          <p:cNvPr id="52227" name="Rectangle 2"/>
          <p:cNvSpPr>
            <a:spLocks noGrp="1" noRot="1" noChangeAspect="1" noChangeArrowheads="1" noTextEdit="1"/>
          </p:cNvSpPr>
          <p:nvPr>
            <p:ph type="sldImg"/>
          </p:nvPr>
        </p:nvSpPr>
        <p:spPr>
          <a:ln cap="flat"/>
        </p:spPr>
      </p:sp>
      <p:sp>
        <p:nvSpPr>
          <p:cNvPr id="52228" name="Rectangle 3"/>
          <p:cNvSpPr>
            <a:spLocks noGrp="1" noChangeArrowheads="1"/>
          </p:cNvSpPr>
          <p:nvPr>
            <p:ph type="body" idx="1"/>
          </p:nvPr>
        </p:nvSpPr>
        <p:spPr>
          <a:noFill/>
          <a:ln/>
        </p:spPr>
        <p:txBody>
          <a:bodyPr/>
          <a:lstStyle/>
          <a:p>
            <a:pPr algn="l" eaLnBrk="1" hangingPunct="1"/>
            <a:r>
              <a:rPr lang="en-GB" smtClean="0">
                <a:cs typeface="Times New Roman" pitchFamily="18" charset="0"/>
              </a:rPr>
              <a:t>In late 1950s, it was shown that dopamine is present in mammalian brain, and that the levels are highest within the striatum. In 1960, Ehringer and Hornykiewicz showed that the levels of dopamine are severely reduced in the striatum of patients with PD. </a:t>
            </a:r>
            <a:r>
              <a:rPr lang="en-GB" i="1" smtClean="0">
                <a:cs typeface="Times New Roman" pitchFamily="18" charset="0"/>
              </a:rPr>
              <a:t>Degeneration of the nigrostriatal dopaminergic neurons causes symptoms of PD:</a:t>
            </a:r>
            <a:r>
              <a:rPr lang="en-GB" smtClean="0">
                <a:cs typeface="Times New Roman" pitchFamily="18" charset="0"/>
              </a:rPr>
              <a:t>  symptoms become manifest when about 50-60 % of the dopamine-containing neurons in the substantia nigra and 70-80 % of striatal dopamine are lost. </a:t>
            </a:r>
          </a:p>
          <a:p>
            <a:pPr algn="l" eaLnBrk="1" hangingPunct="1"/>
            <a:r>
              <a:rPr lang="en-GB" smtClean="0">
                <a:cs typeface="Times New Roman" pitchFamily="18" charset="0"/>
              </a:rPr>
              <a:t> </a:t>
            </a:r>
          </a:p>
          <a:p>
            <a:pPr algn="l" eaLnBrk="1" hangingPunct="1"/>
            <a:r>
              <a:rPr lang="en-GB" smtClean="0">
                <a:cs typeface="Times New Roman" pitchFamily="18" charset="0"/>
              </a:rPr>
              <a:t>Carlsson, A. The occurrence, distribution and physiological role of  catecholamines in the nervous system. Pharmacol. Rev. 11, 490-493, 1959</a:t>
            </a:r>
          </a:p>
          <a:p>
            <a:pPr algn="l" eaLnBrk="1" hangingPunct="1"/>
            <a:r>
              <a:rPr lang="en-GB" smtClean="0">
                <a:cs typeface="Times New Roman" pitchFamily="18" charset="0"/>
              </a:rPr>
              <a:t>Sano, I. et al. Distribution of catechol compounds in human brain. Biochim. Biophys. Acta 32, 586-587, 1959</a:t>
            </a:r>
          </a:p>
          <a:p>
            <a:pPr algn="l" eaLnBrk="1" hangingPunct="1"/>
            <a:r>
              <a:rPr lang="en-GB" smtClean="0">
                <a:cs typeface="Times New Roman" pitchFamily="18" charset="0"/>
              </a:rPr>
              <a:t>Ehringer, H. &amp; Hornykiewicz, O. Verteilung von Noradrenalin und Dopamin (3-Hydroxytyramin) im Gehirn des Menschen und ihr Verhalten bei Ekrankungen des extrapyramidalen Systems. Klin.  Wschr. 38, 1236-1239 (1960)</a:t>
            </a:r>
          </a:p>
          <a:p>
            <a:pPr algn="l" eaLnBrk="1" hangingPunct="1"/>
            <a:r>
              <a:rPr lang="en-GB" smtClean="0">
                <a:cs typeface="Times New Roman" pitchFamily="18" charset="0"/>
              </a:rPr>
              <a:t>Marsden, C. D. Parkinson's disease. Lancet 335, 948-952, 1990</a:t>
            </a:r>
          </a:p>
          <a:p>
            <a:pPr algn="l" eaLnBrk="1" hangingPunct="1"/>
            <a:r>
              <a:rPr lang="en-GB" smtClean="0">
                <a:cs typeface="Times New Roman" pitchFamily="18" charset="0"/>
              </a:rPr>
              <a:t>Forno, L. S. Neuropathology of Parkinson's disease. J. Neuropathol. Exp. Neurol. 55, 259-272, 1996</a:t>
            </a:r>
          </a:p>
          <a:p>
            <a:pPr algn="l" eaLnBrk="1" hangingPunct="1"/>
            <a:r>
              <a:rPr lang="en-GB" smtClean="0">
                <a:cs typeface="Times New Roman" pitchFamily="18" charset="0"/>
              </a:rPr>
              <a:t>Koller, WC and Minagan, A. Treatment strategies for the management of Parkinson’s disease. In: Parkinson’s disease management guide, Medical economics Company Inc. at Montvale NJ, pp. 101-133, 2001.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6B6990C-44C3-4FB6-B101-F6C1A4E3A3F7}" type="slidenum">
              <a:rPr lang="fi-FI"/>
              <a:pPr/>
              <a:t>28</a:t>
            </a:fld>
            <a:endParaRPr lang="fi-FI"/>
          </a:p>
        </p:txBody>
      </p:sp>
      <p:sp>
        <p:nvSpPr>
          <p:cNvPr id="54275" name="Rectangle 2"/>
          <p:cNvSpPr>
            <a:spLocks noGrp="1" noRot="1" noChangeAspect="1" noChangeArrowheads="1" noTextEdit="1"/>
          </p:cNvSpPr>
          <p:nvPr>
            <p:ph type="sldImg"/>
          </p:nvPr>
        </p:nvSpPr>
        <p:spPr>
          <a:solidFill>
            <a:srgbClr val="FFFFFF"/>
          </a:solidFill>
          <a:ln cap="flat"/>
        </p:spPr>
      </p:sp>
      <p:sp>
        <p:nvSpPr>
          <p:cNvPr id="54276" name="Rectangle 3"/>
          <p:cNvSpPr>
            <a:spLocks noGrp="1" noChangeArrowheads="1"/>
          </p:cNvSpPr>
          <p:nvPr>
            <p:ph type="body" idx="1"/>
          </p:nvPr>
        </p:nvSpPr>
        <p:spPr>
          <a:noFill/>
          <a:ln/>
        </p:spPr>
        <p:txBody>
          <a:bodyPr/>
          <a:lstStyle/>
          <a:p>
            <a:pPr algn="just" eaLnBrk="1" hangingPunct="1"/>
            <a:r>
              <a:rPr lang="en-GB" smtClean="0"/>
              <a:t>Dopamine is synthesized from tyrosine, which is first catalysed to L-DOPA by tyrosine hyroxylase. L-DOPA is then decarboxylated to dopamine by dopadecarboxylase, and stored in the vesicles. When released into synaptic cleft, dopamine binds to receptors (D1-D5 in the figure), which activates different second messenger systems inside the cell causing changes in excitability, metabolism and gene expression. Reuptake of dopamine is by dopamine transporter. If unstored in the cytosol, dopamine is oxidized by monoamine oxidase (MAO).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B67CEA8-9EA8-46B6-9CE0-55381274DFF1}" type="slidenum">
              <a:rPr lang="fi-FI"/>
              <a:pPr/>
              <a:t>29</a:t>
            </a:fld>
            <a:endParaRPr lang="fi-FI"/>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a:lstStyle/>
          <a:p>
            <a:pPr algn="just" eaLnBrk="1" hangingPunct="1"/>
            <a:r>
              <a:rPr lang="en-GB" smtClean="0"/>
              <a:t>The ventral tegmental area (VTA) cells project to limbic (mesolimbic projection) and cortical (mesocortical projection) areas. Neurons of the substantia nigra project to the striatum (nigrostriatal projection). In PD, dopaminergic nerve cells in the substantia nigra develop nerve cell loss, and its degeneration and the resulting striatal dopamine depletion are responsible for most of the motor abnormalities.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AF91752-A6F0-4088-B165-D6A1BA1C9806}" type="slidenum">
              <a:rPr lang="fi-FI"/>
              <a:pPr/>
              <a:t>30</a:t>
            </a:fld>
            <a:endParaRPr lang="fi-FI"/>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p:spPr>
        <p:txBody>
          <a:bodyPr/>
          <a:lstStyle/>
          <a:p>
            <a:pPr algn="just" eaLnBrk="1" hangingPunct="1"/>
            <a:r>
              <a:rPr lang="en-GB" smtClean="0"/>
              <a:t>In late 1950´s, it was shown that L-dihydroxyphenylalanine (L-DOPA; levodopa), a precursor of dopamine that crosses the blood-brain-barrier, could restore brain dopamine levels and motor functions in animals treated with catecholamine depleting drug, reserpine. The observations about the striatal dopamine depletion in PD were followed by attempts to alleviate the symptoms through the administration of levodopa. First attempts resulted in dramatic but short-term improvements. It took years before this treatment become an established and succesfull treatment for PD. Still today, it continues to be the cornerstone of PD treatment. Virtually all PD patients benefit from levopoda treatment. </a:t>
            </a:r>
          </a:p>
          <a:p>
            <a:pPr algn="just" eaLnBrk="1" hangingPunct="1"/>
            <a:endParaRPr lang="en-GB" smtClean="0"/>
          </a:p>
          <a:p>
            <a:pPr algn="just" eaLnBrk="1" hangingPunct="1"/>
            <a:r>
              <a:rPr lang="en-GB" smtClean="0"/>
              <a:t>Cotzias, G. C. et al. Modification of parkinsonism: chronic treatment with L-DOPA. N. Engl. J. Med. 280, 337-345, 1969.</a:t>
            </a:r>
          </a:p>
          <a:p>
            <a:pPr algn="just" eaLnBrk="1" hangingPunct="1"/>
            <a:r>
              <a:rPr lang="en-GB" smtClean="0"/>
              <a:t>Koller, WC and Minagan, A. Treatment strategies for the management of Parkinson’s disease. In: Parkinson’s disease management guide, Medical economics Company Inc. at Montvale NJ, pp. 101-1332001.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F5A9E24-B428-4BC7-A133-1BA2AE300857}" type="slidenum">
              <a:rPr lang="fi-FI"/>
              <a:pPr/>
              <a:t>31</a:t>
            </a:fld>
            <a:endParaRPr lang="fi-FI"/>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a:ln/>
        </p:spPr>
        <p:txBody>
          <a:bodyPr/>
          <a:lstStyle/>
          <a:p>
            <a:pPr algn="just" eaLnBrk="1" hangingPunct="1"/>
            <a:r>
              <a:rPr lang="en-GB" smtClean="0"/>
              <a:t>Levodopa therapy has, however, its limitations. The efficacy of the therapy is greatest during the early stages of the disease, and tends to decrease as the disease progresses. Chronic levodopa treatment is also associated with the development of adverse events (motor fluctuations, dyskinesias and neuropsychiatric problems) in the majority of patients.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721CFF7-9357-4238-8EBD-077017FE4307}" type="slidenum">
              <a:rPr lang="fi-FI"/>
              <a:pPr/>
              <a:t>32</a:t>
            </a:fld>
            <a:endParaRPr lang="fi-FI"/>
          </a:p>
        </p:txBody>
      </p:sp>
      <p:sp>
        <p:nvSpPr>
          <p:cNvPr id="58371" name="Rectangle 2"/>
          <p:cNvSpPr>
            <a:spLocks noGrp="1" noRot="1" noChangeAspect="1" noChangeArrowheads="1" noTextEdit="1"/>
          </p:cNvSpPr>
          <p:nvPr>
            <p:ph type="sldImg"/>
          </p:nvPr>
        </p:nvSpPr>
        <p:spPr>
          <a:ln cap="flat"/>
        </p:spPr>
      </p:sp>
      <p:sp>
        <p:nvSpPr>
          <p:cNvPr id="58372" name="Rectangle 3"/>
          <p:cNvSpPr>
            <a:spLocks noGrp="1" noChangeArrowheads="1"/>
          </p:cNvSpPr>
          <p:nvPr>
            <p:ph type="body" idx="1"/>
          </p:nvPr>
        </p:nvSpPr>
        <p:spPr>
          <a:noFill/>
          <a:ln/>
        </p:spPr>
        <p:txBody>
          <a:bodyPr/>
          <a:lstStyle/>
          <a:p>
            <a:pPr algn="just" eaLnBrk="1" hangingPunct="1"/>
            <a:r>
              <a:rPr lang="en-GB" smtClean="0"/>
              <a:t>Levodopa does not however prevent the continuing degeneration of nerve cells in the substantia nigra, the treatment being therefore symptomatic. </a:t>
            </a:r>
          </a:p>
          <a:p>
            <a:pPr algn="just" eaLnBrk="1" hangingPunct="1"/>
            <a:endParaRPr lang="en-GB" smtClean="0"/>
          </a:p>
          <a:p>
            <a:pPr algn="just" eaLnBrk="1" hangingPunct="1"/>
            <a:r>
              <a:rPr lang="en-GB" smtClean="0">
                <a:cs typeface="Times New Roman" pitchFamily="18" charset="0"/>
              </a:rPr>
              <a:t>Koller, WC and Minagan, A. Treatment strategies for the management of Parkinson’s disease. In: Parkinson’s disease management guide, Medical economics Company Inc. at Montvale NJ, pp. 101-1332001.</a:t>
            </a:r>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515C4B8-9414-45FD-B392-09144E1334D2}" type="slidenum">
              <a:rPr lang="fi-FI"/>
              <a:pPr/>
              <a:t>33</a:t>
            </a:fld>
            <a:endParaRPr lang="fi-FI"/>
          </a:p>
        </p:txBody>
      </p:sp>
      <p:sp>
        <p:nvSpPr>
          <p:cNvPr id="57347" name="Rectangle 2050"/>
          <p:cNvSpPr>
            <a:spLocks noGrp="1" noRot="1" noChangeAspect="1" noChangeArrowheads="1" noTextEdit="1"/>
          </p:cNvSpPr>
          <p:nvPr>
            <p:ph type="sldImg"/>
          </p:nvPr>
        </p:nvSpPr>
        <p:spPr>
          <a:ln cap="flat"/>
        </p:spPr>
      </p:sp>
      <p:sp>
        <p:nvSpPr>
          <p:cNvPr id="57348" name="Rectangle 2051"/>
          <p:cNvSpPr>
            <a:spLocks noGrp="1" noChangeArrowheads="1"/>
          </p:cNvSpPr>
          <p:nvPr>
            <p:ph type="body" idx="1"/>
          </p:nvPr>
        </p:nvSpPr>
        <p:spPr>
          <a:noFill/>
          <a:ln/>
        </p:spPr>
        <p:txBody>
          <a:bodyPr/>
          <a:lstStyle/>
          <a:p>
            <a:pPr algn="just" eaLnBrk="1" hangingPunct="1"/>
            <a:r>
              <a:rPr lang="en-GB" smtClean="0"/>
              <a:t>Catechol-O-methyl-transferase (COMT) inhibitors, like entacapone, which increase the bioavailability of levodopa by inhibiting COMT enzyme peripherally and thus slow down the breakdown of levodopa, can be used as adjunctive therapy to levodopa to reduce some of the adverse effects related to long-term levodopa treatment (results in smoother levodopa plasma levels, and a decrease in motor fluctuations in patients).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D67C8-2BFB-429D-8AD9-7C6C794C402F}" type="slidenum">
              <a:rPr lang="en-US"/>
              <a:pPr/>
              <a:t>4</a:t>
            </a:fld>
            <a:endParaRPr lang="en-US"/>
          </a:p>
        </p:txBody>
      </p:sp>
      <p:sp>
        <p:nvSpPr>
          <p:cNvPr id="128002" name="Rectangle 2"/>
          <p:cNvSpPr>
            <a:spLocks noGrp="1" noRot="1" noChangeAspect="1" noChangeArrowheads="1"/>
          </p:cNvSpPr>
          <p:nvPr>
            <p:ph type="sldImg"/>
          </p:nvPr>
        </p:nvSpPr>
        <p:spPr bwMode="auto">
          <a:xfrm>
            <a:off x="1152525" y="692150"/>
            <a:ext cx="4552950" cy="3414713"/>
          </a:xfrm>
          <a:prstGeom prst="rect">
            <a:avLst/>
          </a:prstGeom>
          <a:noFill/>
          <a:ln w="12700" cap="flat">
            <a:solidFill>
              <a:schemeClr val="tx1"/>
            </a:solidFill>
            <a:miter lim="800000"/>
            <a:headEnd/>
            <a:tailEnd/>
          </a:ln>
        </p:spPr>
      </p:sp>
      <p:sp>
        <p:nvSpPr>
          <p:cNvPr id="128003" name="Rectangle 3"/>
          <p:cNvSpPr>
            <a:spLocks noGrp="1" noChangeArrowheads="1"/>
          </p:cNvSpPr>
          <p:nvPr>
            <p:ph type="body" idx="1"/>
          </p:nvPr>
        </p:nvSpPr>
        <p:spPr bwMode="auto">
          <a:xfrm>
            <a:off x="912813" y="4343400"/>
            <a:ext cx="5030787" cy="4113213"/>
          </a:xfrm>
          <a:prstGeom prst="rect">
            <a:avLst/>
          </a:prstGeom>
          <a:noFill/>
          <a:ln>
            <a:miter lim="800000"/>
            <a:headEnd/>
            <a:tailEnd/>
          </a:ln>
        </p:spPr>
        <p:txBody>
          <a:bodyPr lIns="91558" tIns="45779" rIns="91558" bIns="45779"/>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66A81DC-C2E7-4A8E-BB83-F33FA316E3CA}" type="slidenum">
              <a:rPr lang="fi-FI"/>
              <a:pPr/>
              <a:t>34</a:t>
            </a:fld>
            <a:endParaRPr lang="fi-FI"/>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noFill/>
          <a:ln/>
        </p:spPr>
        <p:txBody>
          <a:bodyPr/>
          <a:lstStyle/>
          <a:p>
            <a:pPr algn="l" eaLnBrk="1" hangingPunct="1"/>
            <a:r>
              <a:rPr lang="en-GB" smtClean="0">
                <a:cs typeface="Times New Roman" pitchFamily="18" charset="0"/>
              </a:rPr>
              <a:t>In addition to levopoda, other drugs increasing dopaminergic activity can be used as symptomatic treatments. These include e.g. dopamine receptor agonists (e.g. bromocriptine, pergolide, pramipexole, ropinirole, cabergoline) which directly stimulate striatal dopamine receptors, and are thus independent of the degenerating dopaminergic projections of the substantia nigra for their mechanism of action. Amantadine is an antiviral agent which also increases dopamine release, blocks dopamine reuptake, and stimulates dopamine receptors. It is also a non-competitive NMDA receptors antagonist. However its mechanism of action at therapeutic doses in PD is still under discussion. </a:t>
            </a:r>
          </a:p>
          <a:p>
            <a:pPr algn="l" eaLnBrk="1" hangingPunct="1"/>
            <a:r>
              <a:rPr lang="en-GB" smtClean="0">
                <a:cs typeface="Times New Roman" pitchFamily="18" charset="0"/>
              </a:rPr>
              <a:t>Normally there is a balance between dopaminergic and cholinergic neurotransmission in the striatum, which is disrupted in PD due to dopamine depletion resulting in a state of relative cholinergic sensitivity, so that cholinergic drugs exacerbate and anticholinergic drugs improve parkinsonian symptoms. Anticholinergics can be used in younger PD patients and are useful for treating resting tremor, but adverse effects (such as memory impairments, acute confusion and hallucinations, as well as peripheral side effects) are common are limit their use. </a:t>
            </a:r>
          </a:p>
          <a:p>
            <a:pPr algn="l" eaLnBrk="1" hangingPunct="1"/>
            <a:r>
              <a:rPr lang="en-GB" smtClean="0">
                <a:cs typeface="Times New Roman" pitchFamily="18" charset="0"/>
              </a:rPr>
              <a:t> </a:t>
            </a:r>
          </a:p>
          <a:p>
            <a:pPr algn="just" eaLnBrk="1" hangingPunct="1"/>
            <a:r>
              <a:rPr lang="en-GB" smtClean="0">
                <a:cs typeface="Times New Roman" pitchFamily="18" charset="0"/>
              </a:rPr>
              <a:t>Koller, WC and Minagan, A. Treatment strategies for the management of Parkinson’s disease. In: Parkinson’s disease management guide, Medical economics Company Inc. at Montvale NJ, pp. 101-1332001.</a:t>
            </a:r>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FBAEAD-D400-478E-8D39-A147B45FBAD1}" type="slidenum">
              <a:rPr lang="fi-FI"/>
              <a:pPr/>
              <a:t>35</a:t>
            </a:fld>
            <a:endParaRPr lang="fi-FI"/>
          </a:p>
        </p:txBody>
      </p:sp>
      <p:sp>
        <p:nvSpPr>
          <p:cNvPr id="60419" name="Rectangle 2"/>
          <p:cNvSpPr>
            <a:spLocks noGrp="1" noRot="1" noChangeAspect="1" noChangeArrowheads="1" noTextEdit="1"/>
          </p:cNvSpPr>
          <p:nvPr>
            <p:ph type="sldImg"/>
          </p:nvPr>
        </p:nvSpPr>
        <p:spPr>
          <a:ln cap="flat"/>
        </p:spPr>
      </p:sp>
      <p:sp>
        <p:nvSpPr>
          <p:cNvPr id="60420" name="Rectangle 3"/>
          <p:cNvSpPr>
            <a:spLocks noGrp="1" noChangeArrowheads="1"/>
          </p:cNvSpPr>
          <p:nvPr>
            <p:ph type="body" idx="1"/>
          </p:nvPr>
        </p:nvSpPr>
        <p:spPr>
          <a:noFill/>
          <a:ln/>
        </p:spPr>
        <p:txBody>
          <a:bodyPr/>
          <a:lstStyle/>
          <a:p>
            <a:pPr algn="just" eaLnBrk="1" hangingPunct="1"/>
            <a:r>
              <a:rPr lang="en-GB" smtClean="0"/>
              <a:t>Diagnosis is of PD based on anamnesis and clinical examination (see slides 10 to 12 for clinical features). There is no disease-specific diagnostic biological marker available. Brain computed tomography (CT) scanning or magnetic resonance imaging (MRI) is usually performed. Positron emission computed tomography (PET) or single-photon emission computed tomography (SPECT) with dopaminergic radioligands can be used to show degeneration of the nigrostriatal dopaminergic system. Several causes of secondary Parkinsonism may need to be excluded (including e.g. usage of neuroleptic drugs and other drugs blocking dopamine receptors, hydrocephalus, vascular Parkinsonism resulting from infarcts, brain tumors, post-traumatic encephalopathy, tremor essentialis, and well as a multitude of degenerative and hereditary diseases like dementia with Lewy bodies, multiple system atrophy, progressive supranuclear palsy, corticobasal degeneration, Alzheimer´s and Pick´s diseases, Creutzfeldt-Jacob disease, Gerstmann-Straussler-Scheinker disease, Wilson´s disease, Huntington´s disease and Hallervorden-Spatz disease). </a:t>
            </a:r>
          </a:p>
          <a:p>
            <a:pPr algn="just" eaLnBrk="1" hangingPunct="1"/>
            <a:endParaRPr lang="en-GB" smtClean="0"/>
          </a:p>
          <a:p>
            <a:pPr algn="just" eaLnBrk="1" hangingPunct="1"/>
            <a:r>
              <a:rPr lang="en-GB" smtClean="0">
                <a:cs typeface="Times New Roman" pitchFamily="18" charset="0"/>
              </a:rPr>
              <a:t>Koller, WC and Minagan, A. Treatment strategies for the management of Parkinson’s disease. In: Parkinson’s disease management guide, Medical economics Company Inc. at Montvale NJ, pp. 101-1332001.</a:t>
            </a: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6CE6E77-7158-4599-A105-21EC9EE7E354}" type="slidenum">
              <a:rPr lang="fi-FI"/>
              <a:pPr/>
              <a:t>36</a:t>
            </a:fld>
            <a:endParaRPr lang="fi-FI"/>
          </a:p>
        </p:txBody>
      </p:sp>
      <p:sp>
        <p:nvSpPr>
          <p:cNvPr id="61443" name="Rectangle 2"/>
          <p:cNvSpPr>
            <a:spLocks noGrp="1" noRot="1" noChangeAspect="1" noChangeArrowheads="1" noTextEdit="1"/>
          </p:cNvSpPr>
          <p:nvPr>
            <p:ph type="sldImg"/>
          </p:nvPr>
        </p:nvSpPr>
        <p:spPr>
          <a:ln cap="flat"/>
        </p:spPr>
      </p:sp>
      <p:sp>
        <p:nvSpPr>
          <p:cNvPr id="61444" name="Rectangle 3"/>
          <p:cNvSpPr>
            <a:spLocks noGrp="1" noChangeArrowheads="1"/>
          </p:cNvSpPr>
          <p:nvPr>
            <p:ph type="body" idx="1"/>
          </p:nvPr>
        </p:nvSpPr>
        <p:spPr>
          <a:noFill/>
          <a:ln/>
        </p:spPr>
        <p:txBody>
          <a:bodyPr/>
          <a:lstStyle/>
          <a:p>
            <a:pPr algn="just" eaLnBrk="1" hangingPunct="1"/>
            <a:r>
              <a:rPr lang="en-GB" smtClean="0"/>
              <a:t>Parkinson´s disease significantly affects the quality of life. Without any treatment, the mean duration of the disease is about 10 years and the decrease in life-expectancy about 6 years.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42359-D852-4F26-B9DE-C5F0F7906BA7}" type="slidenum">
              <a:rPr lang="en-US"/>
              <a:pPr/>
              <a:t>5</a:t>
            </a:fld>
            <a:endParaRPr lang="en-US"/>
          </a:p>
        </p:txBody>
      </p:sp>
      <p:sp>
        <p:nvSpPr>
          <p:cNvPr id="130050" name="Rectangle 2"/>
          <p:cNvSpPr>
            <a:spLocks noGrp="1" noRot="1" noChangeAspect="1" noChangeArrowheads="1"/>
          </p:cNvSpPr>
          <p:nvPr>
            <p:ph type="sldImg"/>
          </p:nvPr>
        </p:nvSpPr>
        <p:spPr bwMode="auto">
          <a:xfrm>
            <a:off x="1152525" y="692150"/>
            <a:ext cx="4552950" cy="3414713"/>
          </a:xfrm>
          <a:prstGeom prst="rect">
            <a:avLst/>
          </a:prstGeom>
          <a:noFill/>
          <a:ln w="12700" cap="flat">
            <a:solidFill>
              <a:schemeClr val="tx1"/>
            </a:solidFill>
            <a:miter lim="800000"/>
            <a:headEnd/>
            <a:tailEnd/>
          </a:ln>
        </p:spPr>
      </p:sp>
      <p:sp>
        <p:nvSpPr>
          <p:cNvPr id="130051" name="Rectangle 3"/>
          <p:cNvSpPr>
            <a:spLocks noGrp="1" noChangeArrowheads="1"/>
          </p:cNvSpPr>
          <p:nvPr>
            <p:ph type="body" idx="1"/>
          </p:nvPr>
        </p:nvSpPr>
        <p:spPr bwMode="auto">
          <a:xfrm>
            <a:off x="912813" y="4343400"/>
            <a:ext cx="5030787" cy="4113213"/>
          </a:xfrm>
          <a:prstGeom prst="rect">
            <a:avLst/>
          </a:prstGeom>
          <a:noFill/>
          <a:ln>
            <a:miter lim="800000"/>
            <a:headEnd/>
            <a:tailEnd/>
          </a:ln>
        </p:spPr>
        <p:txBody>
          <a:bodyPr lIns="91558" tIns="45779" rIns="91558" bIns="45779"/>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E9097-CADD-42E6-9349-3B595B498B15}" type="slidenum">
              <a:rPr lang="en-US"/>
              <a:pPr/>
              <a:t>6</a:t>
            </a:fld>
            <a:endParaRPr lang="en-US"/>
          </a:p>
        </p:txBody>
      </p:sp>
      <p:sp>
        <p:nvSpPr>
          <p:cNvPr id="154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15BC9-8304-4F98-B883-A31196FC89C3}" type="slidenum">
              <a:rPr lang="en-US"/>
              <a:pPr/>
              <a:t>9</a:t>
            </a:fld>
            <a:endParaRPr lang="en-US"/>
          </a:p>
        </p:txBody>
      </p:sp>
      <p:sp>
        <p:nvSpPr>
          <p:cNvPr id="135170" name="Rectangle 2"/>
          <p:cNvSpPr>
            <a:spLocks noGrp="1" noRot="1" noChangeAspect="1" noChangeArrowheads="1"/>
          </p:cNvSpPr>
          <p:nvPr>
            <p:ph type="sldImg"/>
          </p:nvPr>
        </p:nvSpPr>
        <p:spPr bwMode="auto">
          <a:xfrm>
            <a:off x="1152525" y="692150"/>
            <a:ext cx="4552950" cy="3414713"/>
          </a:xfrm>
          <a:prstGeom prst="rect">
            <a:avLst/>
          </a:prstGeom>
          <a:noFill/>
          <a:ln w="12700" cap="flat">
            <a:solidFill>
              <a:schemeClr val="tx1"/>
            </a:solidFill>
            <a:miter lim="800000"/>
            <a:headEnd/>
            <a:tailEnd/>
          </a:ln>
        </p:spPr>
      </p:sp>
      <p:sp>
        <p:nvSpPr>
          <p:cNvPr id="135171" name="Rectangle 3"/>
          <p:cNvSpPr>
            <a:spLocks noGrp="1" noChangeArrowheads="1"/>
          </p:cNvSpPr>
          <p:nvPr>
            <p:ph type="body" idx="1"/>
          </p:nvPr>
        </p:nvSpPr>
        <p:spPr bwMode="auto">
          <a:xfrm>
            <a:off x="912813" y="4343400"/>
            <a:ext cx="5030787" cy="4113213"/>
          </a:xfrm>
          <a:prstGeom prst="rect">
            <a:avLst/>
          </a:prstGeom>
          <a:noFill/>
          <a:ln>
            <a:miter lim="800000"/>
            <a:headEnd/>
            <a:tailEnd/>
          </a:ln>
        </p:spPr>
        <p:txBody>
          <a:bodyPr lIns="91558" tIns="45779" rIns="91558" bIns="45779"/>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AEFC9-859A-4365-B43A-B06DEB53DE70}" type="slidenum">
              <a:rPr lang="en-US"/>
              <a:pPr/>
              <a:t>10</a:t>
            </a:fld>
            <a:endParaRPr lang="en-US"/>
          </a:p>
        </p:txBody>
      </p:sp>
      <p:sp>
        <p:nvSpPr>
          <p:cNvPr id="137218" name="Rectangle 2"/>
          <p:cNvSpPr>
            <a:spLocks noGrp="1" noRot="1" noChangeAspect="1" noChangeArrowheads="1"/>
          </p:cNvSpPr>
          <p:nvPr>
            <p:ph type="sldImg"/>
          </p:nvPr>
        </p:nvSpPr>
        <p:spPr bwMode="auto">
          <a:xfrm>
            <a:off x="1152525" y="692150"/>
            <a:ext cx="4552950" cy="3414713"/>
          </a:xfrm>
          <a:prstGeom prst="rect">
            <a:avLst/>
          </a:prstGeom>
          <a:noFill/>
          <a:ln w="12700" cap="flat">
            <a:solidFill>
              <a:schemeClr val="tx1"/>
            </a:solidFill>
            <a:miter lim="800000"/>
            <a:headEnd/>
            <a:tailEnd/>
          </a:ln>
        </p:spPr>
      </p:sp>
      <p:sp>
        <p:nvSpPr>
          <p:cNvPr id="137219" name="Rectangle 3"/>
          <p:cNvSpPr>
            <a:spLocks noGrp="1" noChangeArrowheads="1"/>
          </p:cNvSpPr>
          <p:nvPr>
            <p:ph type="body" idx="1"/>
          </p:nvPr>
        </p:nvSpPr>
        <p:spPr bwMode="auto">
          <a:xfrm>
            <a:off x="912813" y="4343400"/>
            <a:ext cx="5030787" cy="4113213"/>
          </a:xfrm>
          <a:prstGeom prst="rect">
            <a:avLst/>
          </a:prstGeom>
          <a:noFill/>
          <a:ln>
            <a:miter lim="800000"/>
            <a:headEnd/>
            <a:tailEnd/>
          </a:ln>
        </p:spPr>
        <p:txBody>
          <a:bodyPr lIns="91558" tIns="45779" rIns="91558" bIns="45779"/>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79C16-312A-4A8B-840E-350A6913ADEA}" type="slidenum">
              <a:rPr lang="en-US"/>
              <a:pPr/>
              <a:t>11</a:t>
            </a:fld>
            <a:endParaRPr lang="en-US"/>
          </a:p>
        </p:txBody>
      </p:sp>
      <p:sp>
        <p:nvSpPr>
          <p:cNvPr id="139266" name="Rectangle 2"/>
          <p:cNvSpPr>
            <a:spLocks noGrp="1" noRot="1" noChangeAspect="1" noChangeArrowheads="1"/>
          </p:cNvSpPr>
          <p:nvPr>
            <p:ph type="sldImg"/>
          </p:nvPr>
        </p:nvSpPr>
        <p:spPr bwMode="auto">
          <a:xfrm>
            <a:off x="1152525" y="692150"/>
            <a:ext cx="4552950" cy="3414713"/>
          </a:xfrm>
          <a:prstGeom prst="rect">
            <a:avLst/>
          </a:prstGeom>
          <a:noFill/>
          <a:ln w="12700" cap="flat">
            <a:solidFill>
              <a:schemeClr val="tx1"/>
            </a:solidFill>
            <a:miter lim="800000"/>
            <a:headEnd/>
            <a:tailEnd/>
          </a:ln>
        </p:spPr>
      </p:sp>
      <p:sp>
        <p:nvSpPr>
          <p:cNvPr id="139267" name="Rectangle 3"/>
          <p:cNvSpPr>
            <a:spLocks noGrp="1" noChangeArrowheads="1"/>
          </p:cNvSpPr>
          <p:nvPr>
            <p:ph type="body" idx="1"/>
          </p:nvPr>
        </p:nvSpPr>
        <p:spPr bwMode="auto">
          <a:xfrm>
            <a:off x="912813" y="4343400"/>
            <a:ext cx="5030787" cy="4113213"/>
          </a:xfrm>
          <a:prstGeom prst="rect">
            <a:avLst/>
          </a:prstGeom>
          <a:noFill/>
          <a:ln>
            <a:miter lim="800000"/>
            <a:headEnd/>
            <a:tailEnd/>
          </a:ln>
        </p:spPr>
        <p:txBody>
          <a:bodyPr lIns="91558" tIns="45779" rIns="91558" bIns="45779"/>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089F3-6FAB-401B-A4F1-3601EA272A30}" type="slidenum">
              <a:rPr lang="en-US"/>
              <a:pPr/>
              <a:t>12</a:t>
            </a:fld>
            <a:endParaRPr lang="en-US"/>
          </a:p>
        </p:txBody>
      </p:sp>
      <p:sp>
        <p:nvSpPr>
          <p:cNvPr id="141314" name="Rectangle 2"/>
          <p:cNvSpPr>
            <a:spLocks noGrp="1" noRot="1" noChangeAspect="1" noChangeArrowheads="1"/>
          </p:cNvSpPr>
          <p:nvPr>
            <p:ph type="sldImg"/>
          </p:nvPr>
        </p:nvSpPr>
        <p:spPr bwMode="auto">
          <a:xfrm>
            <a:off x="1152525" y="692150"/>
            <a:ext cx="4552950" cy="3414713"/>
          </a:xfrm>
          <a:prstGeom prst="rect">
            <a:avLst/>
          </a:prstGeom>
          <a:noFill/>
          <a:ln w="12700" cap="flat">
            <a:solidFill>
              <a:schemeClr val="tx1"/>
            </a:solidFill>
            <a:miter lim="800000"/>
            <a:headEnd/>
            <a:tailEnd/>
          </a:ln>
        </p:spPr>
      </p:sp>
      <p:sp>
        <p:nvSpPr>
          <p:cNvPr id="141315" name="Rectangle 3"/>
          <p:cNvSpPr>
            <a:spLocks noGrp="1" noChangeArrowheads="1"/>
          </p:cNvSpPr>
          <p:nvPr>
            <p:ph type="body" idx="1"/>
          </p:nvPr>
        </p:nvSpPr>
        <p:spPr bwMode="auto">
          <a:xfrm>
            <a:off x="912813" y="4343400"/>
            <a:ext cx="5030787" cy="4113213"/>
          </a:xfrm>
          <a:prstGeom prst="rect">
            <a:avLst/>
          </a:prstGeom>
          <a:noFill/>
          <a:ln>
            <a:miter lim="800000"/>
            <a:headEnd/>
            <a:tailEnd/>
          </a:ln>
        </p:spPr>
        <p:txBody>
          <a:bodyPr lIns="91558" tIns="45779" rIns="91558" bIns="45779"/>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43200"/>
            <a:ext cx="7772400" cy="1470025"/>
          </a:xfrm>
        </p:spPr>
        <p:style>
          <a:lnRef idx="1">
            <a:schemeClr val="accent4"/>
          </a:lnRef>
          <a:fillRef idx="2">
            <a:schemeClr val="accent4"/>
          </a:fillRef>
          <a:effectRef idx="1">
            <a:schemeClr val="accent4"/>
          </a:effectRef>
          <a:fontRef idx="minor">
            <a:schemeClr val="dk1"/>
          </a:fontRef>
        </p:style>
        <p:txBody>
          <a:bodyPr/>
          <a:lstStyle/>
          <a:p>
            <a:r>
              <a:rPr lang="en-US" b="1" i="1" dirty="0" smtClean="0"/>
              <a:t>Parkinson Disease</a:t>
            </a:r>
            <a:br>
              <a:rPr lang="en-US" b="1" i="1" dirty="0" smtClean="0"/>
            </a:br>
            <a:r>
              <a:rPr lang="en-US" sz="2400" b="1" i="1" dirty="0" smtClean="0"/>
              <a:t>mashehabat@just.edu.jo</a:t>
            </a:r>
            <a:endParaRPr lang="en-US" sz="24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a:ln/>
        </p:spPr>
        <p:txBody>
          <a:bodyPr lIns="92075" tIns="46038" rIns="92075" bIns="46038"/>
          <a:lstStyle/>
          <a:p>
            <a:pPr eaLnBrk="0" hangingPunct="0"/>
            <a:r>
              <a:rPr lang="en-US" sz="3200"/>
              <a:t> </a:t>
            </a:r>
          </a:p>
        </p:txBody>
      </p:sp>
      <p:sp>
        <p:nvSpPr>
          <p:cNvPr id="136195" name="Rectangle 3"/>
          <p:cNvSpPr>
            <a:spLocks noGrp="1" noChangeArrowheads="1"/>
          </p:cNvSpPr>
          <p:nvPr>
            <p:ph type="body" idx="1"/>
          </p:nvPr>
        </p:nvSpPr>
        <p:spPr>
          <a:xfrm>
            <a:off x="533400" y="1676400"/>
            <a:ext cx="7772400" cy="4114800"/>
          </a:xfrm>
          <a:noFill/>
          <a:ln/>
        </p:spPr>
        <p:txBody>
          <a:bodyPr lIns="92075" tIns="46038" rIns="92075" bIns="46038"/>
          <a:lstStyle/>
          <a:p>
            <a:pPr eaLnBrk="0" hangingPunct="0"/>
            <a:r>
              <a:rPr lang="en-US" sz="2800"/>
              <a:t>subthalamus</a:t>
            </a:r>
          </a:p>
          <a:p>
            <a:pPr lvl="1" eaLnBrk="0" hangingPunct="0"/>
            <a:r>
              <a:rPr lang="en-US">
                <a:latin typeface="Times" charset="0"/>
              </a:rPr>
              <a:t>hemiballismus - sudden flailing movements of the entire limb</a:t>
            </a:r>
          </a:p>
          <a:p>
            <a:pPr eaLnBrk="0" hangingPunct="0"/>
            <a:r>
              <a:rPr lang="en-US" sz="2800"/>
              <a:t>caudate nucleus and putamen</a:t>
            </a:r>
          </a:p>
          <a:p>
            <a:pPr lvl="1" eaLnBrk="0" hangingPunct="0"/>
            <a:r>
              <a:rPr lang="en-US">
                <a:latin typeface="Times" charset="0"/>
              </a:rPr>
              <a:t>huntington’s chorea - loss of GABA containing neurons to globus pallidus and substantia nigra</a:t>
            </a:r>
            <a:endParaRPr lang="en-US"/>
          </a:p>
        </p:txBody>
      </p:sp>
      <p:sp>
        <p:nvSpPr>
          <p:cNvPr id="136196" name="Rectangle 4"/>
          <p:cNvSpPr>
            <a:spLocks noChangeArrowheads="1"/>
          </p:cNvSpPr>
          <p:nvPr/>
        </p:nvSpPr>
        <p:spPr bwMode="auto">
          <a:xfrm>
            <a:off x="609600" y="654050"/>
            <a:ext cx="8229600" cy="64135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92075" tIns="46038" rIns="92075" bIns="46038">
            <a:spAutoFit/>
          </a:bodyPr>
          <a:lstStyle/>
          <a:p>
            <a:pPr algn="ctr"/>
            <a:r>
              <a:rPr lang="en-US" sz="3600" b="1" dirty="0">
                <a:solidFill>
                  <a:schemeClr val="tx1"/>
                </a:solidFill>
              </a:rPr>
              <a:t>Lesions of Basal Ganglia</a:t>
            </a:r>
            <a:endParaRPr lang="en-US" sz="3600" b="1" dirty="0">
              <a:solidFill>
                <a:schemeClr val="tx1"/>
              </a:solidFill>
              <a:latin typeface="Times New Roman" pitchFamily="18" charset="0"/>
            </a:endParaRPr>
          </a:p>
        </p:txBody>
      </p:sp>
    </p:spTree>
  </p:cSld>
  <p:clrMapOvr>
    <a:masterClrMapping/>
  </p:clrMapOvr>
  <p:transition spd="slow">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3400" y="457200"/>
            <a:ext cx="7772400" cy="1143000"/>
          </a:xfrm>
          <a:ln/>
        </p:spPr>
        <p:style>
          <a:lnRef idx="1">
            <a:schemeClr val="accent4"/>
          </a:lnRef>
          <a:fillRef idx="2">
            <a:schemeClr val="accent4"/>
          </a:fillRef>
          <a:effectRef idx="1">
            <a:schemeClr val="accent4"/>
          </a:effectRef>
          <a:fontRef idx="minor">
            <a:schemeClr val="dk1"/>
          </a:fontRef>
        </p:style>
        <p:txBody>
          <a:bodyPr lIns="92075" tIns="46038" rIns="92075" bIns="46038"/>
          <a:lstStyle/>
          <a:p>
            <a:pPr eaLnBrk="0" hangingPunct="0"/>
            <a:r>
              <a:rPr lang="en-US" sz="3400" dirty="0"/>
              <a:t>Integration of Motor Control</a:t>
            </a:r>
          </a:p>
        </p:txBody>
      </p:sp>
      <p:sp>
        <p:nvSpPr>
          <p:cNvPr id="138243" name="Rectangle 3"/>
          <p:cNvSpPr>
            <a:spLocks noGrp="1" noChangeArrowheads="1"/>
          </p:cNvSpPr>
          <p:nvPr>
            <p:ph type="body" idx="1"/>
          </p:nvPr>
        </p:nvSpPr>
        <p:spPr>
          <a:xfrm>
            <a:off x="533400" y="1676400"/>
            <a:ext cx="7772400" cy="4114800"/>
          </a:xfrm>
          <a:noFill/>
          <a:ln/>
        </p:spPr>
        <p:txBody>
          <a:bodyPr lIns="92075" tIns="46038" rIns="92075" bIns="46038">
            <a:normAutofit fontScale="92500" lnSpcReduction="10000"/>
          </a:bodyPr>
          <a:lstStyle/>
          <a:p>
            <a:pPr eaLnBrk="0" hangingPunct="0">
              <a:lnSpc>
                <a:spcPct val="90000"/>
              </a:lnSpc>
            </a:pPr>
            <a:r>
              <a:rPr lang="en-US" sz="2800"/>
              <a:t>spinal cord level</a:t>
            </a:r>
          </a:p>
          <a:p>
            <a:pPr lvl="1" eaLnBrk="0" hangingPunct="0">
              <a:lnSpc>
                <a:spcPct val="90000"/>
              </a:lnSpc>
            </a:pPr>
            <a:r>
              <a:rPr lang="en-US">
                <a:latin typeface="Times" charset="0"/>
              </a:rPr>
              <a:t>preprogramming of patterns of movement of all muscles (i.e., withdrawal reflex, walking movements, etc.).</a:t>
            </a:r>
          </a:p>
          <a:p>
            <a:pPr eaLnBrk="0" hangingPunct="0">
              <a:lnSpc>
                <a:spcPct val="90000"/>
              </a:lnSpc>
            </a:pPr>
            <a:r>
              <a:rPr lang="en-US" sz="2800"/>
              <a:t>brainstem level</a:t>
            </a:r>
          </a:p>
          <a:p>
            <a:pPr lvl="1" eaLnBrk="0" hangingPunct="0">
              <a:lnSpc>
                <a:spcPct val="90000"/>
              </a:lnSpc>
            </a:pPr>
            <a:r>
              <a:rPr lang="en-US">
                <a:latin typeface="Times" charset="0"/>
              </a:rPr>
              <a:t>maintains equilibrium by adjusting axial tone</a:t>
            </a:r>
          </a:p>
          <a:p>
            <a:pPr eaLnBrk="0" hangingPunct="0">
              <a:lnSpc>
                <a:spcPct val="90000"/>
              </a:lnSpc>
            </a:pPr>
            <a:r>
              <a:rPr lang="en-US" sz="2800"/>
              <a:t>cortical level</a:t>
            </a:r>
          </a:p>
          <a:p>
            <a:pPr lvl="1" eaLnBrk="0" hangingPunct="0">
              <a:lnSpc>
                <a:spcPct val="90000"/>
              </a:lnSpc>
            </a:pPr>
            <a:r>
              <a:rPr lang="en-US">
                <a:latin typeface="Times" charset="0"/>
              </a:rPr>
              <a:t>issues commands to set into motion the patterns available in the spinal cord</a:t>
            </a:r>
          </a:p>
          <a:p>
            <a:pPr lvl="1" eaLnBrk="0" hangingPunct="0">
              <a:lnSpc>
                <a:spcPct val="90000"/>
              </a:lnSpc>
            </a:pPr>
            <a:r>
              <a:rPr lang="en-US">
                <a:latin typeface="Times" charset="0"/>
              </a:rPr>
              <a:t>controls the intensity and modifies the timing</a:t>
            </a:r>
            <a:endParaRPr lang="en-US"/>
          </a:p>
        </p:txBody>
      </p:sp>
    </p:spTree>
  </p:cSld>
  <p:clrMapOvr>
    <a:masterClrMapping/>
  </p:clrMapOvr>
  <p:transition spd="slow">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ln/>
        </p:spPr>
        <p:style>
          <a:lnRef idx="1">
            <a:schemeClr val="accent4"/>
          </a:lnRef>
          <a:fillRef idx="2">
            <a:schemeClr val="accent4"/>
          </a:fillRef>
          <a:effectRef idx="1">
            <a:schemeClr val="accent4"/>
          </a:effectRef>
          <a:fontRef idx="minor">
            <a:schemeClr val="dk1"/>
          </a:fontRef>
        </p:style>
        <p:txBody>
          <a:bodyPr lIns="92075" tIns="46038" rIns="92075" bIns="46038"/>
          <a:lstStyle/>
          <a:p>
            <a:pPr eaLnBrk="0" hangingPunct="0"/>
            <a:r>
              <a:rPr lang="en-US" sz="3200" dirty="0"/>
              <a:t>Integration of Motor Control (cont’d)</a:t>
            </a:r>
          </a:p>
        </p:txBody>
      </p:sp>
      <p:sp>
        <p:nvSpPr>
          <p:cNvPr id="140291" name="Rectangle 3"/>
          <p:cNvSpPr>
            <a:spLocks noGrp="1" noChangeArrowheads="1"/>
          </p:cNvSpPr>
          <p:nvPr>
            <p:ph type="body" idx="1"/>
          </p:nvPr>
        </p:nvSpPr>
        <p:spPr>
          <a:xfrm>
            <a:off x="533400" y="1828800"/>
            <a:ext cx="7772400" cy="4114800"/>
          </a:xfrm>
          <a:noFill/>
          <a:ln/>
        </p:spPr>
        <p:txBody>
          <a:bodyPr lIns="92075" tIns="46038" rIns="92075" bIns="46038"/>
          <a:lstStyle/>
          <a:p>
            <a:pPr eaLnBrk="0" hangingPunct="0">
              <a:lnSpc>
                <a:spcPct val="90000"/>
              </a:lnSpc>
            </a:pPr>
            <a:r>
              <a:rPr lang="en-US" sz="2800"/>
              <a:t>cerebellum</a:t>
            </a:r>
            <a:r>
              <a:rPr lang="en-US"/>
              <a:t> </a:t>
            </a:r>
          </a:p>
          <a:p>
            <a:pPr lvl="1" eaLnBrk="0" hangingPunct="0">
              <a:lnSpc>
                <a:spcPct val="90000"/>
              </a:lnSpc>
            </a:pPr>
            <a:r>
              <a:rPr lang="en-US">
                <a:latin typeface="Times" charset="0"/>
              </a:rPr>
              <a:t>function with all levels of control to adjust cord motor activity, equilibrium, and planning of motor activity</a:t>
            </a:r>
          </a:p>
          <a:p>
            <a:pPr eaLnBrk="0" hangingPunct="0">
              <a:lnSpc>
                <a:spcPct val="90000"/>
              </a:lnSpc>
            </a:pPr>
            <a:r>
              <a:rPr lang="en-US" sz="2800"/>
              <a:t>basal ganglia</a:t>
            </a:r>
            <a:r>
              <a:rPr lang="en-US"/>
              <a:t> </a:t>
            </a:r>
          </a:p>
          <a:p>
            <a:pPr lvl="1" eaLnBrk="0" hangingPunct="0">
              <a:lnSpc>
                <a:spcPct val="90000"/>
              </a:lnSpc>
            </a:pPr>
            <a:r>
              <a:rPr lang="en-US">
                <a:latin typeface="Times" charset="0"/>
              </a:rPr>
              <a:t>functions to assist cortex in executing subconscious but learned patterns of movement, and to plan sequential patterns to accomplish a purposeful task</a:t>
            </a:r>
          </a:p>
        </p:txBody>
      </p:sp>
    </p:spTree>
  </p:cSld>
  <p:clrMapOvr>
    <a:masterClrMapping/>
  </p:clrMapOvr>
  <p:transition spd="slow">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56-10"/>
          <p:cNvPicPr>
            <a:picLocks noChangeAspect="1" noChangeArrowheads="1"/>
          </p:cNvPicPr>
          <p:nvPr/>
        </p:nvPicPr>
        <p:blipFill>
          <a:blip r:embed="rId2" cstate="print"/>
          <a:srcRect/>
          <a:stretch>
            <a:fillRect/>
          </a:stretch>
        </p:blipFill>
        <p:spPr bwMode="auto">
          <a:xfrm>
            <a:off x="762000" y="457200"/>
            <a:ext cx="4276725" cy="6172200"/>
          </a:xfrm>
          <a:prstGeom prst="rect">
            <a:avLst/>
          </a:prstGeom>
          <a:noFill/>
        </p:spPr>
      </p:pic>
      <p:sp>
        <p:nvSpPr>
          <p:cNvPr id="142339" name="Text Box 3"/>
          <p:cNvSpPr txBox="1">
            <a:spLocks noChangeArrowheads="1"/>
          </p:cNvSpPr>
          <p:nvPr/>
        </p:nvSpPr>
        <p:spPr bwMode="auto">
          <a:xfrm>
            <a:off x="5181600" y="304800"/>
            <a:ext cx="3657600" cy="1569660"/>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r>
              <a:rPr lang="en-US" sz="3200" dirty="0"/>
              <a:t>Overall scheme for</a:t>
            </a:r>
          </a:p>
          <a:p>
            <a:pPr algn="ctr" eaLnBrk="1" hangingPunct="1"/>
            <a:r>
              <a:rPr lang="en-US" sz="3200" dirty="0"/>
              <a:t>integration of</a:t>
            </a:r>
          </a:p>
          <a:p>
            <a:pPr algn="ctr" eaLnBrk="1" hangingPunct="1"/>
            <a:r>
              <a:rPr lang="en-US" sz="3200" dirty="0"/>
              <a:t>motor function</a:t>
            </a:r>
          </a:p>
        </p:txBody>
      </p:sp>
      <p:pic>
        <p:nvPicPr>
          <p:cNvPr id="142341" name="Picture 5" descr="56_35"/>
          <p:cNvPicPr>
            <a:picLocks noChangeAspect="1" noChangeArrowheads="1"/>
          </p:cNvPicPr>
          <p:nvPr/>
        </p:nvPicPr>
        <p:blipFill>
          <a:blip r:embed="rId3" cstate="print"/>
          <a:srcRect/>
          <a:stretch>
            <a:fillRect/>
          </a:stretch>
        </p:blipFill>
        <p:spPr bwMode="auto">
          <a:xfrm>
            <a:off x="730250" y="457200"/>
            <a:ext cx="4278313" cy="6175375"/>
          </a:xfrm>
          <a:prstGeom prst="rect">
            <a:avLst/>
          </a:prstGeom>
          <a:noFill/>
        </p:spPr>
      </p:pic>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533400"/>
            <a:ext cx="8288337" cy="4832734"/>
          </a:xfrm>
          <a:prstGeom prst="rect">
            <a:avLst/>
          </a:prstGeom>
          <a:noFill/>
          <a:ln w="9525">
            <a:noFill/>
            <a:miter lim="800000"/>
            <a:headEnd/>
            <a:tailEnd/>
          </a:ln>
          <a:effectLst/>
        </p:spPr>
        <p:txBody>
          <a:bodyPr lIns="92075" tIns="46038" rIns="92075" bIns="46038">
            <a:spAutoFit/>
          </a:bodyPr>
          <a:lstStyle/>
          <a:p>
            <a:pPr marL="571500" indent="-571500">
              <a:buFont typeface="Arial" pitchFamily="34" charset="0"/>
              <a:buChar char="•"/>
              <a:defRPr/>
            </a:pPr>
            <a:r>
              <a:rPr lang="fi-FI" sz="4000" b="1" baseline="0" dirty="0">
                <a:solidFill>
                  <a:schemeClr val="accent4"/>
                </a:solidFill>
              </a:rPr>
              <a:t>History of Parkinson´s disease (PD)</a:t>
            </a:r>
          </a:p>
          <a:p>
            <a:pPr marL="571500" indent="-571500">
              <a:buFont typeface="Arial" pitchFamily="34" charset="0"/>
              <a:buChar char="•"/>
              <a:defRPr/>
            </a:pPr>
            <a:endParaRPr lang="fi-FI" sz="3600" b="1" u="sng" baseline="0" dirty="0"/>
          </a:p>
          <a:p>
            <a:pPr marL="571500" indent="-571500">
              <a:buFont typeface="Arial" pitchFamily="34" charset="0"/>
              <a:buChar char="•"/>
              <a:defRPr/>
            </a:pPr>
            <a:endParaRPr lang="fi-FI" sz="3600" b="1" u="sng" baseline="0" dirty="0"/>
          </a:p>
          <a:p>
            <a:pPr marL="571500" indent="-571500">
              <a:buClr>
                <a:srgbClr val="6699FF"/>
              </a:buClr>
              <a:buSzPct val="130000"/>
              <a:buFont typeface="Arial" pitchFamily="34" charset="0"/>
              <a:buChar char="•"/>
              <a:defRPr/>
            </a:pPr>
            <a:r>
              <a:rPr lang="fi-FI" sz="2800" b="1" baseline="0" dirty="0"/>
              <a:t>First described in 1817 by an English physician, James Parkinson, in “An Essay on the Shaking Palsy.”</a:t>
            </a:r>
          </a:p>
          <a:p>
            <a:pPr marL="571500" indent="-571500">
              <a:buClr>
                <a:srgbClr val="6699FF"/>
              </a:buClr>
              <a:buSzPct val="130000"/>
              <a:buFont typeface="Arial" pitchFamily="34" charset="0"/>
              <a:buChar char="•"/>
              <a:defRPr/>
            </a:pPr>
            <a:endParaRPr lang="fi-FI" sz="2800" b="1" baseline="0" dirty="0"/>
          </a:p>
          <a:p>
            <a:pPr marL="571500" indent="-571500">
              <a:buClr>
                <a:srgbClr val="6699FF"/>
              </a:buClr>
              <a:buSzPct val="130000"/>
              <a:buFont typeface="Arial" pitchFamily="34" charset="0"/>
              <a:buChar char="•"/>
              <a:defRPr/>
            </a:pPr>
            <a:endParaRPr lang="fi-FI" sz="2800" b="1" baseline="0" dirty="0"/>
          </a:p>
          <a:p>
            <a:pPr marL="571500" indent="-571500">
              <a:buClr>
                <a:srgbClr val="6699FF"/>
              </a:buClr>
              <a:buSzPct val="130000"/>
              <a:buFont typeface="Arial" pitchFamily="34" charset="0"/>
              <a:buChar char="•"/>
              <a:defRPr/>
            </a:pPr>
            <a:r>
              <a:rPr lang="fi-FI" sz="2800" b="1" baseline="0" dirty="0"/>
              <a:t>The famous French neurologist, Charcot, further described the syndrome in the late 1800s.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688" y="385763"/>
            <a:ext cx="8839200" cy="5232844"/>
          </a:xfrm>
          <a:prstGeom prst="rect">
            <a:avLst/>
          </a:prstGeom>
          <a:noFill/>
          <a:ln w="9525">
            <a:noFill/>
            <a:miter lim="800000"/>
            <a:headEnd/>
            <a:tailEnd/>
          </a:ln>
          <a:effectLst/>
        </p:spPr>
        <p:txBody>
          <a:bodyPr lIns="92075" tIns="46038" rIns="92075" bIns="46038">
            <a:spAutoFit/>
          </a:bodyPr>
          <a:lstStyle/>
          <a:p>
            <a:pPr marL="571500" indent="-571500" algn="ctr">
              <a:defRPr/>
            </a:pPr>
            <a:r>
              <a:rPr lang="fi-FI" sz="4600" b="1" baseline="0" dirty="0"/>
              <a:t>	</a:t>
            </a:r>
            <a:r>
              <a:rPr lang="fi-FI" sz="4000" b="1" baseline="0" dirty="0"/>
              <a:t>	</a:t>
            </a:r>
            <a:r>
              <a:rPr lang="fi-FI" sz="4000" b="1" baseline="0" dirty="0">
                <a:solidFill>
                  <a:schemeClr val="accent4"/>
                </a:solidFill>
              </a:rPr>
              <a:t>Epidemiology of PD</a:t>
            </a:r>
          </a:p>
          <a:p>
            <a:pPr marL="571500" indent="-571500">
              <a:buFont typeface="Arial" pitchFamily="34" charset="0"/>
              <a:buChar char="•"/>
              <a:defRPr/>
            </a:pPr>
            <a:endParaRPr lang="fi-FI" sz="3200" b="1" u="sng" baseline="0" dirty="0"/>
          </a:p>
          <a:p>
            <a:pPr marL="571500" indent="-571500">
              <a:buFont typeface="Arial" pitchFamily="34" charset="0"/>
              <a:buChar char="•"/>
              <a:defRPr/>
            </a:pPr>
            <a:endParaRPr lang="fi-FI" sz="3200" b="1" u="sng" baseline="0" dirty="0"/>
          </a:p>
          <a:p>
            <a:pPr marL="1630363" lvl="1" indent="-762000">
              <a:buClr>
                <a:srgbClr val="6699FF"/>
              </a:buClr>
              <a:buSzPct val="130000"/>
              <a:buFont typeface="Arial" pitchFamily="34" charset="0"/>
              <a:buChar char="•"/>
              <a:defRPr/>
            </a:pPr>
            <a:r>
              <a:rPr lang="fi-FI" sz="3200" b="1" baseline="0" dirty="0"/>
              <a:t>The most common movement disorder affecting 1-2 % of the general population over the age of 65 years.</a:t>
            </a:r>
          </a:p>
          <a:p>
            <a:pPr marL="1630363" lvl="1" indent="-762000">
              <a:buClr>
                <a:srgbClr val="6699FF"/>
              </a:buClr>
              <a:buSzPct val="130000"/>
              <a:buFont typeface="Arial" pitchFamily="34" charset="0"/>
              <a:buChar char="•"/>
              <a:defRPr/>
            </a:pPr>
            <a:endParaRPr lang="fi-FI" sz="3200" b="1" baseline="0" dirty="0"/>
          </a:p>
          <a:p>
            <a:pPr marL="1630363" lvl="1" indent="-762000">
              <a:buClr>
                <a:srgbClr val="6699FF"/>
              </a:buClr>
              <a:buSzPct val="130000"/>
              <a:buFont typeface="Arial" pitchFamily="34" charset="0"/>
              <a:buChar char="•"/>
              <a:defRPr/>
            </a:pPr>
            <a:r>
              <a:rPr lang="fi-FI" sz="3200" b="1" baseline="0" dirty="0"/>
              <a:t>The second most common neurodegenerative disorder after Alzheimer´s disease (AD).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9200" y="228600"/>
            <a:ext cx="6781800" cy="1143000"/>
          </a:xfrm>
        </p:spPr>
        <p:txBody>
          <a:bodyPr/>
          <a:lstStyle/>
          <a:p>
            <a:pPr eaLnBrk="1" hangingPunct="1">
              <a:defRPr/>
            </a:pPr>
            <a:r>
              <a:rPr lang="fi-FI" b="1" u="none" dirty="0" smtClean="0">
                <a:solidFill>
                  <a:schemeClr val="accent4"/>
                </a:solidFill>
              </a:rPr>
              <a:t>Incidence of PD</a:t>
            </a:r>
          </a:p>
        </p:txBody>
      </p:sp>
      <p:sp>
        <p:nvSpPr>
          <p:cNvPr id="14342" name="Rectangle 6"/>
          <p:cNvSpPr>
            <a:spLocks noChangeArrowheads="1"/>
          </p:cNvSpPr>
          <p:nvPr/>
        </p:nvSpPr>
        <p:spPr bwMode="auto">
          <a:xfrm>
            <a:off x="4502150" y="6094413"/>
            <a:ext cx="615950" cy="366712"/>
          </a:xfrm>
          <a:prstGeom prst="rect">
            <a:avLst/>
          </a:prstGeom>
          <a:noFill/>
          <a:ln w="9525">
            <a:noFill/>
            <a:miter lim="800000"/>
            <a:headEnd/>
            <a:tailEnd/>
          </a:ln>
          <a:effectLst/>
        </p:spPr>
        <p:txBody>
          <a:bodyPr wrap="none" lIns="92075" tIns="46038" rIns="92075" bIns="46038">
            <a:spAutoFit/>
          </a:bodyPr>
          <a:lstStyle/>
          <a:p>
            <a:pPr algn="r">
              <a:defRPr/>
            </a:pPr>
            <a:r>
              <a:rPr lang="fi-FI" b="1" baseline="0">
                <a:solidFill>
                  <a:schemeClr val="bg1"/>
                </a:solidFill>
                <a:effectLst>
                  <a:outerShdw blurRad="38100" dist="38100" dir="2700000" algn="tl">
                    <a:srgbClr val="000000"/>
                  </a:outerShdw>
                </a:effectLst>
              </a:rPr>
              <a:t>Age</a:t>
            </a:r>
          </a:p>
        </p:txBody>
      </p:sp>
      <p:sp>
        <p:nvSpPr>
          <p:cNvPr id="14343" name="Rectangle 7"/>
          <p:cNvSpPr>
            <a:spLocks noChangeArrowheads="1"/>
          </p:cNvSpPr>
          <p:nvPr/>
        </p:nvSpPr>
        <p:spPr bwMode="auto">
          <a:xfrm rot="16200000">
            <a:off x="-882650" y="3587751"/>
            <a:ext cx="2763837" cy="366712"/>
          </a:xfrm>
          <a:prstGeom prst="rect">
            <a:avLst/>
          </a:prstGeom>
          <a:noFill/>
          <a:ln w="9525">
            <a:noFill/>
            <a:miter lim="800000"/>
            <a:headEnd/>
            <a:tailEnd/>
          </a:ln>
          <a:effectLst/>
        </p:spPr>
        <p:txBody>
          <a:bodyPr lIns="92075" tIns="46038" rIns="92075" bIns="46038">
            <a:spAutoFit/>
          </a:bodyPr>
          <a:lstStyle/>
          <a:p>
            <a:pPr>
              <a:defRPr/>
            </a:pPr>
            <a:r>
              <a:rPr lang="fi-FI" b="1" baseline="0">
                <a:solidFill>
                  <a:schemeClr val="bg1"/>
                </a:solidFill>
                <a:effectLst>
                  <a:outerShdw blurRad="38100" dist="38100" dir="2700000" algn="tl">
                    <a:srgbClr val="000000"/>
                  </a:outerShdw>
                </a:effectLst>
              </a:rPr>
              <a:t>Incidence /  100 000</a:t>
            </a:r>
          </a:p>
        </p:txBody>
      </p:sp>
      <p:pic>
        <p:nvPicPr>
          <p:cNvPr id="9221" name="Picture 10" descr="C:\Documents and Settings\user\My Documents\My Pictures\neuro\jak060.jpg"/>
          <p:cNvPicPr>
            <a:picLocks noChangeAspect="1" noChangeArrowheads="1"/>
          </p:cNvPicPr>
          <p:nvPr/>
        </p:nvPicPr>
        <p:blipFill>
          <a:blip r:embed="rId3" cstate="print"/>
          <a:srcRect/>
          <a:stretch>
            <a:fillRect/>
          </a:stretch>
        </p:blipFill>
        <p:spPr bwMode="auto">
          <a:xfrm>
            <a:off x="947738" y="1322388"/>
            <a:ext cx="7635875"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00100" y="215900"/>
            <a:ext cx="7772400" cy="1143000"/>
          </a:xfrm>
        </p:spPr>
        <p:style>
          <a:lnRef idx="1">
            <a:schemeClr val="accent4"/>
          </a:lnRef>
          <a:fillRef idx="2">
            <a:schemeClr val="accent4"/>
          </a:fillRef>
          <a:effectRef idx="1">
            <a:schemeClr val="accent4"/>
          </a:effectRef>
          <a:fontRef idx="minor">
            <a:schemeClr val="dk1"/>
          </a:fontRef>
        </p:style>
        <p:txBody>
          <a:bodyPr/>
          <a:lstStyle/>
          <a:p>
            <a:pPr eaLnBrk="1" hangingPunct="1">
              <a:defRPr/>
            </a:pPr>
            <a:r>
              <a:rPr lang="fi-FI" u="none" dirty="0" smtClean="0"/>
              <a:t>Prevalence of PD</a:t>
            </a:r>
          </a:p>
        </p:txBody>
      </p:sp>
      <p:sp>
        <p:nvSpPr>
          <p:cNvPr id="16390" name="Rectangle 6"/>
          <p:cNvSpPr>
            <a:spLocks noChangeArrowheads="1"/>
          </p:cNvSpPr>
          <p:nvPr/>
        </p:nvSpPr>
        <p:spPr bwMode="auto">
          <a:xfrm>
            <a:off x="4252913" y="6245225"/>
            <a:ext cx="692150" cy="366713"/>
          </a:xfrm>
          <a:prstGeom prst="rect">
            <a:avLst/>
          </a:prstGeom>
          <a:noFill/>
          <a:ln w="9525">
            <a:noFill/>
            <a:miter lim="800000"/>
            <a:headEnd/>
            <a:tailEnd/>
          </a:ln>
          <a:effectLst/>
        </p:spPr>
        <p:txBody>
          <a:bodyPr lIns="92075" tIns="46038" rIns="92075" bIns="46038">
            <a:spAutoFit/>
          </a:bodyPr>
          <a:lstStyle/>
          <a:p>
            <a:pPr algn="r">
              <a:defRPr/>
            </a:pPr>
            <a:r>
              <a:rPr lang="fi-FI" b="1" baseline="0">
                <a:solidFill>
                  <a:schemeClr val="bg1"/>
                </a:solidFill>
                <a:effectLst>
                  <a:outerShdw blurRad="38100" dist="38100" dir="2700000" algn="tl">
                    <a:srgbClr val="000000"/>
                  </a:outerShdw>
                </a:effectLst>
              </a:rPr>
              <a:t>Age</a:t>
            </a:r>
          </a:p>
        </p:txBody>
      </p:sp>
      <p:sp>
        <p:nvSpPr>
          <p:cNvPr id="16391" name="Rectangle 7"/>
          <p:cNvSpPr>
            <a:spLocks noChangeArrowheads="1"/>
          </p:cNvSpPr>
          <p:nvPr/>
        </p:nvSpPr>
        <p:spPr bwMode="auto">
          <a:xfrm rot="16200000">
            <a:off x="-533399" y="3706812"/>
            <a:ext cx="2944812" cy="366713"/>
          </a:xfrm>
          <a:prstGeom prst="rect">
            <a:avLst/>
          </a:prstGeom>
          <a:noFill/>
          <a:ln w="9525">
            <a:noFill/>
            <a:miter lim="800000"/>
            <a:headEnd/>
            <a:tailEnd/>
          </a:ln>
          <a:effectLst/>
        </p:spPr>
        <p:txBody>
          <a:bodyPr lIns="92075" tIns="46038" rIns="92075" bIns="46038">
            <a:spAutoFit/>
          </a:bodyPr>
          <a:lstStyle/>
          <a:p>
            <a:pPr algn="r">
              <a:defRPr/>
            </a:pPr>
            <a:r>
              <a:rPr lang="fi-FI" b="1" baseline="0">
                <a:solidFill>
                  <a:schemeClr val="bg1"/>
                </a:solidFill>
                <a:effectLst>
                  <a:outerShdw blurRad="38100" dist="38100" dir="2700000" algn="tl">
                    <a:srgbClr val="000000"/>
                  </a:outerShdw>
                </a:effectLst>
              </a:rPr>
              <a:t>Prevalence / 100 000</a:t>
            </a:r>
          </a:p>
        </p:txBody>
      </p:sp>
      <p:grpSp>
        <p:nvGrpSpPr>
          <p:cNvPr id="2" name="Group 9"/>
          <p:cNvGrpSpPr>
            <a:grpSpLocks/>
          </p:cNvGrpSpPr>
          <p:nvPr/>
        </p:nvGrpSpPr>
        <p:grpSpPr bwMode="auto">
          <a:xfrm>
            <a:off x="1141413" y="1474788"/>
            <a:ext cx="7143750" cy="4722812"/>
            <a:chOff x="1022" y="970"/>
            <a:chExt cx="4071" cy="2892"/>
          </a:xfrm>
        </p:grpSpPr>
        <p:pic>
          <p:nvPicPr>
            <p:cNvPr id="10246" name="Picture 10"/>
            <p:cNvPicPr>
              <a:picLocks noChangeArrowheads="1"/>
            </p:cNvPicPr>
            <p:nvPr/>
          </p:nvPicPr>
          <p:blipFill>
            <a:blip r:embed="rId3" cstate="print">
              <a:lum contrast="18000"/>
            </a:blip>
            <a:srcRect/>
            <a:stretch>
              <a:fillRect/>
            </a:stretch>
          </p:blipFill>
          <p:spPr bwMode="auto">
            <a:xfrm>
              <a:off x="1022" y="970"/>
              <a:ext cx="4071" cy="2892"/>
            </a:xfrm>
            <a:prstGeom prst="rect">
              <a:avLst/>
            </a:prstGeom>
            <a:noFill/>
            <a:ln w="9525">
              <a:noFill/>
              <a:miter lim="800000"/>
              <a:headEnd/>
              <a:tailEnd/>
            </a:ln>
          </p:spPr>
        </p:pic>
        <p:sp>
          <p:nvSpPr>
            <p:cNvPr id="10247" name="Rectangle 11"/>
            <p:cNvSpPr>
              <a:spLocks noChangeArrowheads="1"/>
            </p:cNvSpPr>
            <p:nvPr/>
          </p:nvSpPr>
          <p:spPr bwMode="auto">
            <a:xfrm>
              <a:off x="1080" y="999"/>
              <a:ext cx="3947" cy="2826"/>
            </a:xfrm>
            <a:prstGeom prst="rect">
              <a:avLst/>
            </a:prstGeom>
            <a:noFill/>
            <a:ln w="9525">
              <a:noFill/>
              <a:miter lim="800000"/>
              <a:headEnd/>
              <a:tailEnd/>
            </a:ln>
          </p:spPr>
          <p:txBody>
            <a:bodyPr lIns="0" tIns="0" rIns="0" bIns="0"/>
            <a:lstStyle/>
            <a:p>
              <a:pPr marL="342900" indent="-342900" algn="r">
                <a:spcBef>
                  <a:spcPct val="20000"/>
                </a:spcBef>
                <a:buFontTx/>
                <a:buChar char="•"/>
              </a:pPr>
              <a:endParaRPr lang="en-GB" baseline="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14388" y="214313"/>
            <a:ext cx="7772400" cy="114300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a:defRPr/>
            </a:pPr>
            <a:r>
              <a:rPr lang="fi-FI" smtClean="0">
                <a:solidFill>
                  <a:schemeClr val="dk1"/>
                </a:solidFill>
                <a:latin typeface="+mn-lt"/>
                <a:ea typeface="+mn-ea"/>
                <a:cs typeface="+mn-cs"/>
              </a:rPr>
              <a:t>Epidemiology of PD</a:t>
            </a:r>
          </a:p>
        </p:txBody>
      </p:sp>
      <p:sp>
        <p:nvSpPr>
          <p:cNvPr id="18435" name="Rectangle 3"/>
          <p:cNvSpPr>
            <a:spLocks noGrp="1" noChangeArrowheads="1"/>
          </p:cNvSpPr>
          <p:nvPr>
            <p:ph idx="1"/>
          </p:nvPr>
        </p:nvSpPr>
        <p:spPr/>
        <p:txBody>
          <a:bodyPr/>
          <a:lstStyle/>
          <a:p>
            <a:pPr eaLnBrk="1" hangingPunct="1">
              <a:buFont typeface="Wingdings" pitchFamily="2" charset="2"/>
              <a:buNone/>
              <a:defRPr/>
            </a:pPr>
            <a:endParaRPr lang="fi-FI" sz="2400" b="1" smtClean="0"/>
          </a:p>
          <a:p>
            <a:pPr eaLnBrk="1" hangingPunct="1">
              <a:defRPr/>
            </a:pPr>
            <a:r>
              <a:rPr lang="fi-FI" sz="2800" b="1" smtClean="0"/>
              <a:t>May be less prevalent in China and other Asian countries, and in African-Americans.</a:t>
            </a:r>
          </a:p>
          <a:p>
            <a:pPr eaLnBrk="1" hangingPunct="1">
              <a:buFont typeface="Wingdings" pitchFamily="2" charset="2"/>
              <a:buNone/>
              <a:defRPr/>
            </a:pPr>
            <a:endParaRPr lang="fi-FI" sz="2800" b="1" smtClean="0"/>
          </a:p>
          <a:p>
            <a:pPr eaLnBrk="1" hangingPunct="1">
              <a:defRPr/>
            </a:pPr>
            <a:r>
              <a:rPr lang="fi-FI" sz="2800" b="1" smtClean="0"/>
              <a:t>Prevalence rates in men are slightly higher than in women; reason unknown, though a role for estrogen has been debated.</a:t>
            </a:r>
          </a:p>
          <a:p>
            <a:pPr eaLnBrk="1" hangingPunct="1">
              <a:defRPr/>
            </a:pPr>
            <a:endParaRPr lang="fi-FI" sz="28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4800" y="304800"/>
            <a:ext cx="8839200" cy="5448287"/>
          </a:xfrm>
          <a:prstGeom prst="rect">
            <a:avLst/>
          </a:prstGeom>
          <a:noFill/>
          <a:ln w="9525">
            <a:noFill/>
            <a:miter lim="800000"/>
            <a:headEnd/>
            <a:tailEnd/>
          </a:ln>
          <a:effectLst/>
        </p:spPr>
        <p:txBody>
          <a:bodyPr lIns="92075" tIns="46038" rIns="92075" bIns="46038">
            <a:spAutoFit/>
          </a:bodyPr>
          <a:lstStyle/>
          <a:p>
            <a:pPr marL="571500" indent="-571500" algn="ctr">
              <a:defRPr/>
            </a:pPr>
            <a:r>
              <a:rPr lang="fi-FI" sz="2400" b="1" baseline="0" dirty="0"/>
              <a:t>	</a:t>
            </a:r>
            <a:r>
              <a:rPr lang="fi-FI" sz="3600" b="1" baseline="0" dirty="0">
                <a:solidFill>
                  <a:schemeClr val="accent4"/>
                </a:solidFill>
              </a:rPr>
              <a:t>Risk factors of PD</a:t>
            </a:r>
          </a:p>
          <a:p>
            <a:pPr marL="571500" indent="-571500">
              <a:buFont typeface="Arial" pitchFamily="34" charset="0"/>
              <a:buChar char="•"/>
              <a:defRPr/>
            </a:pPr>
            <a:endParaRPr lang="fi-FI" sz="2400" b="1" i="1" baseline="0" dirty="0"/>
          </a:p>
          <a:p>
            <a:pPr marL="571500" indent="-571500">
              <a:buFont typeface="Arial" pitchFamily="34" charset="0"/>
              <a:buChar char="•"/>
              <a:defRPr/>
            </a:pPr>
            <a:endParaRPr lang="fi-FI" sz="2400" b="1" i="1" baseline="0" dirty="0"/>
          </a:p>
          <a:p>
            <a:pPr marL="571500" indent="-571500">
              <a:buClr>
                <a:srgbClr val="6699FF"/>
              </a:buClr>
              <a:buFont typeface="Arial" pitchFamily="34" charset="0"/>
              <a:buChar char="•"/>
              <a:defRPr/>
            </a:pPr>
            <a:r>
              <a:rPr lang="fi-FI" sz="2400" b="1" i="1" u="sng" baseline="0" dirty="0"/>
              <a:t>Age</a:t>
            </a:r>
            <a:r>
              <a:rPr lang="fi-FI" sz="2400" b="1" i="1" baseline="0" dirty="0"/>
              <a:t> </a:t>
            </a:r>
            <a:r>
              <a:rPr lang="fi-FI" sz="2400" b="1" baseline="0" dirty="0"/>
              <a:t> -</a:t>
            </a:r>
            <a:r>
              <a:rPr lang="fi-FI" sz="2400" b="1" i="1" baseline="0" dirty="0"/>
              <a:t> </a:t>
            </a:r>
            <a:r>
              <a:rPr lang="fi-FI" sz="2400" b="1" baseline="0" dirty="0"/>
              <a:t>the most important risk factor</a:t>
            </a:r>
          </a:p>
          <a:p>
            <a:pPr marL="571500" indent="-571500">
              <a:buClr>
                <a:srgbClr val="6699FF"/>
              </a:buClr>
              <a:buFont typeface="Arial" pitchFamily="34" charset="0"/>
              <a:buChar char="•"/>
              <a:defRPr/>
            </a:pPr>
            <a:r>
              <a:rPr lang="fi-FI" sz="2400" b="1" baseline="0" dirty="0"/>
              <a:t>Positive family history</a:t>
            </a:r>
          </a:p>
          <a:p>
            <a:pPr marL="571500" indent="-571500">
              <a:buClr>
                <a:srgbClr val="6699FF"/>
              </a:buClr>
              <a:buFont typeface="Arial" pitchFamily="34" charset="0"/>
              <a:buChar char="•"/>
              <a:defRPr/>
            </a:pPr>
            <a:r>
              <a:rPr lang="fi-FI" sz="2400" b="1" baseline="0" dirty="0"/>
              <a:t>Male gender</a:t>
            </a:r>
          </a:p>
          <a:p>
            <a:pPr marL="571500" indent="-571500">
              <a:buClr>
                <a:srgbClr val="6699FF"/>
              </a:buClr>
              <a:buFont typeface="Arial" pitchFamily="34" charset="0"/>
              <a:buChar char="•"/>
              <a:defRPr/>
            </a:pPr>
            <a:r>
              <a:rPr lang="fi-FI" sz="2400" b="1" baseline="0" dirty="0"/>
              <a:t>Environmental exposure: Herbicide and pesticide exposure, metals (manganese, iron), well water, farming, rural residence, wood pulp mills; and steel alloy industries</a:t>
            </a:r>
          </a:p>
          <a:p>
            <a:pPr marL="571500" indent="-571500">
              <a:buClr>
                <a:srgbClr val="6699FF"/>
              </a:buClr>
              <a:buFont typeface="Arial" pitchFamily="34" charset="0"/>
              <a:buChar char="•"/>
              <a:defRPr/>
            </a:pPr>
            <a:r>
              <a:rPr lang="fi-FI" sz="2400" b="1" baseline="0" dirty="0"/>
              <a:t>Race</a:t>
            </a:r>
          </a:p>
          <a:p>
            <a:pPr marL="571500" indent="-571500">
              <a:buClr>
                <a:srgbClr val="6699FF"/>
              </a:buClr>
              <a:buFont typeface="Arial" pitchFamily="34" charset="0"/>
              <a:buChar char="•"/>
              <a:defRPr/>
            </a:pPr>
            <a:r>
              <a:rPr lang="fi-FI" sz="2400" b="1" baseline="0" dirty="0"/>
              <a:t>Life experiences (trauma, emotional stress, personality traits such as shyness and depressiveness)?</a:t>
            </a:r>
          </a:p>
          <a:p>
            <a:pPr marL="571500" indent="-571500">
              <a:buClr>
                <a:srgbClr val="6699FF"/>
              </a:buClr>
              <a:buFont typeface="Arial" pitchFamily="34" charset="0"/>
              <a:buChar char="•"/>
              <a:defRPr/>
            </a:pPr>
            <a:r>
              <a:rPr lang="fi-FI" sz="2400" b="1" baseline="0" dirty="0"/>
              <a:t>An inverse correlation between cigarette smoking and caffeine intake in case-control studies.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ln/>
        </p:spPr>
        <p:style>
          <a:lnRef idx="1">
            <a:schemeClr val="accent4"/>
          </a:lnRef>
          <a:fillRef idx="2">
            <a:schemeClr val="accent4"/>
          </a:fillRef>
          <a:effectRef idx="1">
            <a:schemeClr val="accent4"/>
          </a:effectRef>
          <a:fontRef idx="minor">
            <a:schemeClr val="dk1"/>
          </a:fontRef>
        </p:style>
        <p:txBody>
          <a:bodyPr vert="horz" lIns="92075" tIns="46038" rIns="92075" bIns="46038" rtlCol="0" anchor="ctr">
            <a:normAutofit/>
          </a:bodyPr>
          <a:lstStyle/>
          <a:p>
            <a:pPr eaLnBrk="0" hangingPunct="0"/>
            <a:r>
              <a:rPr lang="en-US" dirty="0"/>
              <a:t>Basal Ganglia</a:t>
            </a:r>
          </a:p>
        </p:txBody>
      </p:sp>
      <p:sp>
        <p:nvSpPr>
          <p:cNvPr id="123907" name="Rectangle 3"/>
          <p:cNvSpPr>
            <a:spLocks noGrp="1" noChangeArrowheads="1"/>
          </p:cNvSpPr>
          <p:nvPr>
            <p:ph idx="1"/>
          </p:nvPr>
        </p:nvSpPr>
        <p:spPr>
          <a:xfrm>
            <a:off x="533400" y="1752600"/>
            <a:ext cx="7772400" cy="3733800"/>
          </a:xfrm>
          <a:noFill/>
          <a:ln/>
        </p:spPr>
        <p:txBody>
          <a:bodyPr lIns="92075" tIns="46038" rIns="92075" bIns="46038"/>
          <a:lstStyle/>
          <a:p>
            <a:pPr eaLnBrk="0" hangingPunct="0"/>
            <a:r>
              <a:rPr lang="en-US"/>
              <a:t>Consist of Four Nuclei</a:t>
            </a:r>
          </a:p>
          <a:p>
            <a:pPr eaLnBrk="0" hangingPunct="0"/>
            <a:r>
              <a:rPr lang="en-US" sz="2800"/>
              <a:t>striatum</a:t>
            </a:r>
          </a:p>
          <a:p>
            <a:pPr lvl="1" eaLnBrk="0" hangingPunct="0"/>
            <a:r>
              <a:rPr lang="en-US" sz="2800">
                <a:latin typeface="Times" charset="0"/>
              </a:rPr>
              <a:t>caudate and putamen</a:t>
            </a:r>
            <a:r>
              <a:rPr lang="en-US">
                <a:latin typeface="Times" charset="0"/>
              </a:rPr>
              <a:t> </a:t>
            </a:r>
          </a:p>
          <a:p>
            <a:pPr eaLnBrk="0" hangingPunct="0"/>
            <a:r>
              <a:rPr lang="en-US" sz="2800"/>
              <a:t>globus pallidus</a:t>
            </a:r>
          </a:p>
          <a:p>
            <a:pPr eaLnBrk="0" hangingPunct="0"/>
            <a:r>
              <a:rPr lang="en-US" sz="2800"/>
              <a:t>substantia nigra</a:t>
            </a:r>
          </a:p>
          <a:p>
            <a:pPr eaLnBrk="0" hangingPunct="0"/>
            <a:r>
              <a:rPr lang="en-US" sz="2800"/>
              <a:t>subthalamus</a:t>
            </a:r>
          </a:p>
        </p:txBody>
      </p:sp>
    </p:spTree>
  </p:cSld>
  <p:clrMapOvr>
    <a:overrideClrMapping bg1="lt1" tx1="dk1" bg2="lt2" tx2="dk2" accent1="accent1" accent2="accent2" accent3="accent3" accent4="accent4" accent5="accent5" accent6="accent6" hlink="hlink" folHlink="folHlink"/>
  </p:clrMapOvr>
  <p:transition spd="slow">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5175" y="244475"/>
            <a:ext cx="7772400" cy="1143000"/>
          </a:xfrm>
        </p:spPr>
        <p:txBody>
          <a:bodyPr/>
          <a:lstStyle/>
          <a:p>
            <a:pPr eaLnBrk="1" hangingPunct="1">
              <a:defRPr/>
            </a:pPr>
            <a:r>
              <a:rPr lang="fi-FI" u="none" dirty="0" smtClean="0">
                <a:solidFill>
                  <a:schemeClr val="accent4"/>
                </a:solidFill>
              </a:rPr>
              <a:t>Clinical features of PD</a:t>
            </a:r>
          </a:p>
        </p:txBody>
      </p:sp>
      <p:sp>
        <p:nvSpPr>
          <p:cNvPr id="22531" name="Rectangle 3"/>
          <p:cNvSpPr>
            <a:spLocks noGrp="1" noChangeArrowheads="1"/>
          </p:cNvSpPr>
          <p:nvPr>
            <p:ph type="body" sz="half" idx="1"/>
          </p:nvPr>
        </p:nvSpPr>
        <p:spPr>
          <a:xfrm>
            <a:off x="685800" y="1752600"/>
            <a:ext cx="3810000" cy="4114800"/>
          </a:xfrm>
        </p:spPr>
        <p:txBody>
          <a:bodyPr/>
          <a:lstStyle/>
          <a:p>
            <a:pPr eaLnBrk="1" hangingPunct="1">
              <a:defRPr/>
            </a:pPr>
            <a:r>
              <a:rPr lang="fi-FI" sz="2800" b="1" dirty="0" smtClean="0"/>
              <a:t>Three cardinal features:</a:t>
            </a:r>
          </a:p>
          <a:p>
            <a:pPr eaLnBrk="1" hangingPunct="1">
              <a:buFont typeface="Wingdings" pitchFamily="2" charset="2"/>
              <a:buNone/>
              <a:defRPr/>
            </a:pPr>
            <a:r>
              <a:rPr lang="fi-FI" sz="2800" b="1" dirty="0" smtClean="0">
                <a:latin typeface="Symbol" pitchFamily="18" charset="2"/>
              </a:rPr>
              <a:t>®</a:t>
            </a:r>
            <a:r>
              <a:rPr lang="fi-FI" sz="2800" b="1" dirty="0" smtClean="0"/>
              <a:t>	</a:t>
            </a:r>
            <a:r>
              <a:rPr lang="fi-FI" sz="2800" i="1" dirty="0" smtClean="0">
                <a:effectLst/>
              </a:rPr>
              <a:t>resting tremor</a:t>
            </a:r>
          </a:p>
          <a:p>
            <a:pPr eaLnBrk="1" hangingPunct="1">
              <a:buFont typeface="Wingdings" pitchFamily="2" charset="2"/>
              <a:buNone/>
              <a:defRPr/>
            </a:pPr>
            <a:r>
              <a:rPr lang="fi-FI" sz="2800" i="1" dirty="0" smtClean="0">
                <a:effectLst/>
                <a:latin typeface="Symbol" pitchFamily="18" charset="2"/>
              </a:rPr>
              <a:t>®</a:t>
            </a:r>
            <a:r>
              <a:rPr lang="fi-FI" sz="2800" i="1" dirty="0" smtClean="0">
                <a:effectLst/>
              </a:rPr>
              <a:t> 	bradykinesia 	(generalized 	slowness of 		movements) </a:t>
            </a:r>
          </a:p>
          <a:p>
            <a:pPr eaLnBrk="1" hangingPunct="1">
              <a:buFont typeface="Wingdings" pitchFamily="2" charset="2"/>
              <a:buNone/>
              <a:defRPr/>
            </a:pPr>
            <a:r>
              <a:rPr lang="fi-FI" sz="2800" i="1" dirty="0" smtClean="0">
                <a:effectLst/>
                <a:latin typeface="Symbol" pitchFamily="18" charset="2"/>
              </a:rPr>
              <a:t>®</a:t>
            </a:r>
            <a:r>
              <a:rPr lang="fi-FI" sz="2800" i="1" dirty="0" smtClean="0">
                <a:effectLst/>
              </a:rPr>
              <a:t> 	muscle rigidity</a:t>
            </a:r>
          </a:p>
        </p:txBody>
      </p:sp>
      <p:pic>
        <p:nvPicPr>
          <p:cNvPr id="13316" name="Picture 11"/>
          <p:cNvPicPr>
            <a:picLocks noGrp="1" noChangeAspect="1" noChangeArrowheads="1"/>
          </p:cNvPicPr>
          <p:nvPr>
            <p:ph sz="half" idx="2"/>
          </p:nvPr>
        </p:nvPicPr>
        <p:blipFill>
          <a:blip r:embed="rId4" cstate="print"/>
          <a:srcRect/>
          <a:stretch>
            <a:fillRect/>
          </a:stretch>
        </p:blipFill>
        <p:spPr>
          <a:xfrm>
            <a:off x="5102225" y="1520825"/>
            <a:ext cx="2868613" cy="4979988"/>
          </a:xfr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15900" y="396875"/>
            <a:ext cx="8839200" cy="5571398"/>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aseline="0" dirty="0">
                <a:latin typeface="Times New Roman" pitchFamily="18" charset="0"/>
              </a:rPr>
              <a:t>	</a:t>
            </a:r>
            <a:r>
              <a:rPr lang="fi-FI" sz="4000" baseline="0" dirty="0">
                <a:solidFill>
                  <a:schemeClr val="accent4"/>
                </a:solidFill>
                <a:latin typeface="Times New Roman" pitchFamily="18" charset="0"/>
              </a:rPr>
              <a:t>Clinical features of PD</a:t>
            </a:r>
          </a:p>
          <a:p>
            <a:pPr marL="571500" indent="-571500">
              <a:defRPr/>
            </a:pPr>
            <a:endParaRPr lang="fi-FI" sz="4600" u="sng" baseline="0" dirty="0">
              <a:latin typeface="Times New Roman" pitchFamily="18" charset="0"/>
            </a:endParaRPr>
          </a:p>
          <a:p>
            <a:pPr marL="571500" indent="-571500">
              <a:buClr>
                <a:srgbClr val="6699FF"/>
              </a:buClr>
              <a:buSzPct val="130000"/>
              <a:buFont typeface="Wingdings" pitchFamily="2" charset="2"/>
              <a:buChar char="§"/>
              <a:defRPr/>
            </a:pPr>
            <a:r>
              <a:rPr lang="fi-FI" sz="2400" u="sng" baseline="0" dirty="0">
                <a:latin typeface="Times New Roman" pitchFamily="18" charset="0"/>
              </a:rPr>
              <a:t>Resting tremor:</a:t>
            </a:r>
            <a:r>
              <a:rPr lang="fi-FI" sz="2400" baseline="0" dirty="0">
                <a:latin typeface="Times New Roman" pitchFamily="18" charset="0"/>
              </a:rPr>
              <a:t> Most common first symptom, usually asymmetric and most evident in one hand with the arm at rest.</a:t>
            </a:r>
          </a:p>
          <a:p>
            <a:pPr marL="571500" indent="-571500">
              <a:buClr>
                <a:srgbClr val="6699FF"/>
              </a:buClr>
              <a:buSzPct val="130000"/>
              <a:buFont typeface="Wingdings" pitchFamily="2" charset="2"/>
              <a:buChar char="§"/>
              <a:defRPr/>
            </a:pPr>
            <a:endParaRPr lang="fi-FI" sz="2400" baseline="0" dirty="0">
              <a:latin typeface="Times New Roman" pitchFamily="18" charset="0"/>
            </a:endParaRPr>
          </a:p>
          <a:p>
            <a:pPr marL="571500" indent="-571500">
              <a:buClr>
                <a:srgbClr val="6699FF"/>
              </a:buClr>
              <a:buSzPct val="130000"/>
              <a:buFont typeface="Wingdings" pitchFamily="2" charset="2"/>
              <a:buChar char="§"/>
              <a:defRPr/>
            </a:pPr>
            <a:r>
              <a:rPr lang="fi-FI" sz="2400" u="sng" baseline="0" dirty="0">
                <a:latin typeface="Times New Roman" pitchFamily="18" charset="0"/>
              </a:rPr>
              <a:t>Bradykinesia:</a:t>
            </a:r>
            <a:r>
              <a:rPr lang="fi-FI" sz="2400" baseline="0" dirty="0">
                <a:latin typeface="Times New Roman" pitchFamily="18" charset="0"/>
              </a:rPr>
              <a:t> Difficulty with daily activities such as writing, shaving, using a knife and fork, and opening buttons; decreased blinking, masked facies, slowed chewing and swallowing.</a:t>
            </a:r>
          </a:p>
          <a:p>
            <a:pPr marL="571500" indent="-571500">
              <a:buClr>
                <a:srgbClr val="6699FF"/>
              </a:buClr>
              <a:buSzPct val="130000"/>
              <a:buFont typeface="Wingdings" pitchFamily="2" charset="2"/>
              <a:buChar char="§"/>
              <a:defRPr/>
            </a:pPr>
            <a:endParaRPr lang="fi-FI" sz="2400" baseline="0" dirty="0">
              <a:latin typeface="Times New Roman" pitchFamily="18" charset="0"/>
            </a:endParaRPr>
          </a:p>
          <a:p>
            <a:pPr marL="571500" indent="-571500">
              <a:buClr>
                <a:srgbClr val="6699FF"/>
              </a:buClr>
              <a:buSzPct val="130000"/>
              <a:buFont typeface="Wingdings" pitchFamily="2" charset="2"/>
              <a:buChar char="§"/>
              <a:defRPr/>
            </a:pPr>
            <a:r>
              <a:rPr lang="fi-FI" sz="2400" u="sng" baseline="0" dirty="0">
                <a:latin typeface="Times New Roman" pitchFamily="18" charset="0"/>
              </a:rPr>
              <a:t>Rigidity:</a:t>
            </a:r>
            <a:r>
              <a:rPr lang="fi-FI" sz="2400" baseline="0" dirty="0">
                <a:latin typeface="Times New Roman" pitchFamily="18" charset="0"/>
              </a:rPr>
              <a:t> Muscle tone increased in both flexor and extensor muscles providing a constant resistance to passive movements of the joints; stooped posture, anteroflexed head, and flexed knees and elbows.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15900" y="381000"/>
            <a:ext cx="8839200" cy="5602176"/>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aseline="0" dirty="0">
                <a:latin typeface="Times New Roman" pitchFamily="18" charset="0"/>
              </a:rPr>
              <a:t>	</a:t>
            </a:r>
            <a:r>
              <a:rPr lang="fi-FI" sz="4000" baseline="0" dirty="0">
                <a:solidFill>
                  <a:schemeClr val="accent4"/>
                </a:solidFill>
                <a:latin typeface="Times New Roman" pitchFamily="18" charset="0"/>
              </a:rPr>
              <a:t>Additional clinical features of PD</a:t>
            </a:r>
          </a:p>
          <a:p>
            <a:pPr marL="571500" indent="-571500">
              <a:defRPr/>
            </a:pPr>
            <a:endParaRPr lang="fi-FI" sz="2400" baseline="0" dirty="0">
              <a:latin typeface="Times New Roman" pitchFamily="18" charset="0"/>
            </a:endParaRPr>
          </a:p>
          <a:p>
            <a:pPr marL="571500" indent="-571500">
              <a:buClr>
                <a:srgbClr val="6699FF"/>
              </a:buClr>
              <a:buSzPct val="130000"/>
              <a:buFont typeface="Wingdings" pitchFamily="2" charset="2"/>
              <a:buChar char="§"/>
              <a:defRPr/>
            </a:pPr>
            <a:r>
              <a:rPr lang="fi-FI" sz="2400" baseline="0" dirty="0">
                <a:latin typeface="Times New Roman" pitchFamily="18" charset="0"/>
              </a:rPr>
              <a:t>Postural instability: Due to loss of postural reflexes.</a:t>
            </a:r>
          </a:p>
          <a:p>
            <a:pPr marL="571500" indent="-571500">
              <a:buClr>
                <a:srgbClr val="6699FF"/>
              </a:buClr>
              <a:buSzPct val="130000"/>
              <a:buFont typeface="Wingdings" pitchFamily="2" charset="2"/>
              <a:buChar char="§"/>
              <a:defRPr/>
            </a:pPr>
            <a:endParaRPr lang="fi-FI" sz="2400" baseline="0" dirty="0">
              <a:latin typeface="Times New Roman" pitchFamily="18" charset="0"/>
            </a:endParaRPr>
          </a:p>
          <a:p>
            <a:pPr marL="571500" indent="-571500">
              <a:buClr>
                <a:srgbClr val="6699FF"/>
              </a:buClr>
              <a:buSzPct val="130000"/>
              <a:buFont typeface="Wingdings" pitchFamily="2" charset="2"/>
              <a:buChar char="§"/>
              <a:defRPr/>
            </a:pPr>
            <a:r>
              <a:rPr lang="fi-FI" sz="2400" baseline="0" dirty="0">
                <a:latin typeface="Times New Roman" pitchFamily="18" charset="0"/>
              </a:rPr>
              <a:t>Dysfunction of the autonomic nervous system: Impaired</a:t>
            </a:r>
          </a:p>
          <a:p>
            <a:pPr marL="571500" indent="-571500">
              <a:buClr>
                <a:srgbClr val="6699FF"/>
              </a:buClr>
              <a:buSzPct val="130000"/>
              <a:buFont typeface="Wingdings" pitchFamily="2" charset="2"/>
              <a:buNone/>
              <a:defRPr/>
            </a:pPr>
            <a:r>
              <a:rPr lang="fi-FI" sz="2400" baseline="0" dirty="0">
                <a:latin typeface="Times New Roman" pitchFamily="18" charset="0"/>
              </a:rPr>
              <a:t>	gastrointestinal motility, bladder dysfunction, sialorrhea, excessive head and neck sweating, and orthostatic hypotension.</a:t>
            </a:r>
          </a:p>
          <a:p>
            <a:pPr marL="571500" indent="-571500">
              <a:buClr>
                <a:srgbClr val="6699FF"/>
              </a:buClr>
              <a:buSzPct val="130000"/>
              <a:buFont typeface="Wingdings" pitchFamily="2" charset="2"/>
              <a:buChar char="§"/>
              <a:defRPr/>
            </a:pPr>
            <a:endParaRPr lang="fi-FI" sz="2400" baseline="0" dirty="0">
              <a:latin typeface="Times New Roman" pitchFamily="18" charset="0"/>
            </a:endParaRPr>
          </a:p>
          <a:p>
            <a:pPr marL="571500" indent="-571500">
              <a:buClr>
                <a:srgbClr val="6699FF"/>
              </a:buClr>
              <a:buSzPct val="130000"/>
              <a:buFont typeface="Wingdings" pitchFamily="2" charset="2"/>
              <a:buChar char="§"/>
              <a:defRPr/>
            </a:pPr>
            <a:r>
              <a:rPr lang="fi-FI" sz="2400" baseline="0" dirty="0">
                <a:latin typeface="Times New Roman" pitchFamily="18" charset="0"/>
              </a:rPr>
              <a:t>Depression: Mild to moderate depression in 50 % of patients.</a:t>
            </a:r>
          </a:p>
          <a:p>
            <a:pPr marL="571500" indent="-571500">
              <a:buClr>
                <a:srgbClr val="6699FF"/>
              </a:buClr>
              <a:buSzPct val="130000"/>
              <a:buFont typeface="Wingdings" pitchFamily="2" charset="2"/>
              <a:buChar char="§"/>
              <a:defRPr/>
            </a:pPr>
            <a:endParaRPr lang="fi-FI" sz="2400" baseline="0" dirty="0">
              <a:latin typeface="Times New Roman" pitchFamily="18" charset="0"/>
            </a:endParaRPr>
          </a:p>
          <a:p>
            <a:pPr marL="571500" indent="-571500">
              <a:buClr>
                <a:srgbClr val="6699FF"/>
              </a:buClr>
              <a:buSzPct val="130000"/>
              <a:buFont typeface="Wingdings" pitchFamily="2" charset="2"/>
              <a:buChar char="§"/>
              <a:defRPr/>
            </a:pPr>
            <a:r>
              <a:rPr lang="fi-FI" sz="2400" baseline="0" dirty="0">
                <a:latin typeface="Times New Roman" pitchFamily="18" charset="0"/>
              </a:rPr>
              <a:t>Cognitive impairment: Mild cognitive decline including impaired visual-spatial perception and attention, slowness in execution of motor tasks, and impaired concentration in most patients; at least 1/3 become demented during the course of the disease.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369888"/>
            <a:ext cx="8193088" cy="5048178"/>
          </a:xfrm>
          <a:prstGeom prst="rect">
            <a:avLst/>
          </a:prstGeom>
          <a:noFill/>
          <a:ln w="9525">
            <a:noFill/>
            <a:miter lim="800000"/>
            <a:headEnd/>
            <a:tailEnd/>
          </a:ln>
          <a:effectLst/>
        </p:spPr>
        <p:txBody>
          <a:bodyPr wrap="square" lIns="92075" tIns="46038" rIns="92075" bIns="46038">
            <a:spAutoFit/>
          </a:bodyPr>
          <a:lstStyle/>
          <a:p>
            <a:pPr marL="571500" indent="-571500">
              <a:defRPr/>
            </a:pPr>
            <a:r>
              <a:rPr lang="fi-FI" sz="4600" b="1" baseline="0" dirty="0"/>
              <a:t>	  </a:t>
            </a:r>
            <a:r>
              <a:rPr lang="fi-FI" sz="4000" b="1" baseline="0" dirty="0">
                <a:solidFill>
                  <a:schemeClr val="accent4"/>
                </a:solidFill>
              </a:rPr>
              <a:t>Neuropathology of PD</a:t>
            </a:r>
          </a:p>
          <a:p>
            <a:pPr marL="571500" indent="-571500">
              <a:defRPr/>
            </a:pPr>
            <a:endParaRPr lang="fi-FI" sz="2400" b="1" u="sng" baseline="0" dirty="0"/>
          </a:p>
          <a:p>
            <a:pPr marL="571500" indent="-571500" algn="just">
              <a:defRPr/>
            </a:pPr>
            <a:endParaRPr lang="fi-FI" sz="2800" b="1" baseline="0" dirty="0"/>
          </a:p>
          <a:p>
            <a:pPr marL="571500" indent="-571500" algn="just">
              <a:defRPr/>
            </a:pPr>
            <a:endParaRPr lang="fi-FI" sz="2800" b="1" baseline="0" dirty="0"/>
          </a:p>
          <a:p>
            <a:pPr marL="1630363" lvl="1" indent="-762000">
              <a:buClr>
                <a:srgbClr val="6699FF"/>
              </a:buClr>
              <a:buSzPct val="130000"/>
              <a:buFont typeface="Wingdings" pitchFamily="2" charset="2"/>
              <a:buChar char="§"/>
              <a:defRPr/>
            </a:pPr>
            <a:r>
              <a:rPr lang="fi-FI" sz="2400" b="1" baseline="0" dirty="0"/>
              <a:t>Eosinophilic, round intracytoplasmic inclusions called lewy bodies and Lewy neurites.</a:t>
            </a:r>
          </a:p>
          <a:p>
            <a:pPr marL="1630363" lvl="1" indent="-762000">
              <a:buClr>
                <a:srgbClr val="6699FF"/>
              </a:buClr>
              <a:buSzPct val="130000"/>
              <a:buFont typeface="Wingdings" pitchFamily="2" charset="2"/>
              <a:buChar char="§"/>
              <a:defRPr/>
            </a:pPr>
            <a:endParaRPr lang="fi-FI" sz="2400" b="1" baseline="0" dirty="0"/>
          </a:p>
          <a:p>
            <a:pPr marL="1630363" lvl="1" indent="-762000">
              <a:buClr>
                <a:srgbClr val="6699FF"/>
              </a:buClr>
              <a:buSzPct val="130000"/>
              <a:buFont typeface="Wingdings" pitchFamily="2" charset="2"/>
              <a:buChar char="§"/>
              <a:defRPr/>
            </a:pPr>
            <a:r>
              <a:rPr lang="fi-FI" sz="2400" b="1" baseline="0" dirty="0"/>
              <a:t>First described in 1912 by a German neuropathologist - Friedrich Lewy.</a:t>
            </a:r>
          </a:p>
          <a:p>
            <a:pPr marL="1630363" lvl="1" indent="-762000">
              <a:buClr>
                <a:srgbClr val="6699FF"/>
              </a:buClr>
              <a:buSzPct val="130000"/>
              <a:buFont typeface="Wingdings" pitchFamily="2" charset="2"/>
              <a:buChar char="§"/>
              <a:defRPr/>
            </a:pPr>
            <a:endParaRPr lang="fi-FI" sz="2400" b="1" baseline="0" dirty="0"/>
          </a:p>
          <a:p>
            <a:pPr marL="1630363" lvl="1" indent="-762000">
              <a:buClr>
                <a:srgbClr val="6699FF"/>
              </a:buClr>
              <a:buSzPct val="130000"/>
              <a:buFont typeface="Wingdings" pitchFamily="2" charset="2"/>
              <a:buChar char="§"/>
              <a:defRPr/>
            </a:pPr>
            <a:r>
              <a:rPr lang="fi-FI" sz="2400" b="1" baseline="0" dirty="0"/>
              <a:t>Inclusions particularly numerous in the substantia nigra pars compacta</a:t>
            </a:r>
            <a:r>
              <a:rPr lang="fi-FI" sz="2800" b="1" baseline="0"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87400" y="222250"/>
            <a:ext cx="7772400" cy="1143000"/>
          </a:xfrm>
        </p:spPr>
        <p:txBody>
          <a:bodyPr/>
          <a:lstStyle/>
          <a:p>
            <a:pPr eaLnBrk="1" hangingPunct="1">
              <a:defRPr/>
            </a:pPr>
            <a:r>
              <a:rPr lang="fi-FI" u="none" smtClean="0">
                <a:solidFill>
                  <a:schemeClr val="accent4"/>
                </a:solidFill>
              </a:rPr>
              <a:t>Lewy bodies</a:t>
            </a:r>
          </a:p>
        </p:txBody>
      </p:sp>
      <p:pic>
        <p:nvPicPr>
          <p:cNvPr id="17411" name="Picture 6"/>
          <p:cNvPicPr>
            <a:picLocks noChangeArrowheads="1"/>
          </p:cNvPicPr>
          <p:nvPr/>
        </p:nvPicPr>
        <p:blipFill>
          <a:blip r:embed="rId3" cstate="print"/>
          <a:srcRect/>
          <a:stretch>
            <a:fillRect/>
          </a:stretch>
        </p:blipFill>
        <p:spPr bwMode="auto">
          <a:xfrm>
            <a:off x="403225" y="1881188"/>
            <a:ext cx="8475663" cy="415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5900" y="365125"/>
            <a:ext cx="8650288" cy="4555735"/>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1" baseline="0" dirty="0"/>
              <a:t>	</a:t>
            </a:r>
            <a:r>
              <a:rPr lang="fi-FI" sz="4000" b="1" baseline="0" dirty="0">
                <a:solidFill>
                  <a:schemeClr val="accent4"/>
                </a:solidFill>
              </a:rPr>
              <a:t>Neuropathology of PD: Lewy bodies</a:t>
            </a:r>
          </a:p>
          <a:p>
            <a:pPr marL="571500" indent="-571500">
              <a:defRPr/>
            </a:pPr>
            <a:endParaRPr lang="fi-FI" sz="2400" b="1" u="sng" baseline="0" dirty="0"/>
          </a:p>
          <a:p>
            <a:pPr marL="571500" indent="-571500">
              <a:defRPr/>
            </a:pPr>
            <a:endParaRPr lang="fi-FI" sz="2400" b="1" u="sng" baseline="0" dirty="0"/>
          </a:p>
          <a:p>
            <a:pPr marL="571500" indent="-571500" algn="just">
              <a:defRPr/>
            </a:pPr>
            <a:endParaRPr lang="fi-FI" sz="2800" b="1" baseline="0" dirty="0"/>
          </a:p>
          <a:p>
            <a:pPr marL="571500" indent="-571500">
              <a:buClr>
                <a:srgbClr val="6699FF"/>
              </a:buClr>
              <a:buSzPct val="130000"/>
              <a:buFont typeface="Wingdings" pitchFamily="2" charset="2"/>
              <a:buChar char="§"/>
              <a:defRPr/>
            </a:pPr>
            <a:r>
              <a:rPr lang="fi-FI" sz="2400" b="1" baseline="0" dirty="0"/>
              <a:t>Not limited to substantia nigra only; also found in the locus coeruleus, motor nucleus of the vagus nerve, the hypothalamus, the nucleus basalis of Meynert, the cerebral cortex, the olfactory bulb and the autonomic nervous system.</a:t>
            </a:r>
          </a:p>
          <a:p>
            <a:pPr marL="571500" indent="-571500" algn="just">
              <a:buClr>
                <a:srgbClr val="6699FF"/>
              </a:buClr>
              <a:buSzPct val="130000"/>
              <a:buFont typeface="Wingdings" pitchFamily="2" charset="2"/>
              <a:buChar char="§"/>
              <a:defRPr/>
            </a:pPr>
            <a:endParaRPr lang="fi-FI" sz="2400" b="1" baseline="0" dirty="0"/>
          </a:p>
          <a:p>
            <a:pPr marL="571500" indent="-571500" algn="just">
              <a:buClr>
                <a:srgbClr val="6699FF"/>
              </a:buClr>
              <a:buSzPct val="130000"/>
              <a:buFont typeface="Wingdings" pitchFamily="2" charset="2"/>
              <a:buChar char="§"/>
              <a:defRPr/>
            </a:pPr>
            <a:endParaRPr lang="fi-FI" sz="2400" b="1" baseline="0" dirty="0"/>
          </a:p>
          <a:p>
            <a:pPr marL="571500" indent="-571500" algn="just">
              <a:buClr>
                <a:srgbClr val="6699FF"/>
              </a:buClr>
              <a:buSzPct val="130000"/>
              <a:buFont typeface="Wingdings" pitchFamily="2" charset="2"/>
              <a:buChar char="§"/>
              <a:defRPr/>
            </a:pPr>
            <a:r>
              <a:rPr lang="fi-FI" sz="2400" b="1" baseline="0" dirty="0"/>
              <a:t>Confined largely to neurons; glial cells only rarely affected.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31775" y="365125"/>
            <a:ext cx="8389938" cy="5355954"/>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1" baseline="0" dirty="0"/>
              <a:t>	</a:t>
            </a:r>
            <a:r>
              <a:rPr lang="fi-FI" sz="4000" b="1" baseline="0" dirty="0">
                <a:solidFill>
                  <a:schemeClr val="accent4"/>
                </a:solidFill>
              </a:rPr>
              <a:t>Functional neuroanatomy of PD</a:t>
            </a:r>
          </a:p>
          <a:p>
            <a:pPr marL="571500" indent="-571500">
              <a:defRPr/>
            </a:pPr>
            <a:endParaRPr lang="fi-FI" sz="4000" b="1" baseline="0" dirty="0"/>
          </a:p>
          <a:p>
            <a:pPr marL="571500" indent="-571500">
              <a:defRPr/>
            </a:pPr>
            <a:endParaRPr lang="fi-FI" sz="4000" b="1" u="sng" baseline="0" dirty="0"/>
          </a:p>
          <a:p>
            <a:pPr marL="571500" indent="-571500">
              <a:buClr>
                <a:srgbClr val="6699FF"/>
              </a:buClr>
              <a:buSzPct val="130000"/>
              <a:buFont typeface="Wingdings" pitchFamily="2" charset="2"/>
              <a:buChar char="§"/>
              <a:defRPr/>
            </a:pPr>
            <a:r>
              <a:rPr lang="fi-FI" sz="2400" b="1" baseline="0" dirty="0"/>
              <a:t>Substantia nigra: The major origin of the dopaminergic innervation of the striatum.</a:t>
            </a:r>
          </a:p>
          <a:p>
            <a:pPr marL="571500" indent="-571500">
              <a:buClr>
                <a:srgbClr val="6699FF"/>
              </a:buClr>
              <a:buSzPct val="130000"/>
              <a:buFont typeface="Wingdings" pitchFamily="2" charset="2"/>
              <a:buChar char="§"/>
              <a:defRPr/>
            </a:pPr>
            <a:endParaRPr lang="fi-FI" sz="2400" b="1" baseline="0" dirty="0"/>
          </a:p>
          <a:p>
            <a:pPr marL="571500" indent="-571500">
              <a:buClr>
                <a:srgbClr val="6699FF"/>
              </a:buClr>
              <a:buSzPct val="130000"/>
              <a:buFont typeface="Wingdings" pitchFamily="2" charset="2"/>
              <a:buChar char="§"/>
              <a:defRPr/>
            </a:pPr>
            <a:r>
              <a:rPr lang="fi-FI" sz="2400" b="1" baseline="0" dirty="0"/>
              <a:t>Part of extrapyramidal system which processes information coming from the cortex to the striatum, returning it back to the cortex through the thalamus.</a:t>
            </a:r>
          </a:p>
          <a:p>
            <a:pPr marL="571500" indent="-571500">
              <a:buClr>
                <a:srgbClr val="6699FF"/>
              </a:buClr>
              <a:buSzPct val="130000"/>
              <a:buFont typeface="Wingdings" pitchFamily="2" charset="2"/>
              <a:buChar char="§"/>
              <a:defRPr/>
            </a:pPr>
            <a:endParaRPr lang="fi-FI" sz="2400" b="1" baseline="0" dirty="0"/>
          </a:p>
          <a:p>
            <a:pPr marL="571500" indent="-571500">
              <a:buClr>
                <a:srgbClr val="6699FF"/>
              </a:buClr>
              <a:buSzPct val="130000"/>
              <a:buFont typeface="Wingdings" pitchFamily="2" charset="2"/>
              <a:buChar char="§"/>
              <a:defRPr/>
            </a:pPr>
            <a:r>
              <a:rPr lang="fi-FI" sz="2400" b="1" baseline="0" dirty="0"/>
              <a:t>One major function of the striatum is the regulation of posture and muscle tonus.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15900" y="365125"/>
            <a:ext cx="7837488" cy="5355954"/>
          </a:xfrm>
          <a:prstGeom prst="rect">
            <a:avLst/>
          </a:prstGeom>
          <a:noFill/>
          <a:ln w="9525">
            <a:noFill/>
            <a:miter lim="800000"/>
            <a:headEnd/>
            <a:tailEnd/>
          </a:ln>
          <a:effectLst/>
        </p:spPr>
        <p:txBody>
          <a:bodyPr lIns="92075" tIns="46038" rIns="92075" bIns="46038">
            <a:spAutoFit/>
          </a:bodyPr>
          <a:lstStyle/>
          <a:p>
            <a:pPr marL="571500" indent="-571500" algn="ctr">
              <a:defRPr/>
            </a:pPr>
            <a:r>
              <a:rPr lang="fi-FI" sz="4600" baseline="0" dirty="0"/>
              <a:t>	</a:t>
            </a:r>
            <a:r>
              <a:rPr lang="fi-FI" sz="4000" b="1" baseline="0" dirty="0">
                <a:solidFill>
                  <a:schemeClr val="accent4"/>
                </a:solidFill>
              </a:rPr>
              <a:t>Neurochemistry of PD</a:t>
            </a:r>
            <a:r>
              <a:rPr lang="fi-FI" sz="4000" b="1" u="sng" baseline="0" dirty="0">
                <a:solidFill>
                  <a:schemeClr val="accent4"/>
                </a:solidFill>
              </a:rPr>
              <a:t> </a:t>
            </a:r>
          </a:p>
          <a:p>
            <a:pPr marL="571500" indent="-571500">
              <a:defRPr/>
            </a:pPr>
            <a:endParaRPr lang="fi-FI" sz="4000" u="sng" baseline="0" dirty="0"/>
          </a:p>
          <a:p>
            <a:pPr marL="571500" indent="-571500">
              <a:defRPr/>
            </a:pPr>
            <a:endParaRPr lang="fi-FI" sz="4000" u="sng" baseline="0" dirty="0"/>
          </a:p>
          <a:p>
            <a:pPr marL="571500" indent="-571500">
              <a:buClr>
                <a:srgbClr val="6699FF"/>
              </a:buClr>
              <a:buSzPct val="130000"/>
              <a:buFont typeface="Wingdings" pitchFamily="2" charset="2"/>
              <a:buChar char="§"/>
              <a:defRPr/>
            </a:pPr>
            <a:r>
              <a:rPr lang="fi-FI" sz="2400" baseline="0" dirty="0"/>
              <a:t>Late 1950s: Dopamine (DA) present in mammalian brain, and the levels highest within the striatum.</a:t>
            </a:r>
          </a:p>
          <a:p>
            <a:pPr marL="571500" indent="-571500" algn="just">
              <a:buClr>
                <a:srgbClr val="6699FF"/>
              </a:buClr>
              <a:buSzPct val="130000"/>
              <a:buFont typeface="Wingdings" pitchFamily="2" charset="2"/>
              <a:buChar char="§"/>
              <a:defRPr/>
            </a:pPr>
            <a:endParaRPr lang="fi-FI" sz="2400" baseline="0" dirty="0"/>
          </a:p>
          <a:p>
            <a:pPr marL="571500" indent="-571500">
              <a:buClr>
                <a:srgbClr val="6699FF"/>
              </a:buClr>
              <a:buSzPct val="130000"/>
              <a:buFont typeface="Wingdings" pitchFamily="2" charset="2"/>
              <a:buChar char="§"/>
              <a:defRPr/>
            </a:pPr>
            <a:r>
              <a:rPr lang="fi-FI" sz="2400" baseline="0" dirty="0"/>
              <a:t>1960, Ehringer and Hornykiewicz: The levels of DA severely reduced in the striatum of PD patients.</a:t>
            </a:r>
          </a:p>
          <a:p>
            <a:pPr marL="571500" indent="-571500">
              <a:buClr>
                <a:srgbClr val="6699FF"/>
              </a:buClr>
              <a:buSzPct val="130000"/>
              <a:buFont typeface="Wingdings" pitchFamily="2" charset="2"/>
              <a:buNone/>
              <a:defRPr/>
            </a:pPr>
            <a:r>
              <a:rPr lang="fi-FI" sz="2400" baseline="0" dirty="0"/>
              <a:t> </a:t>
            </a:r>
          </a:p>
          <a:p>
            <a:pPr marL="571500" indent="-571500">
              <a:buClr>
                <a:srgbClr val="6699FF"/>
              </a:buClr>
              <a:buSzPct val="130000"/>
              <a:buFont typeface="Wingdings" pitchFamily="2" charset="2"/>
              <a:buChar char="§"/>
              <a:defRPr/>
            </a:pPr>
            <a:r>
              <a:rPr lang="fi-FI" sz="2400" baseline="0" dirty="0"/>
              <a:t>PD symptoms become manifest when about 50-60 % of the DA-containing neurons in the substantia nigra and 70-80 % of striatal DA are lost.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026"/>
          <p:cNvSpPr>
            <a:spLocks noChangeArrowheads="1"/>
          </p:cNvSpPr>
          <p:nvPr/>
        </p:nvSpPr>
        <p:spPr bwMode="auto">
          <a:xfrm>
            <a:off x="1668463" y="0"/>
            <a:ext cx="5326062" cy="1416414"/>
          </a:xfrm>
          <a:prstGeom prst="rect">
            <a:avLst/>
          </a:prstGeom>
          <a:noFill/>
          <a:ln w="9525">
            <a:noFill/>
            <a:miter lim="800000"/>
            <a:headEnd/>
            <a:tailEnd/>
          </a:ln>
          <a:effectLst/>
        </p:spPr>
        <p:txBody>
          <a:bodyPr wrap="square" lIns="92075" tIns="46038" rIns="92075" bIns="46038">
            <a:spAutoFit/>
          </a:bodyPr>
          <a:lstStyle/>
          <a:p>
            <a:pPr marL="571500" indent="-571500">
              <a:defRPr/>
            </a:pPr>
            <a:r>
              <a:rPr lang="fi-FI" sz="4600" b="1" baseline="0" dirty="0">
                <a:latin typeface="Times New Roman" pitchFamily="18" charset="0"/>
              </a:rPr>
              <a:t>	</a:t>
            </a:r>
            <a:r>
              <a:rPr lang="fi-FI" sz="4000" b="1" baseline="0" dirty="0">
                <a:solidFill>
                  <a:schemeClr val="accent4"/>
                </a:solidFill>
                <a:latin typeface="Times New Roman" pitchFamily="18" charset="0"/>
              </a:rPr>
              <a:t>Dopamine synthesis</a:t>
            </a:r>
          </a:p>
          <a:p>
            <a:pPr marL="571500" indent="-571500">
              <a:defRPr/>
            </a:pPr>
            <a:endParaRPr lang="fi-FI" sz="4000" b="1" baseline="0" dirty="0">
              <a:latin typeface="Times New Roman" pitchFamily="18" charset="0"/>
            </a:endParaRPr>
          </a:p>
        </p:txBody>
      </p:sp>
      <p:graphicFrame>
        <p:nvGraphicFramePr>
          <p:cNvPr id="1026" name="Object 1024"/>
          <p:cNvGraphicFramePr>
            <a:graphicFrameLocks noChangeAspect="1"/>
          </p:cNvGraphicFramePr>
          <p:nvPr/>
        </p:nvGraphicFramePr>
        <p:xfrm>
          <a:off x="1679575" y="1174750"/>
          <a:ext cx="5678488" cy="5561013"/>
        </p:xfrm>
        <a:graphic>
          <a:graphicData uri="http://schemas.openxmlformats.org/presentationml/2006/ole">
            <p:oleObj spid="_x0000_s1026" name="Photo Editor Photo" r:id="rId4" imgW="3390476" imgH="3524742"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1770063" y="1436688"/>
            <a:ext cx="5892800" cy="5108575"/>
          </a:xfrm>
          <a:prstGeom prst="rect">
            <a:avLst/>
          </a:prstGeom>
          <a:solidFill>
            <a:schemeClr val="bg1"/>
          </a:solidFill>
          <a:ln w="12700">
            <a:noFill/>
            <a:miter lim="800000"/>
            <a:headEnd type="none" w="sm" len="sm"/>
            <a:tailEnd type="none" w="sm" len="sm"/>
          </a:ln>
          <a:effectLst>
            <a:prstShdw prst="shdw17" dist="17961" dir="2700000">
              <a:schemeClr val="bg1">
                <a:gamma/>
                <a:shade val="60000"/>
                <a:invGamma/>
              </a:schemeClr>
            </a:prstShdw>
          </a:effectLst>
        </p:spPr>
        <p:txBody>
          <a:bodyPr wrap="none" anchor="ctr"/>
          <a:lstStyle/>
          <a:p>
            <a:pPr>
              <a:defRPr/>
            </a:pPr>
            <a:endParaRPr lang="en-US"/>
          </a:p>
        </p:txBody>
      </p:sp>
      <p:sp>
        <p:nvSpPr>
          <p:cNvPr id="43010" name="Rectangle 2"/>
          <p:cNvSpPr>
            <a:spLocks noGrp="1" noChangeArrowheads="1"/>
          </p:cNvSpPr>
          <p:nvPr>
            <p:ph type="title"/>
          </p:nvPr>
        </p:nvSpPr>
        <p:spPr>
          <a:xfrm>
            <a:off x="812800" y="209550"/>
            <a:ext cx="8137525" cy="1143000"/>
          </a:xfrm>
        </p:spPr>
        <p:txBody>
          <a:bodyPr/>
          <a:lstStyle/>
          <a:p>
            <a:pPr eaLnBrk="1" hangingPunct="1">
              <a:defRPr/>
            </a:pPr>
            <a:r>
              <a:rPr lang="fi-FI" sz="3600" b="1" u="none" dirty="0" smtClean="0">
                <a:solidFill>
                  <a:schemeClr val="accent4"/>
                </a:solidFill>
              </a:rPr>
              <a:t>Dopamine pathways in human brain</a:t>
            </a:r>
          </a:p>
        </p:txBody>
      </p:sp>
      <p:pic>
        <p:nvPicPr>
          <p:cNvPr id="24580" name="Picture 3"/>
          <p:cNvPicPr>
            <a:picLocks noChangeArrowheads="1"/>
          </p:cNvPicPr>
          <p:nvPr/>
        </p:nvPicPr>
        <p:blipFill>
          <a:blip r:embed="rId3" cstate="print">
            <a:lum bright="-12000" contrast="30000"/>
          </a:blip>
          <a:srcRect/>
          <a:stretch>
            <a:fillRect/>
          </a:stretch>
        </p:blipFill>
        <p:spPr bwMode="auto">
          <a:xfrm rot="-181516">
            <a:off x="2336800" y="1577975"/>
            <a:ext cx="4930775" cy="4800600"/>
          </a:xfrm>
          <a:prstGeom prst="rect">
            <a:avLst/>
          </a:prstGeom>
          <a:noFill/>
          <a:ln w="9525">
            <a:noFill/>
            <a:miter lim="800000"/>
            <a:headEnd/>
            <a:tailEnd/>
          </a:ln>
        </p:spPr>
      </p:pic>
      <p:sp>
        <p:nvSpPr>
          <p:cNvPr id="24581" name="Rectangle 4"/>
          <p:cNvSpPr>
            <a:spLocks noChangeArrowheads="1"/>
          </p:cNvSpPr>
          <p:nvPr/>
        </p:nvSpPr>
        <p:spPr bwMode="auto">
          <a:xfrm rot="-1437597">
            <a:off x="927100" y="1717675"/>
            <a:ext cx="4759325" cy="4691063"/>
          </a:xfrm>
          <a:prstGeom prst="rect">
            <a:avLst/>
          </a:prstGeom>
          <a:noFill/>
          <a:ln w="9525">
            <a:noFill/>
            <a:miter lim="800000"/>
            <a:headEnd/>
            <a:tailEnd/>
          </a:ln>
        </p:spPr>
        <p:txBody>
          <a:bodyPr lIns="0" tIns="0" rIns="0" bIns="0"/>
          <a:lstStyle/>
          <a:p>
            <a:pPr marL="342900" indent="-342900" algn="r">
              <a:spcBef>
                <a:spcPct val="20000"/>
              </a:spcBef>
              <a:buFontTx/>
              <a:buChar char="•"/>
            </a:pPr>
            <a:endParaRPr lang="en-GB" baseline="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1563" name="Picture 11" descr="56_25"/>
          <p:cNvPicPr>
            <a:picLocks noChangeAspect="1" noChangeArrowheads="1"/>
          </p:cNvPicPr>
          <p:nvPr/>
        </p:nvPicPr>
        <p:blipFill>
          <a:blip r:embed="rId4" cstate="print"/>
          <a:srcRect/>
          <a:stretch>
            <a:fillRect/>
          </a:stretch>
        </p:blipFill>
        <p:spPr bwMode="auto">
          <a:xfrm>
            <a:off x="609600" y="730250"/>
            <a:ext cx="7924800" cy="5610225"/>
          </a:xfrm>
          <a:prstGeom prst="rect">
            <a:avLst/>
          </a:prstGeom>
          <a:noFill/>
        </p:spPr>
      </p:pic>
      <p:sp>
        <p:nvSpPr>
          <p:cNvPr id="151564" name="Text Box 12"/>
          <p:cNvSpPr txBox="1">
            <a:spLocks noChangeArrowheads="1"/>
          </p:cNvSpPr>
          <p:nvPr/>
        </p:nvSpPr>
        <p:spPr bwMode="auto">
          <a:xfrm>
            <a:off x="381000" y="304800"/>
            <a:ext cx="5181600" cy="1569660"/>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r>
              <a:rPr lang="en-US" sz="2400" b="1" dirty="0"/>
              <a:t>The basal ganglia are the </a:t>
            </a:r>
            <a:r>
              <a:rPr lang="en-US" sz="2400" b="1" dirty="0" smtClean="0"/>
              <a:t>principal </a:t>
            </a:r>
            <a:r>
              <a:rPr lang="en-US" sz="2400" b="1" dirty="0"/>
              <a:t>subcortical </a:t>
            </a:r>
            <a:r>
              <a:rPr lang="en-US" sz="2400" b="1" dirty="0" smtClean="0"/>
              <a:t>components of </a:t>
            </a:r>
            <a:r>
              <a:rPr lang="en-US" sz="2400" b="1" dirty="0"/>
              <a:t>a family of parallel </a:t>
            </a:r>
            <a:r>
              <a:rPr lang="en-US" sz="2400" b="1" dirty="0" smtClean="0"/>
              <a:t>circuits linking </a:t>
            </a:r>
            <a:r>
              <a:rPr lang="en-US" sz="2400" b="1" dirty="0"/>
              <a:t>the thalamus with </a:t>
            </a:r>
            <a:r>
              <a:rPr lang="en-US" sz="2400" b="1" dirty="0" smtClean="0"/>
              <a:t>the cerebral </a:t>
            </a:r>
            <a:r>
              <a:rPr lang="en-US" sz="2400" b="1" dirty="0"/>
              <a:t>cortex</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3400" y="228600"/>
            <a:ext cx="8272463" cy="6217729"/>
          </a:xfrm>
          <a:prstGeom prst="rect">
            <a:avLst/>
          </a:prstGeom>
          <a:noFill/>
          <a:ln w="9525">
            <a:noFill/>
            <a:miter lim="800000"/>
            <a:headEnd/>
            <a:tailEnd/>
          </a:ln>
          <a:effectLst/>
        </p:spPr>
        <p:txBody>
          <a:bodyPr lIns="92075" tIns="46038" rIns="92075" bIns="46038">
            <a:spAutoFit/>
          </a:bodyPr>
          <a:lstStyle/>
          <a:p>
            <a:pPr marL="571500" indent="-571500" algn="ctr">
              <a:defRPr/>
            </a:pPr>
            <a:r>
              <a:rPr lang="fi-FI" sz="4600" b="1" baseline="0" dirty="0"/>
              <a:t>	</a:t>
            </a:r>
            <a:r>
              <a:rPr lang="fi-FI" sz="4000" b="1" baseline="0" dirty="0">
                <a:solidFill>
                  <a:schemeClr val="accent4"/>
                </a:solidFill>
              </a:rPr>
              <a:t>Therapy of PD: levodopa</a:t>
            </a:r>
          </a:p>
          <a:p>
            <a:pPr marL="571500" indent="-571500">
              <a:defRPr/>
            </a:pPr>
            <a:endParaRPr lang="fi-FI" sz="4000" b="1" baseline="0" dirty="0"/>
          </a:p>
          <a:p>
            <a:pPr marL="571500" indent="-571500">
              <a:buClr>
                <a:srgbClr val="6699FF"/>
              </a:buClr>
              <a:buSzPct val="130000"/>
              <a:buFont typeface="Wingdings" pitchFamily="2" charset="2"/>
              <a:buChar char="§"/>
              <a:defRPr/>
            </a:pPr>
            <a:r>
              <a:rPr lang="fi-FI" sz="2400" b="1" baseline="0" dirty="0"/>
              <a:t>Late 1950s: L-dihydroxyphenylalanine (L-DOPA; levodopa), a precursor of DA that crosses the blood-brain barrier, could restore brain DA levels and motor functions in animals treated with catecholamine depleting drug (reserpine).</a:t>
            </a:r>
          </a:p>
          <a:p>
            <a:pPr marL="571500" indent="-571500">
              <a:buClr>
                <a:srgbClr val="6699FF"/>
              </a:buClr>
              <a:buSzPct val="130000"/>
              <a:buFont typeface="Wingdings" pitchFamily="2" charset="2"/>
              <a:buChar char="§"/>
              <a:defRPr/>
            </a:pPr>
            <a:endParaRPr lang="fi-FI" sz="2400" b="1" baseline="0" dirty="0"/>
          </a:p>
          <a:p>
            <a:pPr marL="571500" indent="-571500">
              <a:buClr>
                <a:srgbClr val="6699FF"/>
              </a:buClr>
              <a:buSzPct val="130000"/>
              <a:buFont typeface="Wingdings" pitchFamily="2" charset="2"/>
              <a:buChar char="§"/>
              <a:defRPr/>
            </a:pPr>
            <a:r>
              <a:rPr lang="fi-FI" sz="2400" b="1" baseline="0" dirty="0"/>
              <a:t>First treatment attempts in PD patients with levodopa resulted in dramatic but short-term improvements; took years before it become an established and succesfull treatment.</a:t>
            </a:r>
          </a:p>
          <a:p>
            <a:pPr marL="571500" indent="-571500">
              <a:buClr>
                <a:srgbClr val="6699FF"/>
              </a:buClr>
              <a:buSzPct val="130000"/>
              <a:buFont typeface="Wingdings" pitchFamily="2" charset="2"/>
              <a:buChar char="§"/>
              <a:defRPr/>
            </a:pPr>
            <a:endParaRPr lang="fi-FI" sz="2400" b="1" baseline="0" dirty="0"/>
          </a:p>
          <a:p>
            <a:pPr marL="571500" indent="-571500">
              <a:buClr>
                <a:srgbClr val="6699FF"/>
              </a:buClr>
              <a:buSzPct val="130000"/>
              <a:buFont typeface="Wingdings" pitchFamily="2" charset="2"/>
              <a:buChar char="§"/>
              <a:defRPr/>
            </a:pPr>
            <a:r>
              <a:rPr lang="fi-FI" sz="2400" b="1" baseline="0" dirty="0"/>
              <a:t>Still today, levodopa cornerstone of PD treatment; virtually all the patients benefit.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3038" y="333375"/>
            <a:ext cx="8839200" cy="4740401"/>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1" baseline="0" dirty="0">
                <a:latin typeface="Times New Roman" pitchFamily="18" charset="0"/>
              </a:rPr>
              <a:t>	</a:t>
            </a:r>
            <a:r>
              <a:rPr lang="fi-FI" sz="3600" b="1" baseline="0" dirty="0">
                <a:solidFill>
                  <a:schemeClr val="accent4"/>
                </a:solidFill>
                <a:latin typeface="Times New Roman" pitchFamily="18" charset="0"/>
              </a:rPr>
              <a:t>Therapy of PD: limitations of levodopa</a:t>
            </a:r>
            <a:endParaRPr lang="fi-FI" sz="4000" b="1" baseline="0" dirty="0">
              <a:solidFill>
                <a:schemeClr val="accent4"/>
              </a:solidFill>
              <a:latin typeface="Times New Roman" pitchFamily="18" charset="0"/>
            </a:endParaRPr>
          </a:p>
          <a:p>
            <a:pPr marL="571500" indent="-571500">
              <a:defRPr/>
            </a:pPr>
            <a:endParaRPr lang="fi-FI" sz="4000" b="1" u="sng" baseline="0" dirty="0">
              <a:latin typeface="Times New Roman" pitchFamily="18" charset="0"/>
            </a:endParaRPr>
          </a:p>
          <a:p>
            <a:pPr marL="571500" indent="-571500">
              <a:defRPr/>
            </a:pPr>
            <a:endParaRPr lang="fi-FI" sz="3200" b="1" u="sng" baseline="0" dirty="0">
              <a:latin typeface="Times New Roman" pitchFamily="18" charset="0"/>
            </a:endParaRPr>
          </a:p>
          <a:p>
            <a:pPr marL="571500" indent="-571500">
              <a:buClr>
                <a:srgbClr val="6699FF"/>
              </a:buClr>
              <a:buSzPct val="130000"/>
              <a:buFont typeface="Wingdings" pitchFamily="2" charset="2"/>
              <a:buChar char="§"/>
              <a:defRPr/>
            </a:pPr>
            <a:r>
              <a:rPr lang="fi-FI" sz="2800" b="1" baseline="0" dirty="0">
                <a:latin typeface="Times New Roman" pitchFamily="18" charset="0"/>
              </a:rPr>
              <a:t>Efficacy tends to decrease as the disease progresses.</a:t>
            </a:r>
          </a:p>
          <a:p>
            <a:pPr marL="571500" indent="-571500">
              <a:buClr>
                <a:srgbClr val="6699FF"/>
              </a:buClr>
              <a:buSzPct val="130000"/>
              <a:buFont typeface="Wingdings" pitchFamily="2" charset="2"/>
              <a:buChar char="§"/>
              <a:defRPr/>
            </a:pPr>
            <a:endParaRPr lang="fi-FI" sz="2800" b="1" baseline="0" dirty="0">
              <a:latin typeface="Times New Roman" pitchFamily="18" charset="0"/>
            </a:endParaRPr>
          </a:p>
          <a:p>
            <a:pPr marL="571500" indent="-571500">
              <a:buClr>
                <a:srgbClr val="6699FF"/>
              </a:buClr>
              <a:buSzPct val="130000"/>
              <a:buFont typeface="Wingdings" pitchFamily="2" charset="2"/>
              <a:buChar char="§"/>
              <a:defRPr/>
            </a:pPr>
            <a:r>
              <a:rPr lang="fi-FI" sz="2800" b="1" baseline="0" dirty="0">
                <a:latin typeface="Times New Roman" pitchFamily="18" charset="0"/>
              </a:rPr>
              <a:t>Chronic treatment associated with adverse events (motor fluctuations, dyskinesias and neuropsychiatric problems).</a:t>
            </a:r>
          </a:p>
          <a:p>
            <a:pPr marL="571500" indent="-571500" algn="just">
              <a:buFontTx/>
              <a:buChar char="•"/>
              <a:defRPr/>
            </a:pPr>
            <a:endParaRPr lang="fi-FI" sz="2000" b="1" baseline="0" dirty="0">
              <a:latin typeface="Times New Roman" pitchFamily="18" charset="0"/>
            </a:endParaRPr>
          </a:p>
          <a:p>
            <a:pPr marL="571500" indent="-571500" algn="just">
              <a:buFontTx/>
              <a:buChar char="•"/>
              <a:defRPr/>
            </a:pPr>
            <a:endParaRPr lang="fi-FI" sz="2400" b="1" baseline="0" dirty="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15900" y="376238"/>
            <a:ext cx="8839200" cy="3940182"/>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1" baseline="0" dirty="0"/>
              <a:t>	</a:t>
            </a:r>
            <a:r>
              <a:rPr lang="fi-FI" sz="3600" b="1" baseline="0" dirty="0">
                <a:solidFill>
                  <a:schemeClr val="accent4"/>
                </a:solidFill>
              </a:rPr>
              <a:t>Therapy of PD: limitations of levodopa</a:t>
            </a:r>
            <a:endParaRPr lang="fi-FI" sz="4000" b="1" baseline="0" dirty="0">
              <a:solidFill>
                <a:schemeClr val="accent4"/>
              </a:solidFill>
            </a:endParaRPr>
          </a:p>
          <a:p>
            <a:pPr marL="571500" indent="-571500">
              <a:defRPr/>
            </a:pPr>
            <a:endParaRPr lang="fi-FI" sz="3600" b="1" u="sng" baseline="0" dirty="0"/>
          </a:p>
          <a:p>
            <a:pPr marL="571500" indent="-571500">
              <a:defRPr/>
            </a:pPr>
            <a:endParaRPr lang="fi-FI" sz="4000" b="1" u="sng" baseline="0" dirty="0"/>
          </a:p>
          <a:p>
            <a:pPr marL="571500" indent="-571500">
              <a:buClr>
                <a:srgbClr val="6699FF"/>
              </a:buClr>
              <a:buSzPct val="130000"/>
              <a:buFont typeface="Wingdings" pitchFamily="2" charset="2"/>
              <a:buChar char="§"/>
              <a:defRPr/>
            </a:pPr>
            <a:r>
              <a:rPr lang="fi-FI" sz="3200" b="1" baseline="0" dirty="0"/>
              <a:t>Does not prevent the continuous degeneration of nerve cells in the subtantia nigra, the treatment being therefore </a:t>
            </a:r>
            <a:r>
              <a:rPr lang="fi-FI" sz="3200" b="1" i="1" u="sng" baseline="0" dirty="0"/>
              <a:t>symptomatic.</a:t>
            </a:r>
          </a:p>
          <a:p>
            <a:pPr marL="571500" indent="-571500">
              <a:defRPr/>
            </a:pPr>
            <a:endParaRPr lang="fi-FI" sz="3200" b="1" i="1" u="sng" baseline="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ChangeArrowheads="1"/>
          </p:cNvSpPr>
          <p:nvPr/>
        </p:nvSpPr>
        <p:spPr bwMode="auto">
          <a:xfrm>
            <a:off x="215900" y="333375"/>
            <a:ext cx="8839200" cy="3475038"/>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1" baseline="0">
                <a:solidFill>
                  <a:srgbClr val="FFFF00"/>
                </a:solidFill>
                <a:effectLst>
                  <a:outerShdw blurRad="38100" dist="38100" dir="2700000" algn="tl">
                    <a:srgbClr val="000000"/>
                  </a:outerShdw>
                </a:effectLst>
                <a:latin typeface="Times New Roman" pitchFamily="18" charset="0"/>
              </a:rPr>
              <a:t>	</a:t>
            </a:r>
            <a:endParaRPr lang="fi-FI" sz="4000" b="1" baseline="0">
              <a:solidFill>
                <a:schemeClr val="bg1"/>
              </a:solidFill>
              <a:effectLst>
                <a:outerShdw blurRad="38100" dist="38100" dir="2700000" algn="tl">
                  <a:srgbClr val="000000"/>
                </a:outerShdw>
              </a:effectLst>
              <a:latin typeface="Times New Roman" pitchFamily="18" charset="0"/>
            </a:endParaRPr>
          </a:p>
          <a:p>
            <a:pPr marL="571500" indent="-571500">
              <a:defRPr/>
            </a:pPr>
            <a:endParaRPr lang="fi-FI" sz="4000" b="1" u="sng" baseline="0">
              <a:solidFill>
                <a:srgbClr val="FFFF00"/>
              </a:solidFill>
              <a:effectLst>
                <a:outerShdw blurRad="38100" dist="38100" dir="2700000" algn="tl">
                  <a:srgbClr val="000000"/>
                </a:outerShdw>
              </a:effectLst>
              <a:latin typeface="Times New Roman" pitchFamily="18" charset="0"/>
            </a:endParaRPr>
          </a:p>
          <a:p>
            <a:pPr marL="571500" indent="-571500">
              <a:defRPr/>
            </a:pPr>
            <a:endParaRPr lang="fi-FI" sz="3200" b="1" u="sng" baseline="0">
              <a:solidFill>
                <a:srgbClr val="FFFF00"/>
              </a:solidFill>
              <a:effectLst>
                <a:outerShdw blurRad="38100" dist="38100" dir="2700000" algn="tl">
                  <a:srgbClr val="000000"/>
                </a:outerShdw>
              </a:effectLst>
              <a:latin typeface="Times New Roman" pitchFamily="18" charset="0"/>
            </a:endParaRPr>
          </a:p>
          <a:p>
            <a:pPr marL="571500" indent="-571500">
              <a:defRPr/>
            </a:pPr>
            <a:endParaRPr lang="fi-FI" sz="3200" b="1" u="sng" baseline="0">
              <a:solidFill>
                <a:srgbClr val="FFFF00"/>
              </a:solidFill>
              <a:effectLst>
                <a:outerShdw blurRad="38100" dist="38100" dir="2700000" algn="tl">
                  <a:srgbClr val="000000"/>
                </a:outerShdw>
              </a:effectLst>
              <a:latin typeface="Times New Roman" pitchFamily="18" charset="0"/>
            </a:endParaRPr>
          </a:p>
          <a:p>
            <a:pPr marL="571500" indent="-571500">
              <a:buClr>
                <a:srgbClr val="6699FF"/>
              </a:buClr>
              <a:buSzPct val="130000"/>
              <a:buFont typeface="Wingdings" pitchFamily="2" charset="2"/>
              <a:buChar char="§"/>
              <a:defRPr/>
            </a:pPr>
            <a:endParaRPr lang="fi-FI" sz="2800" b="1" baseline="0">
              <a:solidFill>
                <a:srgbClr val="FFFF00"/>
              </a:solidFill>
              <a:effectLst>
                <a:outerShdw blurRad="38100" dist="38100" dir="2700000" algn="tl">
                  <a:srgbClr val="000000"/>
                </a:outerShdw>
              </a:effectLst>
              <a:latin typeface="Times New Roman" pitchFamily="18" charset="0"/>
            </a:endParaRPr>
          </a:p>
          <a:p>
            <a:pPr marL="571500" indent="-571500" algn="just">
              <a:buFontTx/>
              <a:buChar char="•"/>
              <a:defRPr/>
            </a:pPr>
            <a:endParaRPr lang="fi-FI" sz="2000" b="1" baseline="0">
              <a:solidFill>
                <a:srgbClr val="FFFF00"/>
              </a:solidFill>
              <a:effectLst>
                <a:outerShdw blurRad="38100" dist="38100" dir="2700000" algn="tl">
                  <a:srgbClr val="000000"/>
                </a:outerShdw>
              </a:effectLst>
              <a:latin typeface="Times New Roman" pitchFamily="18" charset="0"/>
            </a:endParaRPr>
          </a:p>
          <a:p>
            <a:pPr marL="571500" indent="-571500" algn="just">
              <a:buFontTx/>
              <a:buChar char="•"/>
              <a:defRPr/>
            </a:pPr>
            <a:endParaRPr lang="fi-FI" sz="2400" b="1" baseline="0">
              <a:solidFill>
                <a:srgbClr val="FFFF00"/>
              </a:solidFill>
              <a:effectLst>
                <a:outerShdw blurRad="38100" dist="38100" dir="2700000" algn="tl">
                  <a:srgbClr val="000000"/>
                </a:outerShdw>
              </a:effectLst>
              <a:latin typeface="Times New Roman" pitchFamily="18" charset="0"/>
            </a:endParaRPr>
          </a:p>
        </p:txBody>
      </p:sp>
      <p:sp>
        <p:nvSpPr>
          <p:cNvPr id="2052" name="Text Box 1029"/>
          <p:cNvSpPr txBox="1">
            <a:spLocks noChangeArrowheads="1"/>
          </p:cNvSpPr>
          <p:nvPr/>
        </p:nvSpPr>
        <p:spPr bwMode="auto">
          <a:xfrm>
            <a:off x="1289050" y="77788"/>
            <a:ext cx="6553200" cy="157184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90000" tIns="46800" rIns="90000" bIns="46800">
            <a:spAutoFit/>
          </a:bodyPr>
          <a:lstStyle/>
          <a:p>
            <a:pPr eaLnBrk="0" hangingPunct="0"/>
            <a:r>
              <a:rPr lang="en-GB" sz="2400" b="1" baseline="0" dirty="0">
                <a:latin typeface="Times New Roman" pitchFamily="18" charset="0"/>
              </a:rPr>
              <a:t>Inhibition of peripheral COMT </a:t>
            </a:r>
            <a:r>
              <a:rPr lang="fi-FI" sz="2400" b="1" baseline="0" dirty="0">
                <a:latin typeface="Times New Roman" pitchFamily="18" charset="0"/>
              </a:rPr>
              <a:t>by entacapone </a:t>
            </a:r>
            <a:r>
              <a:rPr lang="en-GB" sz="2400" b="1" baseline="0" dirty="0">
                <a:latin typeface="Times New Roman" pitchFamily="18" charset="0"/>
              </a:rPr>
              <a:t>increases the amount of L-DOPA and dopamine in the brain and</a:t>
            </a:r>
            <a:r>
              <a:rPr lang="fi-FI" sz="2400" b="1" baseline="0" dirty="0">
                <a:latin typeface="Times New Roman" pitchFamily="18" charset="0"/>
              </a:rPr>
              <a:t> </a:t>
            </a:r>
            <a:r>
              <a:rPr lang="en-GB" sz="2400" b="1" baseline="0" dirty="0">
                <a:latin typeface="Times New Roman" pitchFamily="18" charset="0"/>
              </a:rPr>
              <a:t>improves the alleviation of P</a:t>
            </a:r>
            <a:r>
              <a:rPr lang="fi-FI" sz="2400" b="1" baseline="0" dirty="0">
                <a:latin typeface="Times New Roman" pitchFamily="18" charset="0"/>
              </a:rPr>
              <a:t>D</a:t>
            </a:r>
            <a:r>
              <a:rPr lang="en-GB" sz="2400" b="1" baseline="0" dirty="0">
                <a:latin typeface="Times New Roman" pitchFamily="18" charset="0"/>
              </a:rPr>
              <a:t> symptoms.</a:t>
            </a:r>
          </a:p>
        </p:txBody>
      </p:sp>
      <p:graphicFrame>
        <p:nvGraphicFramePr>
          <p:cNvPr id="2050" name="Object 1024"/>
          <p:cNvGraphicFramePr>
            <a:graphicFrameLocks noChangeAspect="1"/>
          </p:cNvGraphicFramePr>
          <p:nvPr/>
        </p:nvGraphicFramePr>
        <p:xfrm>
          <a:off x="1208088" y="2078038"/>
          <a:ext cx="6872287" cy="4670425"/>
        </p:xfrm>
        <a:graphic>
          <a:graphicData uri="http://schemas.openxmlformats.org/presentationml/2006/ole">
            <p:oleObj spid="_x0000_s2050" name="Document" r:id="rId4" imgW="5931360" imgH="4626000" progId="Word.Documen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304800"/>
            <a:ext cx="8085137" cy="5479065"/>
          </a:xfrm>
          <a:prstGeom prst="rect">
            <a:avLst/>
          </a:prstGeom>
          <a:noFill/>
          <a:ln w="9525">
            <a:noFill/>
            <a:miter lim="800000"/>
            <a:headEnd/>
            <a:tailEnd/>
          </a:ln>
          <a:effectLst/>
        </p:spPr>
        <p:txBody>
          <a:bodyPr lIns="92075" tIns="46038" rIns="92075" bIns="46038">
            <a:spAutoFit/>
          </a:bodyPr>
          <a:lstStyle/>
          <a:p>
            <a:pPr marL="571500" indent="-571500">
              <a:defRPr/>
            </a:pPr>
            <a:r>
              <a:rPr lang="fi-FI" sz="4600" b="1" baseline="0" dirty="0"/>
              <a:t>	</a:t>
            </a:r>
            <a:r>
              <a:rPr lang="fi-FI" sz="4000" b="1" baseline="0" dirty="0">
                <a:solidFill>
                  <a:schemeClr val="accent4"/>
                </a:solidFill>
              </a:rPr>
              <a:t>Therapy of PD: Other treatments</a:t>
            </a:r>
          </a:p>
          <a:p>
            <a:pPr marL="571500" indent="-571500">
              <a:defRPr/>
            </a:pPr>
            <a:endParaRPr lang="fi-FI" sz="4000" b="1" u="sng" baseline="0" dirty="0"/>
          </a:p>
          <a:p>
            <a:pPr marL="571500" indent="-571500">
              <a:defRPr/>
            </a:pPr>
            <a:endParaRPr lang="fi-FI" sz="4000" b="1" u="sng" baseline="0" dirty="0"/>
          </a:p>
          <a:p>
            <a:pPr marL="1630363" lvl="1" indent="-762000">
              <a:buClr>
                <a:srgbClr val="6699FF"/>
              </a:buClr>
              <a:buSzPct val="130000"/>
              <a:buFont typeface="Wingdings" pitchFamily="2" charset="2"/>
              <a:buChar char="§"/>
              <a:defRPr/>
            </a:pPr>
            <a:r>
              <a:rPr lang="fi-FI" sz="3200" b="1" baseline="0" dirty="0"/>
              <a:t>DA receptor agonists (bromocriptine, pergolide, pramipexole, ropinirole, cabergoline) </a:t>
            </a:r>
          </a:p>
          <a:p>
            <a:pPr marL="1630363" lvl="1" indent="-762000">
              <a:buClr>
                <a:srgbClr val="6699FF"/>
              </a:buClr>
              <a:buSzPct val="130000"/>
              <a:buFont typeface="Wingdings" pitchFamily="2" charset="2"/>
              <a:buChar char="§"/>
              <a:defRPr/>
            </a:pPr>
            <a:endParaRPr lang="fi-FI" sz="3200" b="1" baseline="0" dirty="0"/>
          </a:p>
          <a:p>
            <a:pPr marL="1630363" lvl="1" indent="-762000" algn="just">
              <a:buClr>
                <a:srgbClr val="6699FF"/>
              </a:buClr>
              <a:buSzPct val="130000"/>
              <a:buFont typeface="Wingdings" pitchFamily="2" charset="2"/>
              <a:buChar char="§"/>
              <a:defRPr/>
            </a:pPr>
            <a:r>
              <a:rPr lang="fi-FI" sz="3200" b="1" baseline="0" dirty="0"/>
              <a:t>Amantadine </a:t>
            </a:r>
          </a:p>
          <a:p>
            <a:pPr marL="1630363" lvl="1" indent="-762000" algn="just">
              <a:buClr>
                <a:srgbClr val="6699FF"/>
              </a:buClr>
              <a:buSzPct val="130000"/>
              <a:buFont typeface="Wingdings" pitchFamily="2" charset="2"/>
              <a:buNone/>
              <a:defRPr/>
            </a:pPr>
            <a:r>
              <a:rPr lang="fi-FI" sz="3200" b="1" baseline="0" dirty="0"/>
              <a:t> </a:t>
            </a:r>
          </a:p>
          <a:p>
            <a:pPr marL="1630363" lvl="1" indent="-762000" algn="just">
              <a:buClr>
                <a:srgbClr val="6699FF"/>
              </a:buClr>
              <a:buSzPct val="130000"/>
              <a:buFont typeface="Wingdings" pitchFamily="2" charset="2"/>
              <a:buChar char="§"/>
              <a:defRPr/>
            </a:pPr>
            <a:r>
              <a:rPr lang="fi-FI" sz="3200" b="1" baseline="0" dirty="0"/>
              <a:t>Anticholinergics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15900" y="365125"/>
            <a:ext cx="8839200" cy="4432625"/>
          </a:xfrm>
          <a:prstGeom prst="rect">
            <a:avLst/>
          </a:prstGeom>
          <a:noFill/>
          <a:ln w="9525">
            <a:noFill/>
            <a:miter lim="800000"/>
            <a:headEnd/>
            <a:tailEnd/>
          </a:ln>
          <a:effectLst/>
        </p:spPr>
        <p:txBody>
          <a:bodyPr lIns="92075" tIns="46038" rIns="92075" bIns="46038">
            <a:spAutoFit/>
          </a:bodyPr>
          <a:lstStyle/>
          <a:p>
            <a:pPr marL="571500" indent="-571500" algn="ctr">
              <a:defRPr/>
            </a:pPr>
            <a:r>
              <a:rPr lang="fi-FI" sz="4600" b="1" baseline="0" dirty="0"/>
              <a:t>	</a:t>
            </a:r>
            <a:r>
              <a:rPr lang="fi-FI" sz="4000" b="1" baseline="0" dirty="0">
                <a:solidFill>
                  <a:schemeClr val="accent4"/>
                </a:solidFill>
              </a:rPr>
              <a:t>Diagnosis of PD </a:t>
            </a:r>
          </a:p>
          <a:p>
            <a:pPr marL="571500" indent="-571500">
              <a:defRPr/>
            </a:pPr>
            <a:endParaRPr lang="fi-FI" sz="4000" b="1" u="sng" baseline="0" dirty="0"/>
          </a:p>
          <a:p>
            <a:pPr marL="571500" indent="-571500">
              <a:buClr>
                <a:srgbClr val="6699FF"/>
              </a:buClr>
              <a:buSzPct val="130000"/>
              <a:buFont typeface="Wingdings" pitchFamily="2" charset="2"/>
              <a:buChar char="§"/>
              <a:defRPr/>
            </a:pPr>
            <a:r>
              <a:rPr lang="fi-FI" sz="2800" b="1" dirty="0" smtClean="0"/>
              <a:t>History and</a:t>
            </a:r>
            <a:r>
              <a:rPr lang="fi-FI" sz="2800" b="1" baseline="0" dirty="0" smtClean="0"/>
              <a:t> </a:t>
            </a:r>
            <a:r>
              <a:rPr lang="fi-FI" sz="2800" b="1" baseline="0" dirty="0"/>
              <a:t>clinical examination </a:t>
            </a:r>
          </a:p>
          <a:p>
            <a:pPr marL="571500" indent="-571500">
              <a:buClr>
                <a:srgbClr val="6699FF"/>
              </a:buClr>
              <a:buSzPct val="130000"/>
              <a:buFont typeface="Wingdings" pitchFamily="2" charset="2"/>
              <a:buChar char="§"/>
              <a:defRPr/>
            </a:pPr>
            <a:endParaRPr lang="fi-FI" sz="2800" b="1" baseline="0" dirty="0"/>
          </a:p>
          <a:p>
            <a:pPr marL="571500" indent="-571500">
              <a:buClr>
                <a:srgbClr val="6699FF"/>
              </a:buClr>
              <a:buSzPct val="130000"/>
              <a:buFont typeface="Wingdings" pitchFamily="2" charset="2"/>
              <a:buChar char="§"/>
              <a:defRPr/>
            </a:pPr>
            <a:r>
              <a:rPr lang="fi-FI" sz="2800" b="1" baseline="0" dirty="0" smtClean="0"/>
              <a:t>Positron </a:t>
            </a:r>
            <a:r>
              <a:rPr lang="fi-FI" sz="2800" b="1" baseline="0" dirty="0"/>
              <a:t>Emission Tomography (PET) or Single-photon Emission Computed Tomography (SPECT) with dopaminergic radioligands </a:t>
            </a:r>
          </a:p>
          <a:p>
            <a:pPr marL="571500" indent="-571500">
              <a:buClr>
                <a:srgbClr val="6699FF"/>
              </a:buClr>
              <a:buSzPct val="130000"/>
              <a:buFont typeface="Wingdings" pitchFamily="2" charset="2"/>
              <a:buChar char="§"/>
              <a:defRPr/>
            </a:pPr>
            <a:endParaRPr lang="fi-FI" sz="2800" b="1" baseline="0" dirty="0"/>
          </a:p>
          <a:p>
            <a:pPr marL="571500" indent="-571500">
              <a:buClr>
                <a:srgbClr val="6699FF"/>
              </a:buClr>
              <a:buSzPct val="130000"/>
              <a:buFont typeface="Wingdings" pitchFamily="2" charset="2"/>
              <a:buChar char="§"/>
              <a:defRPr/>
            </a:pPr>
            <a:r>
              <a:rPr lang="fi-FI" sz="2800" b="1" baseline="0" dirty="0"/>
              <a:t>Exclusion of several causes of secondary Parkinsonism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84150" y="365125"/>
            <a:ext cx="8839200" cy="5879175"/>
          </a:xfrm>
          <a:prstGeom prst="rect">
            <a:avLst/>
          </a:prstGeom>
          <a:noFill/>
          <a:ln w="9525">
            <a:noFill/>
            <a:miter lim="800000"/>
            <a:headEnd/>
            <a:tailEnd/>
          </a:ln>
          <a:effectLst/>
        </p:spPr>
        <p:txBody>
          <a:bodyPr lIns="92075" tIns="46038" rIns="92075" bIns="46038">
            <a:spAutoFit/>
          </a:bodyPr>
          <a:lstStyle/>
          <a:p>
            <a:pPr marL="571500" indent="-571500" algn="ctr">
              <a:defRPr/>
            </a:pPr>
            <a:r>
              <a:rPr lang="fi-FI" sz="4600" b="1" baseline="0" dirty="0"/>
              <a:t>	</a:t>
            </a:r>
            <a:r>
              <a:rPr lang="fi-FI" sz="4000" b="1" baseline="0" dirty="0">
                <a:solidFill>
                  <a:schemeClr val="accent4"/>
                </a:solidFill>
              </a:rPr>
              <a:t>Summary</a:t>
            </a:r>
            <a:r>
              <a:rPr lang="fi-FI" sz="4000" b="1" u="sng" baseline="0" dirty="0">
                <a:solidFill>
                  <a:schemeClr val="accent4"/>
                </a:solidFill>
              </a:rPr>
              <a:t> </a:t>
            </a:r>
          </a:p>
          <a:p>
            <a:pPr marL="571500" indent="-571500">
              <a:defRPr/>
            </a:pPr>
            <a:endParaRPr lang="fi-FI" sz="4400" b="1" u="sng" baseline="0" dirty="0"/>
          </a:p>
          <a:p>
            <a:pPr marL="571500" indent="-571500">
              <a:buClr>
                <a:srgbClr val="6699FF"/>
              </a:buClr>
              <a:buSzPct val="130000"/>
              <a:buFont typeface="Wingdings" pitchFamily="2" charset="2"/>
              <a:buChar char="§"/>
              <a:defRPr/>
            </a:pPr>
            <a:r>
              <a:rPr lang="fi-FI" sz="2400" b="1" baseline="0" dirty="0"/>
              <a:t>1-2 % of the general population over the age of 65 y</a:t>
            </a:r>
          </a:p>
          <a:p>
            <a:pPr marL="571500" indent="-571500">
              <a:buClr>
                <a:srgbClr val="6699FF"/>
              </a:buClr>
              <a:buSzPct val="130000"/>
              <a:buFont typeface="Wingdings" pitchFamily="2" charset="2"/>
              <a:buChar char="§"/>
              <a:defRPr/>
            </a:pPr>
            <a:r>
              <a:rPr lang="fi-FI" sz="2400" b="1" baseline="0" dirty="0"/>
              <a:t>Lewy bodies and Lewy neurites particularly in the substantia nigra pars compacta dopaminergic neurons projecting to striatum</a:t>
            </a:r>
          </a:p>
          <a:p>
            <a:pPr marL="571500" indent="-571500" algn="just">
              <a:buClr>
                <a:schemeClr val="bg1"/>
              </a:buClr>
              <a:buSzPct val="130000"/>
              <a:buFont typeface="Symbol" pitchFamily="18" charset="2"/>
              <a:buChar char="®"/>
              <a:defRPr/>
            </a:pPr>
            <a:r>
              <a:rPr lang="fi-FI" sz="2400" b="1" baseline="0" dirty="0"/>
              <a:t>DA levels severely reduced in striatum.</a:t>
            </a:r>
          </a:p>
          <a:p>
            <a:pPr marL="571500" indent="-571500" algn="just">
              <a:buClr>
                <a:srgbClr val="6699FF"/>
              </a:buClr>
              <a:buSzPct val="130000"/>
              <a:buFont typeface="Wingdings" pitchFamily="2" charset="2"/>
              <a:buChar char="§"/>
              <a:defRPr/>
            </a:pPr>
            <a:r>
              <a:rPr lang="fi-FI" sz="2400" b="1" baseline="0" dirty="0"/>
              <a:t>Resting tremor, bradykinesia, muscle rigidity</a:t>
            </a:r>
          </a:p>
          <a:p>
            <a:pPr marL="571500" indent="-571500" algn="just">
              <a:buClr>
                <a:srgbClr val="6699FF"/>
              </a:buClr>
              <a:buSzPct val="130000"/>
              <a:buFont typeface="Wingdings" pitchFamily="2" charset="2"/>
              <a:buChar char="§"/>
              <a:defRPr/>
            </a:pPr>
            <a:r>
              <a:rPr lang="fi-FI" sz="2400" b="1" baseline="0" dirty="0"/>
              <a:t>Levodopa and other dopaminergic drugs  </a:t>
            </a:r>
          </a:p>
          <a:p>
            <a:pPr marL="571500" indent="-571500">
              <a:buClr>
                <a:srgbClr val="6699FF"/>
              </a:buClr>
              <a:buSzPct val="130000"/>
              <a:buFont typeface="Wingdings" pitchFamily="2" charset="2"/>
              <a:buChar char="§"/>
              <a:defRPr/>
            </a:pPr>
            <a:r>
              <a:rPr lang="fi-FI" sz="2400" b="1" baseline="0" dirty="0"/>
              <a:t>No treatment which would prevent the continuous degeneration of nerve cells in the substantia nigra and resulting striatal DA loss</a:t>
            </a:r>
          </a:p>
          <a:p>
            <a:pPr marL="571500" indent="-571500" algn="just">
              <a:buClr>
                <a:srgbClr val="6699FF"/>
              </a:buClr>
              <a:buSzPct val="130000"/>
              <a:defRPr/>
            </a:pPr>
            <a:endParaRPr lang="fi-FI" sz="2200" b="1" baseline="0" dirty="0"/>
          </a:p>
          <a:p>
            <a:pPr marL="571500" indent="-571500">
              <a:defRPr/>
            </a:pPr>
            <a:endParaRPr lang="fi-FI" sz="2200" b="1" baseline="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3400" y="457200"/>
            <a:ext cx="7924800" cy="1143000"/>
          </a:xfrm>
          <a:ln/>
        </p:spPr>
        <p:style>
          <a:lnRef idx="1">
            <a:schemeClr val="accent4"/>
          </a:lnRef>
          <a:fillRef idx="2">
            <a:schemeClr val="accent4"/>
          </a:fillRef>
          <a:effectRef idx="1">
            <a:schemeClr val="accent4"/>
          </a:effectRef>
          <a:fontRef idx="minor">
            <a:schemeClr val="dk1"/>
          </a:fontRef>
        </p:style>
        <p:txBody>
          <a:bodyPr vert="horz" lIns="92075" tIns="46038" rIns="92075" bIns="46038" rtlCol="0" anchor="ctr">
            <a:normAutofit fontScale="90000"/>
          </a:bodyPr>
          <a:lstStyle/>
          <a:p>
            <a:pPr eaLnBrk="0" hangingPunct="0"/>
            <a:r>
              <a:rPr lang="en-US" dirty="0">
                <a:solidFill>
                  <a:schemeClr val="dk1"/>
                </a:solidFill>
                <a:latin typeface="+mn-lt"/>
                <a:ea typeface="+mn-ea"/>
                <a:cs typeface="+mn-cs"/>
              </a:rPr>
              <a:t>Motor Function of the Basal Ganglia</a:t>
            </a:r>
          </a:p>
        </p:txBody>
      </p:sp>
      <p:sp>
        <p:nvSpPr>
          <p:cNvPr id="126979" name="Rectangle 3"/>
          <p:cNvSpPr>
            <a:spLocks noGrp="1" noChangeArrowheads="1"/>
          </p:cNvSpPr>
          <p:nvPr>
            <p:ph idx="1"/>
          </p:nvPr>
        </p:nvSpPr>
        <p:spPr>
          <a:xfrm>
            <a:off x="533400" y="1676400"/>
            <a:ext cx="7772400" cy="3733800"/>
          </a:xfrm>
          <a:noFill/>
          <a:ln/>
        </p:spPr>
        <p:txBody>
          <a:bodyPr lIns="92075" tIns="46038" rIns="92075" bIns="46038"/>
          <a:lstStyle/>
          <a:p>
            <a:pPr eaLnBrk="0" hangingPunct="0"/>
            <a:r>
              <a:rPr lang="en-US" sz="2800" dirty="0"/>
              <a:t>control of complex patterns of motor activity</a:t>
            </a:r>
          </a:p>
          <a:p>
            <a:pPr lvl="1" eaLnBrk="0" hangingPunct="0">
              <a:buNone/>
            </a:pPr>
            <a:endParaRPr lang="en-US" dirty="0">
              <a:latin typeface="Times" charset="0"/>
            </a:endParaRPr>
          </a:p>
          <a:p>
            <a:pPr lvl="1" eaLnBrk="0" hangingPunct="0"/>
            <a:r>
              <a:rPr lang="en-US" dirty="0">
                <a:latin typeface="Times" charset="0"/>
              </a:rPr>
              <a:t>using scissors</a:t>
            </a:r>
          </a:p>
          <a:p>
            <a:pPr lvl="1" eaLnBrk="0" hangingPunct="0"/>
            <a:r>
              <a:rPr lang="en-US" dirty="0">
                <a:latin typeface="Times" charset="0"/>
              </a:rPr>
              <a:t>throwing balls</a:t>
            </a:r>
          </a:p>
          <a:p>
            <a:pPr lvl="1" eaLnBrk="0" hangingPunct="0"/>
            <a:r>
              <a:rPr lang="en-US" dirty="0">
                <a:latin typeface="Times" charset="0"/>
              </a:rPr>
              <a:t>shoveling </a:t>
            </a:r>
            <a:r>
              <a:rPr lang="en-US" dirty="0" smtClean="0">
                <a:latin typeface="Times" charset="0"/>
              </a:rPr>
              <a:t>dirt</a:t>
            </a:r>
            <a:endParaRPr lang="en-US" dirty="0">
              <a:latin typeface="Times" charset="0"/>
            </a:endParaRPr>
          </a:p>
        </p:txBody>
      </p:sp>
    </p:spTree>
  </p:cSld>
  <p:clrMapOvr>
    <a:overrideClrMapping bg1="lt1" tx1="dk1" bg2="lt2" tx2="dk2" accent1="accent1" accent2="accent2" accent3="accent3" accent4="accent4" accent5="accent5" accent6="accent6" hlink="hlink" folHlink="folHlink"/>
  </p:clrMapOvr>
  <p:transition spd="slow">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33400" y="457200"/>
            <a:ext cx="7772400" cy="1143000"/>
          </a:xfrm>
          <a:ln/>
        </p:spPr>
        <p:style>
          <a:lnRef idx="1">
            <a:schemeClr val="accent4"/>
          </a:lnRef>
          <a:fillRef idx="2">
            <a:schemeClr val="accent4"/>
          </a:fillRef>
          <a:effectRef idx="1">
            <a:schemeClr val="accent4"/>
          </a:effectRef>
          <a:fontRef idx="minor">
            <a:schemeClr val="dk1"/>
          </a:fontRef>
        </p:style>
        <p:txBody>
          <a:bodyPr lIns="92075" tIns="46038" rIns="92075" bIns="46038"/>
          <a:lstStyle/>
          <a:p>
            <a:pPr eaLnBrk="0" hangingPunct="0"/>
            <a:r>
              <a:rPr lang="en-US" sz="3400" dirty="0"/>
              <a:t>Function of the Basal Ganglia?</a:t>
            </a:r>
          </a:p>
        </p:txBody>
      </p:sp>
      <p:sp>
        <p:nvSpPr>
          <p:cNvPr id="129027" name="Rectangle 3"/>
          <p:cNvSpPr>
            <a:spLocks noGrp="1" noChangeArrowheads="1"/>
          </p:cNvSpPr>
          <p:nvPr>
            <p:ph type="body" idx="1"/>
          </p:nvPr>
        </p:nvSpPr>
        <p:spPr>
          <a:xfrm>
            <a:off x="533400" y="1752600"/>
            <a:ext cx="7772400" cy="4114800"/>
          </a:xfrm>
          <a:noFill/>
          <a:ln/>
        </p:spPr>
        <p:txBody>
          <a:bodyPr lIns="92075" tIns="46038" rIns="92075" bIns="46038"/>
          <a:lstStyle/>
          <a:p>
            <a:pPr eaLnBrk="0" hangingPunct="0"/>
            <a:r>
              <a:rPr lang="en-US" sz="2800"/>
              <a:t>not much is known about the specific functions of each of these structures</a:t>
            </a:r>
          </a:p>
          <a:p>
            <a:pPr eaLnBrk="0" hangingPunct="0"/>
            <a:r>
              <a:rPr lang="en-US" sz="2800"/>
              <a:t>thought to function in timing and scaling of motion and in the initiation of motion</a:t>
            </a:r>
          </a:p>
          <a:p>
            <a:pPr eaLnBrk="0" hangingPunct="0"/>
            <a:r>
              <a:rPr lang="en-US" sz="2800"/>
              <a:t>most information comes from the result of damage to these structures and the resulting clinical abnormality</a:t>
            </a:r>
          </a:p>
        </p:txBody>
      </p:sp>
    </p:spTree>
  </p:cSld>
  <p:clrMapOvr>
    <a:masterClrMapping/>
  </p:clrMapOvr>
  <p:transition spd="slow">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Rectangle 6"/>
          <p:cNvSpPr>
            <a:spLocks noChangeArrowheads="1"/>
          </p:cNvSpPr>
          <p:nvPr/>
        </p:nvSpPr>
        <p:spPr bwMode="auto">
          <a:xfrm>
            <a:off x="5867400" y="990600"/>
            <a:ext cx="3124200" cy="1616075"/>
          </a:xfrm>
          <a:prstGeom prst="rect">
            <a:avLst/>
          </a:prstGeom>
          <a:noFill/>
          <a:ln w="12700">
            <a:noFill/>
            <a:miter lim="800000"/>
            <a:headEnd type="none" w="sm" len="sm"/>
            <a:tailEnd type="none" w="sm" len="sm"/>
          </a:ln>
          <a:effectLst/>
        </p:spPr>
        <p:txBody>
          <a:bodyPr>
            <a:spAutoFit/>
          </a:bodyPr>
          <a:lstStyle/>
          <a:p>
            <a:pPr>
              <a:spcBef>
                <a:spcPct val="20000"/>
              </a:spcBef>
            </a:pPr>
            <a:r>
              <a:rPr lang="en-US" sz="2000"/>
              <a:t>Caudate extends into all lobes of the cortex and receives a large input from association areas of the cortex</a:t>
            </a:r>
          </a:p>
        </p:txBody>
      </p:sp>
      <p:sp>
        <p:nvSpPr>
          <p:cNvPr id="153607" name="Text Box 7"/>
          <p:cNvSpPr txBox="1">
            <a:spLocks noChangeArrowheads="1"/>
          </p:cNvSpPr>
          <p:nvPr/>
        </p:nvSpPr>
        <p:spPr bwMode="auto">
          <a:xfrm>
            <a:off x="5867400" y="2762250"/>
            <a:ext cx="2773363" cy="1311275"/>
          </a:xfrm>
          <a:prstGeom prst="rect">
            <a:avLst/>
          </a:prstGeom>
          <a:noFill/>
          <a:ln w="12700">
            <a:noFill/>
            <a:miter lim="800000"/>
            <a:headEnd type="none" w="sm" len="sm"/>
            <a:tailEnd type="none" w="sm" len="sm"/>
          </a:ln>
          <a:effectLst/>
        </p:spPr>
        <p:txBody>
          <a:bodyPr wrap="none">
            <a:spAutoFit/>
          </a:bodyPr>
          <a:lstStyle/>
          <a:p>
            <a:pPr eaLnBrk="1" hangingPunct="1"/>
            <a:r>
              <a:rPr lang="en-US" sz="2000"/>
              <a:t>Mostly projects to globus</a:t>
            </a:r>
          </a:p>
          <a:p>
            <a:pPr eaLnBrk="1" hangingPunct="1"/>
            <a:r>
              <a:rPr lang="en-US" sz="2000"/>
              <a:t>pallidus, no fibers to sub-</a:t>
            </a:r>
          </a:p>
          <a:p>
            <a:pPr eaLnBrk="1" hangingPunct="1"/>
            <a:r>
              <a:rPr lang="en-US" sz="2000"/>
              <a:t>thalamus or substantia </a:t>
            </a:r>
          </a:p>
          <a:p>
            <a:pPr eaLnBrk="1" hangingPunct="1"/>
            <a:r>
              <a:rPr lang="en-US" sz="2000"/>
              <a:t>nigra</a:t>
            </a:r>
          </a:p>
        </p:txBody>
      </p:sp>
      <p:sp>
        <p:nvSpPr>
          <p:cNvPr id="153608" name="Rectangle 8"/>
          <p:cNvSpPr>
            <a:spLocks noChangeArrowheads="1"/>
          </p:cNvSpPr>
          <p:nvPr/>
        </p:nvSpPr>
        <p:spPr bwMode="auto">
          <a:xfrm>
            <a:off x="5943600" y="4343400"/>
            <a:ext cx="3048000" cy="1920875"/>
          </a:xfrm>
          <a:prstGeom prst="rect">
            <a:avLst/>
          </a:prstGeom>
          <a:noFill/>
          <a:ln w="12700">
            <a:noFill/>
            <a:miter lim="800000"/>
            <a:headEnd type="none" w="sm" len="sm"/>
            <a:tailEnd type="none" w="sm" len="sm"/>
          </a:ln>
          <a:effectLst/>
        </p:spPr>
        <p:txBody>
          <a:bodyPr>
            <a:spAutoFit/>
          </a:bodyPr>
          <a:lstStyle/>
          <a:p>
            <a:pPr>
              <a:spcBef>
                <a:spcPct val="20000"/>
              </a:spcBef>
            </a:pPr>
            <a:r>
              <a:rPr lang="en-US" sz="2000"/>
              <a:t>Most motor actions occur as a result of a sequence of thoughts. Caudate circuit may play a role in the cognitive control of motor functions</a:t>
            </a:r>
          </a:p>
        </p:txBody>
      </p:sp>
      <p:sp>
        <p:nvSpPr>
          <p:cNvPr id="153609" name="Text Box 9"/>
          <p:cNvSpPr txBox="1">
            <a:spLocks noChangeArrowheads="1"/>
          </p:cNvSpPr>
          <p:nvPr/>
        </p:nvSpPr>
        <p:spPr bwMode="auto">
          <a:xfrm>
            <a:off x="3124200" y="228600"/>
            <a:ext cx="2819400" cy="549275"/>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r>
              <a:rPr lang="en-US" sz="3000" b="1" dirty="0">
                <a:solidFill>
                  <a:srgbClr val="800000"/>
                </a:solidFill>
              </a:rPr>
              <a:t>Caudate Circuit</a:t>
            </a:r>
          </a:p>
        </p:txBody>
      </p:sp>
      <p:sp>
        <p:nvSpPr>
          <p:cNvPr id="153610" name="Text Box 10"/>
          <p:cNvSpPr txBox="1">
            <a:spLocks noChangeArrowheads="1"/>
          </p:cNvSpPr>
          <p:nvPr/>
        </p:nvSpPr>
        <p:spPr bwMode="auto">
          <a:xfrm>
            <a:off x="381000" y="320675"/>
            <a:ext cx="184150" cy="366713"/>
          </a:xfrm>
          <a:prstGeom prst="rect">
            <a:avLst/>
          </a:prstGeom>
          <a:noFill/>
          <a:ln w="12700">
            <a:noFill/>
            <a:miter lim="800000"/>
            <a:headEnd type="none" w="sm" len="sm"/>
            <a:tailEnd type="none" w="sm" len="sm"/>
          </a:ln>
          <a:effectLst/>
        </p:spPr>
        <p:txBody>
          <a:bodyPr wrap="none">
            <a:spAutoFit/>
          </a:bodyPr>
          <a:lstStyle/>
          <a:p>
            <a:pPr eaLnBrk="1" hangingPunct="1"/>
            <a:endParaRPr lang="en-GB" sz="1800"/>
          </a:p>
        </p:txBody>
      </p:sp>
      <p:pic>
        <p:nvPicPr>
          <p:cNvPr id="153612" name="Picture 12" descr="f56-12"/>
          <p:cNvPicPr>
            <a:picLocks noChangeAspect="1" noChangeArrowheads="1"/>
          </p:cNvPicPr>
          <p:nvPr/>
        </p:nvPicPr>
        <p:blipFill>
          <a:blip r:embed="rId3" cstate="print"/>
          <a:srcRect/>
          <a:stretch>
            <a:fillRect/>
          </a:stretch>
        </p:blipFill>
        <p:spPr bwMode="auto">
          <a:xfrm>
            <a:off x="304800" y="990600"/>
            <a:ext cx="5410200" cy="5207000"/>
          </a:xfrm>
          <a:prstGeom prst="rect">
            <a:avLst/>
          </a:prstGeom>
          <a:noFill/>
        </p:spPr>
      </p:pic>
      <p:pic>
        <p:nvPicPr>
          <p:cNvPr id="153613" name="Picture 13" descr="56_28"/>
          <p:cNvPicPr>
            <a:picLocks noChangeAspect="1" noChangeArrowheads="1"/>
          </p:cNvPicPr>
          <p:nvPr/>
        </p:nvPicPr>
        <p:blipFill>
          <a:blip r:embed="rId4" cstate="print"/>
          <a:srcRect/>
          <a:stretch>
            <a:fillRect/>
          </a:stretch>
        </p:blipFill>
        <p:spPr bwMode="auto">
          <a:xfrm>
            <a:off x="304800" y="990600"/>
            <a:ext cx="5410200" cy="52054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2286000" y="304800"/>
            <a:ext cx="3253006" cy="646331"/>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r>
              <a:rPr lang="en-US" sz="3600" b="1" dirty="0" err="1">
                <a:solidFill>
                  <a:schemeClr val="tx1"/>
                </a:solidFill>
              </a:rPr>
              <a:t>Putamen</a:t>
            </a:r>
            <a:r>
              <a:rPr lang="en-US" sz="3600" b="1" dirty="0">
                <a:solidFill>
                  <a:schemeClr val="tx1"/>
                </a:solidFill>
              </a:rPr>
              <a:t> Circuit</a:t>
            </a:r>
          </a:p>
        </p:txBody>
      </p:sp>
      <p:sp>
        <p:nvSpPr>
          <p:cNvPr id="132099" name="Rectangle 3"/>
          <p:cNvSpPr>
            <a:spLocks noChangeArrowheads="1"/>
          </p:cNvSpPr>
          <p:nvPr/>
        </p:nvSpPr>
        <p:spPr bwMode="auto">
          <a:xfrm>
            <a:off x="5638800" y="2316163"/>
            <a:ext cx="3505200" cy="1190625"/>
          </a:xfrm>
          <a:prstGeom prst="rect">
            <a:avLst/>
          </a:prstGeom>
          <a:noFill/>
          <a:ln w="12700">
            <a:noFill/>
            <a:miter lim="800000"/>
            <a:headEnd type="none" w="sm" len="sm"/>
            <a:tailEnd type="none" w="sm" len="sm"/>
          </a:ln>
          <a:effectLst/>
        </p:spPr>
        <p:txBody>
          <a:bodyPr>
            <a:spAutoFit/>
          </a:bodyPr>
          <a:lstStyle/>
          <a:p>
            <a:pPr>
              <a:lnSpc>
                <a:spcPct val="90000"/>
              </a:lnSpc>
              <a:spcBef>
                <a:spcPct val="20000"/>
              </a:spcBef>
            </a:pPr>
            <a:r>
              <a:rPr lang="en-US" sz="2000"/>
              <a:t>Mostly from premotor and supplemental motor cortex to putamen then back to motor cortex.</a:t>
            </a:r>
          </a:p>
        </p:txBody>
      </p:sp>
      <p:pic>
        <p:nvPicPr>
          <p:cNvPr id="132102" name="Picture 6" descr="56_29"/>
          <p:cNvPicPr>
            <a:picLocks noChangeAspect="1" noChangeArrowheads="1"/>
          </p:cNvPicPr>
          <p:nvPr/>
        </p:nvPicPr>
        <p:blipFill>
          <a:blip r:embed="rId2" cstate="print"/>
          <a:srcRect/>
          <a:stretch>
            <a:fillRect/>
          </a:stretch>
        </p:blipFill>
        <p:spPr bwMode="auto">
          <a:xfrm>
            <a:off x="622300" y="1673225"/>
            <a:ext cx="4851400" cy="4668838"/>
          </a:xfrm>
          <a:prstGeom prst="rect">
            <a:avLst/>
          </a:prstGeom>
          <a:noFill/>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1219200" y="381000"/>
            <a:ext cx="6597650" cy="549275"/>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r>
              <a:rPr lang="en-US" sz="3000" b="1">
                <a:solidFill>
                  <a:schemeClr val="tx1"/>
                </a:solidFill>
              </a:rPr>
              <a:t>Neurotransmitters in the Basal Ganglia</a:t>
            </a:r>
            <a:endParaRPr lang="en-US" sz="3000" b="1">
              <a:solidFill>
                <a:schemeClr val="tx1"/>
              </a:solidFill>
              <a:latin typeface="Times New Roman" pitchFamily="18" charset="0"/>
            </a:endParaRPr>
          </a:p>
        </p:txBody>
      </p:sp>
      <p:pic>
        <p:nvPicPr>
          <p:cNvPr id="133125" name="Picture 5" descr="56_30"/>
          <p:cNvPicPr>
            <a:picLocks noChangeAspect="1" noChangeArrowheads="1"/>
          </p:cNvPicPr>
          <p:nvPr/>
        </p:nvPicPr>
        <p:blipFill>
          <a:blip r:embed="rId2" cstate="print"/>
          <a:srcRect/>
          <a:stretch>
            <a:fillRect/>
          </a:stretch>
        </p:blipFill>
        <p:spPr bwMode="auto">
          <a:xfrm>
            <a:off x="1600200" y="1295400"/>
            <a:ext cx="5638800" cy="50942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33400" y="457200"/>
            <a:ext cx="7772400" cy="1143000"/>
          </a:xfrm>
          <a:ln/>
        </p:spPr>
        <p:style>
          <a:lnRef idx="1">
            <a:schemeClr val="accent4"/>
          </a:lnRef>
          <a:fillRef idx="2">
            <a:schemeClr val="accent4"/>
          </a:fillRef>
          <a:effectRef idx="1">
            <a:schemeClr val="accent4"/>
          </a:effectRef>
          <a:fontRef idx="minor">
            <a:schemeClr val="dk1"/>
          </a:fontRef>
        </p:style>
        <p:txBody>
          <a:bodyPr lIns="92075" tIns="46038" rIns="92075" bIns="46038"/>
          <a:lstStyle/>
          <a:p>
            <a:pPr eaLnBrk="0" hangingPunct="0"/>
            <a:r>
              <a:rPr lang="en-US" dirty="0"/>
              <a:t>Lesions of Basal Ganglia</a:t>
            </a:r>
          </a:p>
        </p:txBody>
      </p:sp>
      <p:sp>
        <p:nvSpPr>
          <p:cNvPr id="134147" name="Rectangle 3"/>
          <p:cNvSpPr>
            <a:spLocks noGrp="1" noChangeArrowheads="1"/>
          </p:cNvSpPr>
          <p:nvPr>
            <p:ph type="body" idx="1"/>
          </p:nvPr>
        </p:nvSpPr>
        <p:spPr>
          <a:xfrm>
            <a:off x="533400" y="1828800"/>
            <a:ext cx="7772400" cy="4114800"/>
          </a:xfrm>
          <a:noFill/>
          <a:ln/>
        </p:spPr>
        <p:txBody>
          <a:bodyPr lIns="92075" tIns="46038" rIns="92075" bIns="46038">
            <a:normAutofit fontScale="92500" lnSpcReduction="10000"/>
          </a:bodyPr>
          <a:lstStyle/>
          <a:p>
            <a:pPr eaLnBrk="0" hangingPunct="0">
              <a:lnSpc>
                <a:spcPct val="90000"/>
              </a:lnSpc>
            </a:pPr>
            <a:r>
              <a:rPr lang="en-US" sz="2800"/>
              <a:t>globus pallidus</a:t>
            </a:r>
          </a:p>
          <a:p>
            <a:pPr lvl="1" eaLnBrk="0" hangingPunct="0">
              <a:lnSpc>
                <a:spcPct val="90000"/>
              </a:lnSpc>
            </a:pPr>
            <a:r>
              <a:rPr lang="en-US">
                <a:latin typeface="Times" charset="0"/>
              </a:rPr>
              <a:t>athetosis - spontaneous writing movements of the hand, arm, neck, and face</a:t>
            </a:r>
          </a:p>
          <a:p>
            <a:pPr eaLnBrk="0" hangingPunct="0">
              <a:lnSpc>
                <a:spcPct val="90000"/>
              </a:lnSpc>
            </a:pPr>
            <a:r>
              <a:rPr lang="en-US" sz="2800"/>
              <a:t>putamen</a:t>
            </a:r>
          </a:p>
          <a:p>
            <a:pPr lvl="1" eaLnBrk="0" hangingPunct="0">
              <a:lnSpc>
                <a:spcPct val="90000"/>
              </a:lnSpc>
            </a:pPr>
            <a:r>
              <a:rPr lang="en-US">
                <a:latin typeface="Times" charset="0"/>
              </a:rPr>
              <a:t>chorea - flicking movements of the hands, face, and shoulders</a:t>
            </a:r>
          </a:p>
          <a:p>
            <a:pPr eaLnBrk="0" hangingPunct="0">
              <a:lnSpc>
                <a:spcPct val="90000"/>
              </a:lnSpc>
            </a:pPr>
            <a:r>
              <a:rPr lang="en-US" sz="2800"/>
              <a:t>substantia nigra</a:t>
            </a:r>
          </a:p>
          <a:p>
            <a:pPr lvl="1" eaLnBrk="0" hangingPunct="0">
              <a:lnSpc>
                <a:spcPct val="90000"/>
              </a:lnSpc>
            </a:pPr>
            <a:r>
              <a:rPr lang="en-US">
                <a:latin typeface="Times" charset="0"/>
              </a:rPr>
              <a:t>Parkinson's disease - rigidity, tremor and akinesia</a:t>
            </a:r>
          </a:p>
          <a:p>
            <a:pPr lvl="1" eaLnBrk="0" hangingPunct="0">
              <a:lnSpc>
                <a:spcPct val="90000"/>
              </a:lnSpc>
            </a:pPr>
            <a:r>
              <a:rPr lang="en-US">
                <a:latin typeface="Times" charset="0"/>
              </a:rPr>
              <a:t>loss of dopaminergic input from substantia nigra to the caudate and putamen</a:t>
            </a:r>
          </a:p>
        </p:txBody>
      </p:sp>
    </p:spTree>
  </p:cSld>
  <p:clrMapOvr>
    <a:masterClrMapping/>
  </p:clrMapOvr>
  <p:transition spd="slow">
    <p:pull dir="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190</TotalTime>
  <Words>3080</Words>
  <Application>Microsoft Office PowerPoint</Application>
  <PresentationFormat>On-screen Show (4:3)</PresentationFormat>
  <Paragraphs>294</Paragraphs>
  <Slides>36</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Photo Editor Photo</vt:lpstr>
      <vt:lpstr>Document</vt:lpstr>
      <vt:lpstr>Parkinson Disease mashehabat@just.edu.jo</vt:lpstr>
      <vt:lpstr>Basal Ganglia</vt:lpstr>
      <vt:lpstr>Slide 3</vt:lpstr>
      <vt:lpstr>Motor Function of the Basal Ganglia</vt:lpstr>
      <vt:lpstr>Function of the Basal Ganglia?</vt:lpstr>
      <vt:lpstr>Slide 6</vt:lpstr>
      <vt:lpstr>Slide 7</vt:lpstr>
      <vt:lpstr>Slide 8</vt:lpstr>
      <vt:lpstr>Lesions of Basal Ganglia</vt:lpstr>
      <vt:lpstr> </vt:lpstr>
      <vt:lpstr>Integration of Motor Control</vt:lpstr>
      <vt:lpstr>Integration of Motor Control (cont’d)</vt:lpstr>
      <vt:lpstr>Slide 13</vt:lpstr>
      <vt:lpstr>Slide 14</vt:lpstr>
      <vt:lpstr>Slide 15</vt:lpstr>
      <vt:lpstr>Incidence of PD</vt:lpstr>
      <vt:lpstr>Prevalence of PD</vt:lpstr>
      <vt:lpstr>Epidemiology of PD</vt:lpstr>
      <vt:lpstr>Slide 19</vt:lpstr>
      <vt:lpstr>Clinical features of PD</vt:lpstr>
      <vt:lpstr>Slide 21</vt:lpstr>
      <vt:lpstr>Slide 22</vt:lpstr>
      <vt:lpstr>Slide 23</vt:lpstr>
      <vt:lpstr>Lewy bodies</vt:lpstr>
      <vt:lpstr>Slide 25</vt:lpstr>
      <vt:lpstr>Slide 26</vt:lpstr>
      <vt:lpstr>Slide 27</vt:lpstr>
      <vt:lpstr>Slide 28</vt:lpstr>
      <vt:lpstr>Dopamine pathways in human brain</vt:lpstr>
      <vt:lpstr>Slide 30</vt:lpstr>
      <vt:lpstr>Slide 31</vt:lpstr>
      <vt:lpstr>Slide 32</vt:lpstr>
      <vt:lpstr>Slide 33</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Parkinsonism and basal ganglia</dc:title>
  <dc:creator>Doctor</dc:creator>
  <cp:lastModifiedBy>Dr Mustafa</cp:lastModifiedBy>
  <cp:revision>33</cp:revision>
  <dcterms:created xsi:type="dcterms:W3CDTF">2006-08-16T00:00:00Z</dcterms:created>
  <dcterms:modified xsi:type="dcterms:W3CDTF">2014-05-06T04:59:23Z</dcterms:modified>
</cp:coreProperties>
</file>