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57" r:id="rId4"/>
    <p:sldId id="272" r:id="rId5"/>
    <p:sldId id="271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3" r:id="rId19"/>
    <p:sldId id="274" r:id="rId20"/>
    <p:sldId id="279" r:id="rId21"/>
    <p:sldId id="280" r:id="rId22"/>
    <p:sldId id="275" r:id="rId23"/>
    <p:sldId id="276" r:id="rId24"/>
    <p:sldId id="278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53" autoAdjust="0"/>
  </p:normalViewPr>
  <p:slideViewPr>
    <p:cSldViewPr>
      <p:cViewPr varScale="1">
        <p:scale>
          <a:sx n="82" d="100"/>
          <a:sy n="82" d="100"/>
        </p:scale>
        <p:origin x="16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219200" y="1735572"/>
            <a:ext cx="6781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Dr. </a:t>
            </a:r>
            <a:r>
              <a:rPr lang="en-US" altLang="en-US" b="1" dirty="0" err="1"/>
              <a:t>Mukhallad</a:t>
            </a:r>
            <a:r>
              <a:rPr lang="en-US" altLang="en-US" b="1" dirty="0"/>
              <a:t> Al </a:t>
            </a:r>
            <a:r>
              <a:rPr lang="en-US" altLang="en-US" b="1" dirty="0" err="1"/>
              <a:t>Janabi</a:t>
            </a:r>
            <a:endParaRPr lang="en-US" altLang="en-US" b="1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MD, MSc., PhD</a:t>
            </a: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Department of physiology</a:t>
            </a: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Faculty of Medicine </a:t>
            </a: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Wing  M2 level 0</a:t>
            </a:r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endParaRPr lang="en-US" altLang="en-US" b="1" dirty="0"/>
          </a:p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/>
              <a:t>E mail:  mukmoh@just.edu.jo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5599331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Lecture materials based on text book :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Essentials of pathophysiology 4 </a:t>
            </a:r>
            <a:r>
              <a:rPr lang="en-US" b="1" dirty="0" err="1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 edition by </a:t>
            </a:r>
            <a:r>
              <a:rPr lang="en-US" b="1" dirty="0" err="1" smtClean="0">
                <a:solidFill>
                  <a:srgbClr val="FF0000"/>
                </a:solidFill>
              </a:rPr>
              <a:t>Porth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24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Disorders of </a:t>
            </a:r>
            <a:r>
              <a:rPr lang="en-US" sz="4000" b="1" smtClean="0">
                <a:solidFill>
                  <a:srgbClr val="FF0000"/>
                </a:solidFill>
              </a:rPr>
              <a:t>renal function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99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" y="990600"/>
            <a:ext cx="8724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** Usually </a:t>
            </a:r>
            <a:r>
              <a:rPr lang="en-US" sz="2400" b="1" dirty="0"/>
              <a:t>occurs after infection </a:t>
            </a:r>
            <a:r>
              <a:rPr lang="en-US" sz="2400" b="1" dirty="0" smtClean="0"/>
              <a:t>with certain </a:t>
            </a:r>
            <a:r>
              <a:rPr lang="en-US" sz="2400" b="1" dirty="0"/>
              <a:t>strains of group A β-hemolytic </a:t>
            </a:r>
            <a:r>
              <a:rPr lang="en-US" sz="2400" b="1" dirty="0" smtClean="0"/>
              <a:t>streptococci (It develops approximately </a:t>
            </a:r>
            <a:r>
              <a:rPr lang="en-US" sz="2400" b="1" dirty="0"/>
              <a:t>7 </a:t>
            </a:r>
            <a:r>
              <a:rPr lang="en-US" sz="2400" b="1" dirty="0" smtClean="0"/>
              <a:t>to 12 days</a:t>
            </a:r>
            <a:r>
              <a:rPr lang="en-US" sz="2400" b="1" dirty="0"/>
              <a:t> after </a:t>
            </a:r>
            <a:r>
              <a:rPr lang="en-US" sz="2400" b="1" dirty="0" smtClean="0"/>
              <a:t>streptococcal infection</a:t>
            </a:r>
            <a:r>
              <a:rPr lang="en-US" sz="2400" b="1" dirty="0"/>
              <a:t> usually involves the </a:t>
            </a:r>
            <a:r>
              <a:rPr lang="en-US" sz="2400" b="1" dirty="0" smtClean="0"/>
              <a:t>pharynx) WHY???.</a:t>
            </a:r>
          </a:p>
          <a:p>
            <a:r>
              <a:rPr lang="en-US" sz="2400" b="1" dirty="0" smtClean="0"/>
              <a:t>Mechanism: deposition </a:t>
            </a:r>
            <a:r>
              <a:rPr lang="en-US" sz="2400" b="1" dirty="0"/>
              <a:t>of immune complexes of antibody </a:t>
            </a:r>
            <a:r>
              <a:rPr lang="en-US" sz="2400" b="1" dirty="0" smtClean="0"/>
              <a:t>and bacterial antigens.</a:t>
            </a:r>
            <a:endParaRPr lang="en-US" sz="2400" b="1" dirty="0"/>
          </a:p>
          <a:p>
            <a:r>
              <a:rPr lang="en-US" sz="2400" b="1" dirty="0" smtClean="0"/>
              <a:t>**It </a:t>
            </a:r>
            <a:r>
              <a:rPr lang="en-US" sz="2400" b="1" dirty="0"/>
              <a:t>also may occur after infections by </a:t>
            </a:r>
            <a:r>
              <a:rPr lang="en-US" sz="2400" b="1" dirty="0" smtClean="0"/>
              <a:t>other organisms</a:t>
            </a:r>
            <a:r>
              <a:rPr lang="en-US" sz="2400" b="1" dirty="0"/>
              <a:t>, including staphylococci, a viral agent, such </a:t>
            </a:r>
            <a:r>
              <a:rPr lang="en-US" sz="2400" b="1" dirty="0" smtClean="0"/>
              <a:t>as hepatitis. </a:t>
            </a:r>
          </a:p>
          <a:p>
            <a:r>
              <a:rPr lang="en-US" sz="2400" b="1" dirty="0" smtClean="0"/>
              <a:t>** Primarily seen in </a:t>
            </a:r>
            <a:r>
              <a:rPr lang="en-US" sz="2400" b="1" dirty="0"/>
              <a:t>children, </a:t>
            </a:r>
            <a:r>
              <a:rPr lang="en-US" sz="2400" b="1" dirty="0" smtClean="0"/>
              <a:t>but people </a:t>
            </a:r>
            <a:r>
              <a:rPr lang="en-US" sz="2400" b="1" dirty="0"/>
              <a:t>of any age can be affected.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3048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Acute </a:t>
            </a:r>
            <a:r>
              <a:rPr lang="en-US" sz="2800" b="1" dirty="0" err="1"/>
              <a:t>Postinfectious</a:t>
            </a:r>
            <a:r>
              <a:rPr lang="en-US" sz="2800" b="1" dirty="0"/>
              <a:t> Glomerulonephritis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4572000"/>
            <a:ext cx="8458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Pathogenesis</a:t>
            </a:r>
            <a:r>
              <a:rPr lang="en-US" dirty="0" smtClean="0"/>
              <a:t>:  </a:t>
            </a:r>
            <a:r>
              <a:rPr lang="en-US" sz="2000" b="1" dirty="0" smtClean="0">
                <a:solidFill>
                  <a:srgbClr val="0070C0"/>
                </a:solidFill>
              </a:rPr>
              <a:t>diffuse </a:t>
            </a:r>
            <a:r>
              <a:rPr lang="en-US" sz="2000" b="1" dirty="0">
                <a:solidFill>
                  <a:srgbClr val="0070C0"/>
                </a:solidFill>
              </a:rPr>
              <a:t>glomerular enlargement and </a:t>
            </a:r>
            <a:r>
              <a:rPr lang="en-US" sz="2000" b="1" dirty="0" err="1" smtClean="0">
                <a:solidFill>
                  <a:srgbClr val="0070C0"/>
                </a:solidFill>
              </a:rPr>
              <a:t>hypercellularity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n-US" dirty="0" smtClean="0"/>
              <a:t>(due to infiltration of leukocytes</a:t>
            </a:r>
            <a:r>
              <a:rPr lang="en-US" dirty="0"/>
              <a:t>, both neutrophils and monocytes, and </a:t>
            </a:r>
            <a:endParaRPr lang="en-US" dirty="0" smtClean="0"/>
          </a:p>
          <a:p>
            <a:r>
              <a:rPr lang="en-US" dirty="0" err="1" smtClean="0"/>
              <a:t>proliferationof</a:t>
            </a:r>
            <a:r>
              <a:rPr lang="en-US" dirty="0" smtClean="0"/>
              <a:t> </a:t>
            </a:r>
            <a:r>
              <a:rPr lang="en-US" dirty="0"/>
              <a:t>endothelial and mesangial </a:t>
            </a:r>
            <a:r>
              <a:rPr lang="en-US" dirty="0" smtClean="0"/>
              <a:t>cells) . </a:t>
            </a:r>
            <a:r>
              <a:rPr lang="en-US" dirty="0"/>
              <a:t>There is also </a:t>
            </a:r>
            <a:r>
              <a:rPr lang="en-US" dirty="0" smtClean="0"/>
              <a:t>swelling of </a:t>
            </a:r>
          </a:p>
          <a:p>
            <a:r>
              <a:rPr lang="en-US" dirty="0" smtClean="0"/>
              <a:t>endothelial </a:t>
            </a:r>
            <a:r>
              <a:rPr lang="en-US" dirty="0"/>
              <a:t>cells.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All these changes will lead to obliteration </a:t>
            </a:r>
            <a:r>
              <a:rPr lang="en-US" dirty="0"/>
              <a:t>the </a:t>
            </a:r>
            <a:r>
              <a:rPr lang="en-US" dirty="0" smtClean="0"/>
              <a:t>glomerular capillary lumens.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28972"/>
            <a:ext cx="2009775" cy="236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364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752600"/>
            <a:ext cx="7620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Oliguria (decrease in urine volume). It is </a:t>
            </a:r>
            <a:r>
              <a:rPr lang="en-US" sz="2400" b="1" dirty="0"/>
              <a:t>one of the </a:t>
            </a:r>
            <a:endParaRPr lang="en-US" sz="2400" b="1" dirty="0" smtClean="0"/>
          </a:p>
          <a:p>
            <a:r>
              <a:rPr lang="en-US" sz="2400" b="1" dirty="0" smtClean="0"/>
              <a:t>first </a:t>
            </a:r>
            <a:r>
              <a:rPr lang="en-US" sz="2400" b="1" dirty="0"/>
              <a:t>symptoms </a:t>
            </a:r>
            <a:r>
              <a:rPr lang="en-US" sz="2400" b="1" dirty="0" smtClean="0"/>
              <a:t>It is due to a decrease in GFR.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Proteinuria and hematuria </a:t>
            </a:r>
            <a:r>
              <a:rPr lang="en-US" sz="2400" b="1" dirty="0"/>
              <a:t>follow because of </a:t>
            </a:r>
            <a:endParaRPr lang="en-US" sz="2400" b="1" dirty="0" smtClean="0"/>
          </a:p>
          <a:p>
            <a:r>
              <a:rPr lang="en-US" sz="2400" b="1" dirty="0" smtClean="0"/>
              <a:t>increased </a:t>
            </a:r>
            <a:r>
              <a:rPr lang="en-US" sz="2400" b="1" dirty="0"/>
              <a:t>glomerular </a:t>
            </a:r>
            <a:r>
              <a:rPr lang="en-US" sz="2400" b="1" dirty="0" smtClean="0"/>
              <a:t>capillary wall </a:t>
            </a:r>
            <a:r>
              <a:rPr lang="en-US" sz="2400" b="1" dirty="0"/>
              <a:t>permeability. 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Sodium </a:t>
            </a:r>
            <a:r>
              <a:rPr lang="en-US" sz="2400" b="1" dirty="0"/>
              <a:t>and water retention gives rise to edema (</a:t>
            </a:r>
            <a:r>
              <a:rPr lang="en-US" sz="2400" b="1" dirty="0" smtClean="0"/>
              <a:t>particularly of </a:t>
            </a:r>
            <a:r>
              <a:rPr lang="en-US" sz="2400" b="1" dirty="0"/>
              <a:t>the face and hands) and hypertension.  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Important laboratory findings </a:t>
            </a:r>
            <a:r>
              <a:rPr lang="en-US" sz="2400" b="1" dirty="0"/>
              <a:t>include an elevated antistreptococcal antibody (</a:t>
            </a:r>
            <a:r>
              <a:rPr lang="en-US" sz="2400" b="1" dirty="0" smtClean="0"/>
              <a:t>ASO). 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6096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Clinical manifestation of </a:t>
            </a:r>
            <a:r>
              <a:rPr lang="en-US" sz="2400" b="1" dirty="0"/>
              <a:t>Acute </a:t>
            </a:r>
            <a:r>
              <a:rPr lang="en-US" sz="2400" b="1" dirty="0" err="1"/>
              <a:t>Postinfectious</a:t>
            </a:r>
            <a:r>
              <a:rPr lang="en-US" sz="2400" b="1" dirty="0"/>
              <a:t> Glomerulonephritis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30092"/>
            <a:ext cx="1298794" cy="183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24" y="2181018"/>
            <a:ext cx="2175641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544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433" y="968157"/>
            <a:ext cx="75438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 </a:t>
            </a:r>
            <a:r>
              <a:rPr lang="en-US" sz="2800" b="1" dirty="0" smtClean="0"/>
              <a:t>It is resulted </a:t>
            </a:r>
            <a:r>
              <a:rPr lang="en-US" sz="2800" b="1" dirty="0"/>
              <a:t>from </a:t>
            </a:r>
            <a:r>
              <a:rPr lang="en-US" sz="2800" b="1" dirty="0" smtClean="0"/>
              <a:t>an increase </a:t>
            </a:r>
            <a:r>
              <a:rPr lang="en-US" sz="2800" b="1" dirty="0"/>
              <a:t>in glomerular permeability and loss of plasma </a:t>
            </a:r>
            <a:r>
              <a:rPr lang="en-US" sz="2800" b="1" dirty="0" smtClean="0"/>
              <a:t>proteins in </a:t>
            </a:r>
            <a:r>
              <a:rPr lang="en-US" sz="2800" b="1" dirty="0"/>
              <a:t>the </a:t>
            </a:r>
            <a:r>
              <a:rPr lang="en-US" sz="2800" b="1" dirty="0" smtClean="0"/>
              <a:t>urine.</a:t>
            </a:r>
            <a:endParaRPr lang="en-US" sz="2800" b="1" dirty="0"/>
          </a:p>
          <a:p>
            <a:endParaRPr lang="en-US" dirty="0"/>
          </a:p>
          <a:p>
            <a:r>
              <a:rPr lang="en-US" dirty="0" smtClean="0"/>
              <a:t>**It is </a:t>
            </a:r>
            <a:r>
              <a:rPr lang="en-US" dirty="0"/>
              <a:t>characterized </a:t>
            </a:r>
            <a:r>
              <a:rPr lang="en-US" dirty="0" smtClean="0"/>
              <a:t>by:</a:t>
            </a:r>
          </a:p>
          <a:p>
            <a:pPr marL="342900" indent="-342900">
              <a:buAutoNum type="arabicPeriod"/>
            </a:pPr>
            <a:r>
              <a:rPr lang="en-US" b="1" dirty="0"/>
              <a:t>M</a:t>
            </a:r>
            <a:r>
              <a:rPr lang="en-US" b="1" dirty="0" smtClean="0"/>
              <a:t>assive proteinuria  </a:t>
            </a:r>
            <a:r>
              <a:rPr lang="en-US" dirty="0" smtClean="0"/>
              <a:t>( protein in urine, mostly albumin</a:t>
            </a:r>
          </a:p>
          <a:p>
            <a:r>
              <a:rPr lang="en-US" dirty="0" smtClean="0"/>
              <a:t>(more than 3.5 g/day) leading to  hypoalbuminemia (less than 3 </a:t>
            </a:r>
            <a:r>
              <a:rPr lang="en-US" dirty="0"/>
              <a:t>g/</a:t>
            </a:r>
            <a:r>
              <a:rPr lang="en-US" dirty="0" err="1"/>
              <a:t>dL</a:t>
            </a:r>
            <a:r>
              <a:rPr lang="en-US" dirty="0"/>
              <a:t>), </a:t>
            </a:r>
            <a:r>
              <a:rPr lang="en-US" dirty="0" smtClean="0"/>
              <a:t>generalized edema.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 smtClean="0"/>
              <a:t>## </a:t>
            </a:r>
            <a:r>
              <a:rPr lang="en-US" b="1" dirty="0" smtClean="0"/>
              <a:t>Loss of globulins </a:t>
            </a:r>
            <a:r>
              <a:rPr lang="en-US" dirty="0" smtClean="0"/>
              <a:t>(immunoglobulins) in urine makes people with nephrosis susceptible for infections.</a:t>
            </a:r>
          </a:p>
          <a:p>
            <a:r>
              <a:rPr lang="en-US" dirty="0" smtClean="0"/>
              <a:t>##</a:t>
            </a:r>
            <a:r>
              <a:rPr lang="en-US" dirty="0"/>
              <a:t> </a:t>
            </a:r>
            <a:r>
              <a:rPr lang="en-US" dirty="0" smtClean="0"/>
              <a:t>Plasma </a:t>
            </a:r>
            <a:r>
              <a:rPr lang="en-US" dirty="0"/>
              <a:t>levels of many </a:t>
            </a:r>
            <a:r>
              <a:rPr lang="en-US" dirty="0" smtClean="0"/>
              <a:t>ions (iron</a:t>
            </a:r>
            <a:r>
              <a:rPr lang="en-US" dirty="0"/>
              <a:t>, copper, zinc) and hormones (thyroid and sex </a:t>
            </a:r>
            <a:r>
              <a:rPr lang="en-US" dirty="0" smtClean="0"/>
              <a:t>hormones) may </a:t>
            </a:r>
            <a:r>
              <a:rPr lang="en-US" dirty="0"/>
              <a:t>be low because of decreased binding </a:t>
            </a:r>
            <a:r>
              <a:rPr lang="en-US" dirty="0" smtClean="0"/>
              <a:t>proteins.</a:t>
            </a:r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2.  </a:t>
            </a:r>
            <a:r>
              <a:rPr lang="en-US" sz="2400" b="1" dirty="0" smtClean="0"/>
              <a:t>Hyperlipidemia </a:t>
            </a:r>
            <a:r>
              <a:rPr lang="en-US" sz="2400" b="1" dirty="0"/>
              <a:t>(</a:t>
            </a:r>
            <a:r>
              <a:rPr lang="en-US" sz="2400" b="1" dirty="0" smtClean="0"/>
              <a:t>cholesterol more than 300 </a:t>
            </a:r>
            <a:r>
              <a:rPr lang="en-US" sz="2400" b="1" dirty="0"/>
              <a:t>mg/</a:t>
            </a:r>
            <a:r>
              <a:rPr lang="en-US" sz="2400" b="1" dirty="0" err="1"/>
              <a:t>dL</a:t>
            </a:r>
            <a:r>
              <a:rPr lang="en-US" dirty="0" smtClean="0"/>
              <a:t>).</a:t>
            </a:r>
            <a:r>
              <a:rPr lang="en-US" dirty="0"/>
              <a:t> elevated levels of triglycerides </a:t>
            </a:r>
            <a:r>
              <a:rPr lang="en-US" dirty="0" smtClean="0"/>
              <a:t>and low-</a:t>
            </a:r>
            <a:r>
              <a:rPr lang="en-US" dirty="0"/>
              <a:t> </a:t>
            </a:r>
            <a:r>
              <a:rPr lang="en-US" dirty="0" smtClean="0"/>
              <a:t>density </a:t>
            </a:r>
            <a:r>
              <a:rPr lang="en-US" dirty="0"/>
              <a:t>lipoproteins (LDLs</a:t>
            </a:r>
            <a:r>
              <a:rPr lang="en-US" dirty="0" smtClean="0"/>
              <a:t>) and this increases</a:t>
            </a:r>
            <a:r>
              <a:rPr lang="en-US" dirty="0"/>
              <a:t> </a:t>
            </a:r>
            <a:r>
              <a:rPr lang="en-US" dirty="0" smtClean="0"/>
              <a:t>the risk </a:t>
            </a:r>
            <a:r>
              <a:rPr lang="en-US" dirty="0"/>
              <a:t>for development of </a:t>
            </a:r>
            <a:r>
              <a:rPr lang="en-US" dirty="0" smtClean="0"/>
              <a:t>atherosclerosis.</a:t>
            </a:r>
          </a:p>
          <a:p>
            <a:r>
              <a:rPr lang="en-US" dirty="0" smtClean="0"/>
              <a:t>3. </a:t>
            </a:r>
            <a:r>
              <a:rPr lang="en-US" dirty="0"/>
              <a:t>There is also </a:t>
            </a:r>
            <a:r>
              <a:rPr lang="en-US" sz="2400" b="1" dirty="0"/>
              <a:t>salt and </a:t>
            </a:r>
            <a:r>
              <a:rPr lang="en-US" sz="2400" b="1" dirty="0" smtClean="0"/>
              <a:t>water retention </a:t>
            </a:r>
            <a:r>
              <a:rPr lang="en-US" dirty="0" smtClean="0"/>
              <a:t>(leading to edema).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2900" y="82107"/>
            <a:ext cx="7239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/>
              <a:t>Nephrotic Syndrome</a:t>
            </a:r>
          </a:p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826" y="82107"/>
            <a:ext cx="1279485" cy="83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568" y="1828800"/>
            <a:ext cx="1835150" cy="118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356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371600"/>
            <a:ext cx="8077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</a:t>
            </a:r>
            <a:r>
              <a:rPr lang="en-US" sz="2000" dirty="0"/>
              <a:t>some </a:t>
            </a:r>
            <a:r>
              <a:rPr lang="en-US" sz="2000" dirty="0" smtClean="0"/>
              <a:t>systemic diseases,  kidneys are involved in course of the disease. These diseases are :</a:t>
            </a:r>
          </a:p>
          <a:p>
            <a:pPr marL="342900" indent="-342900">
              <a:buAutoNum type="arabicPeriod"/>
            </a:pPr>
            <a:r>
              <a:rPr lang="en-US" sz="2000" b="1" i="1" dirty="0" smtClean="0">
                <a:solidFill>
                  <a:srgbClr val="FF0000"/>
                </a:solidFill>
              </a:rPr>
              <a:t>Systemic </a:t>
            </a:r>
            <a:r>
              <a:rPr lang="en-US" sz="2000" b="1" i="1" dirty="0">
                <a:solidFill>
                  <a:srgbClr val="FF0000"/>
                </a:solidFill>
              </a:rPr>
              <a:t>Lupus </a:t>
            </a:r>
            <a:r>
              <a:rPr lang="en-US" sz="2000" b="1" i="1" dirty="0" smtClean="0">
                <a:solidFill>
                  <a:srgbClr val="FF0000"/>
                </a:solidFill>
              </a:rPr>
              <a:t>Erythematosus Glomerulonephritis</a:t>
            </a:r>
            <a:r>
              <a:rPr lang="en-US" sz="2000" i="1" dirty="0" smtClean="0"/>
              <a:t>: </a:t>
            </a:r>
            <a:r>
              <a:rPr lang="en-US" sz="2400" dirty="0"/>
              <a:t>production of </a:t>
            </a:r>
            <a:r>
              <a:rPr lang="en-US" sz="2400" dirty="0" smtClean="0"/>
              <a:t>autoantibodies against </a:t>
            </a:r>
            <a:r>
              <a:rPr lang="en-US" sz="2400" dirty="0"/>
              <a:t>glomerular capillary </a:t>
            </a:r>
            <a:r>
              <a:rPr lang="en-US" sz="2400" dirty="0" smtClean="0"/>
              <a:t>wall.</a:t>
            </a:r>
          </a:p>
          <a:p>
            <a:pPr marL="342900" indent="-342900">
              <a:buAutoNum type="arabicPeriod"/>
            </a:pPr>
            <a:endParaRPr lang="en-US" sz="2000" i="1" dirty="0"/>
          </a:p>
          <a:p>
            <a:r>
              <a:rPr lang="en-US" sz="2000" i="1" dirty="0" smtClean="0"/>
              <a:t>2. </a:t>
            </a:r>
            <a:r>
              <a:rPr lang="en-US" sz="2000" b="1" i="1" dirty="0" smtClean="0">
                <a:solidFill>
                  <a:srgbClr val="FF0000"/>
                </a:solidFill>
              </a:rPr>
              <a:t>Diabetic Glomerulosclerosis</a:t>
            </a:r>
            <a:r>
              <a:rPr lang="en-US" sz="2000" i="1" dirty="0" smtClean="0"/>
              <a:t>: </a:t>
            </a:r>
            <a:r>
              <a:rPr lang="en-US" sz="2400" dirty="0"/>
              <a:t>It </a:t>
            </a:r>
            <a:r>
              <a:rPr lang="en-US" sz="2400" dirty="0" smtClean="0"/>
              <a:t>occurs in </a:t>
            </a:r>
            <a:r>
              <a:rPr lang="en-US" sz="2400" dirty="0"/>
              <a:t>both types 1 and 2 diabetes </a:t>
            </a:r>
            <a:r>
              <a:rPr lang="en-US" sz="2400" dirty="0" smtClean="0"/>
              <a:t>mellitus.</a:t>
            </a:r>
            <a:r>
              <a:rPr lang="en-US" sz="2400" dirty="0"/>
              <a:t> </a:t>
            </a:r>
            <a:r>
              <a:rPr lang="en-US" sz="2400" dirty="0" smtClean="0"/>
              <a:t>It involves </a:t>
            </a:r>
            <a:r>
              <a:rPr lang="en-US" sz="2400" dirty="0"/>
              <a:t>the </a:t>
            </a:r>
            <a:r>
              <a:rPr lang="en-US" sz="2400" dirty="0" smtClean="0"/>
              <a:t>glomeruli</a:t>
            </a:r>
            <a:r>
              <a:rPr lang="en-US" sz="2400" dirty="0"/>
              <a:t> </a:t>
            </a:r>
            <a:r>
              <a:rPr lang="en-US" sz="2400" dirty="0" smtClean="0"/>
              <a:t>( thickening of the </a:t>
            </a:r>
            <a:r>
              <a:rPr lang="en-US" sz="2400" dirty="0"/>
              <a:t>glomerular capillary basement </a:t>
            </a:r>
            <a:r>
              <a:rPr lang="en-US" sz="2400" dirty="0" smtClean="0"/>
              <a:t>membrane). </a:t>
            </a:r>
            <a:r>
              <a:rPr lang="en-US" sz="2400" dirty="0"/>
              <a:t>As the </a:t>
            </a:r>
            <a:r>
              <a:rPr lang="en-US" sz="2400" dirty="0" smtClean="0"/>
              <a:t>disease process progresses,  there </a:t>
            </a:r>
            <a:r>
              <a:rPr lang="en-US" sz="2400" dirty="0"/>
              <a:t>is complete obliteration of the glomerulus, </a:t>
            </a:r>
            <a:r>
              <a:rPr lang="en-US" sz="2400" dirty="0" smtClean="0"/>
              <a:t>with impairment </a:t>
            </a:r>
            <a:r>
              <a:rPr lang="en-US" sz="2400" dirty="0"/>
              <a:t>of renal function.</a:t>
            </a:r>
            <a:endParaRPr lang="en-US" sz="2400" i="1" dirty="0"/>
          </a:p>
          <a:p>
            <a:endParaRPr lang="en-US" sz="2000" i="1" dirty="0" smtClean="0"/>
          </a:p>
          <a:p>
            <a:r>
              <a:rPr lang="en-US" sz="2000" i="1" dirty="0" smtClean="0">
                <a:solidFill>
                  <a:srgbClr val="FF0000"/>
                </a:solidFill>
              </a:rPr>
              <a:t>3.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Hypertensive Glomerular </a:t>
            </a:r>
            <a:r>
              <a:rPr lang="en-US" sz="2000" b="1" i="1" dirty="0" smtClean="0">
                <a:solidFill>
                  <a:srgbClr val="FF0000"/>
                </a:solidFill>
              </a:rPr>
              <a:t>Disease: </a:t>
            </a:r>
            <a:endParaRPr lang="en-US" sz="2000" b="1" i="1" dirty="0">
              <a:solidFill>
                <a:srgbClr val="FF0000"/>
              </a:solidFill>
            </a:endParaRPr>
          </a:p>
          <a:p>
            <a:r>
              <a:rPr lang="en-US" sz="2400" dirty="0"/>
              <a:t>Mild to moderate hypertension causes sclerotic changes </a:t>
            </a:r>
            <a:r>
              <a:rPr lang="en-US" sz="2400" dirty="0" smtClean="0"/>
              <a:t>in renal </a:t>
            </a:r>
            <a:r>
              <a:rPr lang="en-US" sz="2400" dirty="0"/>
              <a:t>arterioles and small </a:t>
            </a:r>
            <a:r>
              <a:rPr lang="en-US" sz="2400" dirty="0" smtClean="0"/>
              <a:t>arteries.  </a:t>
            </a:r>
            <a:r>
              <a:rPr lang="en-US" sz="2400" dirty="0"/>
              <a:t>H</a:t>
            </a:r>
            <a:r>
              <a:rPr lang="en-US" sz="2400" dirty="0" smtClean="0"/>
              <a:t>ypertension </a:t>
            </a:r>
            <a:r>
              <a:rPr lang="en-US" sz="2400" dirty="0"/>
              <a:t>is </a:t>
            </a:r>
            <a:r>
              <a:rPr lang="en-US" sz="2400" dirty="0" smtClean="0"/>
              <a:t>the leading </a:t>
            </a:r>
            <a:r>
              <a:rPr lang="en-US" sz="2400" dirty="0"/>
              <a:t>cause of end-stage renal disease.</a:t>
            </a:r>
            <a:endParaRPr lang="en-US" sz="2400" i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51099" y="152400"/>
            <a:ext cx="8763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Glomerular Lesions </a:t>
            </a:r>
            <a:r>
              <a:rPr lang="en-US" sz="2800" b="1" dirty="0" smtClean="0"/>
              <a:t>Associated with </a:t>
            </a:r>
            <a:r>
              <a:rPr lang="en-US" sz="2800" b="1" dirty="0"/>
              <a:t>Systemic Disease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720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151930"/>
            <a:ext cx="83058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** infection </a:t>
            </a:r>
            <a:r>
              <a:rPr lang="en-US" sz="2400" b="1" dirty="0"/>
              <a:t>of the </a:t>
            </a:r>
            <a:r>
              <a:rPr lang="en-US" sz="2400" b="1" dirty="0" smtClean="0"/>
              <a:t>renal tubules, </a:t>
            </a:r>
            <a:r>
              <a:rPr lang="en-US" sz="2400" b="1" dirty="0" err="1" smtClean="0"/>
              <a:t>interstitium</a:t>
            </a:r>
            <a:r>
              <a:rPr lang="en-US" sz="2400" b="1" dirty="0" smtClean="0"/>
              <a:t> and </a:t>
            </a:r>
            <a:r>
              <a:rPr lang="en-US" sz="2400" b="1" dirty="0"/>
              <a:t>renal pelvis. </a:t>
            </a:r>
          </a:p>
          <a:p>
            <a:r>
              <a:rPr lang="en-US" sz="2400" b="1" i="1" dirty="0" smtClean="0"/>
              <a:t>** mostly occurs as secondary to infection of lower urinary tract (ascending infection).</a:t>
            </a:r>
          </a:p>
          <a:p>
            <a:endParaRPr lang="en-US" sz="2400" b="1" i="1" dirty="0"/>
          </a:p>
          <a:p>
            <a:r>
              <a:rPr lang="en-US" sz="2400" b="1" i="1" dirty="0" smtClean="0"/>
              <a:t>**Acute Pyelonephritis: Bacterial infection mostly by Escherichia coli (80% of cases).</a:t>
            </a:r>
          </a:p>
          <a:p>
            <a:r>
              <a:rPr lang="en-US" sz="2400" b="1" i="1" dirty="0" smtClean="0"/>
              <a:t>Bacteria causing infection in this case are either </a:t>
            </a:r>
          </a:p>
          <a:p>
            <a:pPr marL="342900" indent="-342900">
              <a:buAutoNum type="arabicPeriod"/>
            </a:pPr>
            <a:r>
              <a:rPr lang="en-US" sz="2000" b="1" i="1" dirty="0" smtClean="0"/>
              <a:t>coming from lower urinary tract ( most of cases are </a:t>
            </a:r>
          </a:p>
          <a:p>
            <a:r>
              <a:rPr lang="en-US" sz="2000" b="1" i="1" dirty="0" smtClean="0"/>
              <a:t>ascending infections from LUT) or </a:t>
            </a:r>
          </a:p>
          <a:p>
            <a:r>
              <a:rPr lang="en-US" sz="2000" b="1" i="1" dirty="0" smtClean="0"/>
              <a:t>2. Coming from blood (</a:t>
            </a:r>
            <a:r>
              <a:rPr lang="en-US" sz="2000" b="1" i="1" dirty="0" err="1" smtClean="0"/>
              <a:t>hematogenous</a:t>
            </a:r>
            <a:r>
              <a:rPr lang="en-US" sz="2000" b="1" i="1" dirty="0" smtClean="0"/>
              <a:t> spread) seen in </a:t>
            </a:r>
          </a:p>
          <a:p>
            <a:r>
              <a:rPr lang="en-US" sz="2000" b="1" i="1" dirty="0" smtClean="0"/>
              <a:t>chronically ill people.</a:t>
            </a:r>
          </a:p>
          <a:p>
            <a:r>
              <a:rPr lang="en-US" sz="2400" b="1" i="1" dirty="0" smtClean="0"/>
              <a:t>** Sign and symptoms:</a:t>
            </a:r>
          </a:p>
          <a:p>
            <a:r>
              <a:rPr lang="en-US" sz="2400" b="1" i="1" dirty="0" smtClean="0"/>
              <a:t>High body temperature</a:t>
            </a:r>
          </a:p>
          <a:p>
            <a:r>
              <a:rPr lang="en-US" sz="2400" b="1" i="1" dirty="0" smtClean="0"/>
              <a:t>Ache in the loin area</a:t>
            </a:r>
          </a:p>
          <a:p>
            <a:r>
              <a:rPr lang="en-US" sz="2400" b="1" i="1" dirty="0" smtClean="0"/>
              <a:t>Dysuria, frequency (symptoms of LUT infection)</a:t>
            </a:r>
          </a:p>
          <a:p>
            <a:r>
              <a:rPr lang="en-US" sz="2400" b="1" i="1" dirty="0" smtClean="0"/>
              <a:t>Nausea and vomiting</a:t>
            </a:r>
          </a:p>
          <a:p>
            <a:endParaRPr lang="en-US" sz="2400" b="1" i="1" dirty="0" smtClean="0"/>
          </a:p>
          <a:p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0256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Pyelonephritis</a:t>
            </a:r>
          </a:p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559" y="-152399"/>
            <a:ext cx="860454" cy="130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80" y="3087142"/>
            <a:ext cx="2109820" cy="331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868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810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RENAL (Kidney)  </a:t>
            </a:r>
            <a:r>
              <a:rPr lang="en-US" sz="3200" b="1" dirty="0"/>
              <a:t>FAILURE/INJURY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447800"/>
            <a:ext cx="807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**Failure of kidneys functions</a:t>
            </a:r>
          </a:p>
          <a:p>
            <a:r>
              <a:rPr lang="en-US" b="1" dirty="0" smtClean="0"/>
              <a:t>** these functions are in general:</a:t>
            </a:r>
          </a:p>
          <a:p>
            <a:r>
              <a:rPr lang="en-US" b="1" dirty="0" smtClean="0"/>
              <a:t>1. Removal of </a:t>
            </a:r>
            <a:r>
              <a:rPr lang="en-US" b="1" dirty="0"/>
              <a:t> </a:t>
            </a:r>
            <a:r>
              <a:rPr lang="en-US" b="1" dirty="0" smtClean="0"/>
              <a:t>metabolic </a:t>
            </a:r>
            <a:r>
              <a:rPr lang="en-US" b="1" dirty="0"/>
              <a:t>end products from the blood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2. Regulation </a:t>
            </a:r>
            <a:r>
              <a:rPr lang="en-US" b="1" dirty="0"/>
              <a:t>the </a:t>
            </a:r>
            <a:r>
              <a:rPr lang="en-US" b="1" dirty="0" smtClean="0"/>
              <a:t>fluid, electrolyte</a:t>
            </a:r>
            <a:r>
              <a:rPr lang="en-US" b="1" dirty="0"/>
              <a:t>, and pH balance of </a:t>
            </a:r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extracellular </a:t>
            </a:r>
            <a:r>
              <a:rPr lang="en-US" b="1" dirty="0" smtClean="0"/>
              <a:t>fluids</a:t>
            </a:r>
          </a:p>
          <a:p>
            <a:endParaRPr lang="en-US" dirty="0"/>
          </a:p>
          <a:p>
            <a:r>
              <a:rPr lang="en-US" b="1" dirty="0" smtClean="0"/>
              <a:t>3. Kidneys play </a:t>
            </a:r>
            <a:r>
              <a:rPr lang="en-US" b="1" dirty="0"/>
              <a:t>a central role in blood pressure regulation</a:t>
            </a:r>
          </a:p>
          <a:p>
            <a:r>
              <a:rPr lang="en-US" b="1" dirty="0"/>
              <a:t>through the renin–angiotensin–aldosterone</a:t>
            </a:r>
          </a:p>
          <a:p>
            <a:r>
              <a:rPr lang="en-US" b="1" dirty="0"/>
              <a:t>mechanism and the regulation of salt and water</a:t>
            </a:r>
          </a:p>
          <a:p>
            <a:r>
              <a:rPr lang="en-US" b="1" dirty="0"/>
              <a:t>elimination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b="1" dirty="0" smtClean="0"/>
              <a:t>4. Production of hormones (erythropoietin, Renin) and have role in activation of Vitamin 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20574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Done by exertion of </a:t>
            </a:r>
            <a:r>
              <a:rPr lang="en-US" dirty="0"/>
              <a:t>water,</a:t>
            </a:r>
          </a:p>
          <a:p>
            <a:r>
              <a:rPr lang="en-US" dirty="0"/>
              <a:t>waste products, excess electrolytes, and unwanted </a:t>
            </a:r>
            <a:r>
              <a:rPr lang="en-US" dirty="0" smtClean="0"/>
              <a:t>substances from </a:t>
            </a:r>
            <a:r>
              <a:rPr lang="en-US" dirty="0"/>
              <a:t>the blood</a:t>
            </a:r>
          </a:p>
          <a:p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5942635" y="1981200"/>
            <a:ext cx="152400" cy="1295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5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95400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** A rapid (within 48 hours) decline </a:t>
            </a:r>
            <a:r>
              <a:rPr lang="en-US" sz="2400" b="1" dirty="0"/>
              <a:t>in kidney function sufficient </a:t>
            </a:r>
            <a:r>
              <a:rPr lang="en-US" sz="2400" b="1" dirty="0" smtClean="0"/>
              <a:t>to increase </a:t>
            </a:r>
            <a:r>
              <a:rPr lang="en-US" sz="2400" b="1" dirty="0"/>
              <a:t>blood levels of nitrogenous wastes </a:t>
            </a:r>
            <a:r>
              <a:rPr lang="en-US" sz="2400" b="1" dirty="0" smtClean="0"/>
              <a:t>( an increase in creatinine level in the blood) and </a:t>
            </a:r>
            <a:r>
              <a:rPr lang="en-US" sz="2400" b="1" dirty="0"/>
              <a:t>impair </a:t>
            </a:r>
            <a:r>
              <a:rPr lang="en-US" sz="2400" b="1" dirty="0" smtClean="0"/>
              <a:t>fluid and </a:t>
            </a:r>
            <a:r>
              <a:rPr lang="en-US" sz="2400" b="1" dirty="0"/>
              <a:t>electrolyte </a:t>
            </a:r>
            <a:r>
              <a:rPr lang="en-US" sz="2400" b="1" dirty="0" smtClean="0"/>
              <a:t>balance ( a decrease in urine out put).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**It is reversible, if </a:t>
            </a:r>
            <a:r>
              <a:rPr lang="en-US" sz="2400" b="1" dirty="0"/>
              <a:t>the </a:t>
            </a:r>
            <a:r>
              <a:rPr lang="en-US" sz="2400" b="1" dirty="0" smtClean="0"/>
              <a:t>causing </a:t>
            </a:r>
            <a:r>
              <a:rPr lang="en-US" sz="2400" b="1" dirty="0"/>
              <a:t>factors can be corrected or removed before</a:t>
            </a:r>
          </a:p>
          <a:p>
            <a:r>
              <a:rPr lang="en-US" sz="2400" b="1" dirty="0"/>
              <a:t>permanent kidney damage has </a:t>
            </a:r>
            <a:r>
              <a:rPr lang="en-US" sz="2400" b="1" dirty="0" smtClean="0"/>
              <a:t>occurred.</a:t>
            </a:r>
          </a:p>
          <a:p>
            <a:endParaRPr lang="en-US" sz="2400" b="1" dirty="0"/>
          </a:p>
          <a:p>
            <a:r>
              <a:rPr lang="en-US" sz="2400" b="1" dirty="0" smtClean="0"/>
              <a:t>** It has high mortality rate.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18182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Acute </a:t>
            </a:r>
            <a:r>
              <a:rPr lang="en-US" sz="3200" b="1" dirty="0" smtClean="0"/>
              <a:t>kidney injury </a:t>
            </a:r>
            <a:r>
              <a:rPr lang="en-US" sz="3200" b="1" dirty="0"/>
              <a:t>(Acute renal failure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87" y="411163"/>
            <a:ext cx="117951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533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7772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CAUSES OF ACUTE </a:t>
            </a:r>
            <a:r>
              <a:rPr lang="en-US" b="1" dirty="0" smtClean="0"/>
              <a:t>KIDNEY INJURY</a:t>
            </a:r>
            <a:endParaRPr lang="en-US" b="1" dirty="0"/>
          </a:p>
          <a:p>
            <a:r>
              <a:rPr lang="en-US" b="1" dirty="0" smtClean="0"/>
              <a:t>1. Prerenal  : due to less (decrease blood flow to the kidneys) decrease in systemic blood pressure. Examples  </a:t>
            </a:r>
            <a:endParaRPr lang="en-US" b="1" dirty="0"/>
          </a:p>
          <a:p>
            <a:r>
              <a:rPr lang="en-US" dirty="0" smtClean="0"/>
              <a:t>Hypovolemia, Hemorrhage, Dehydration</a:t>
            </a:r>
            <a:endParaRPr lang="en-US" dirty="0"/>
          </a:p>
          <a:p>
            <a:r>
              <a:rPr lang="en-US" dirty="0"/>
              <a:t>Excessive loss of gastrointestinal tract fluids</a:t>
            </a:r>
          </a:p>
          <a:p>
            <a:r>
              <a:rPr lang="en-US" dirty="0"/>
              <a:t>Excessive loss of fluid due to burn injury</a:t>
            </a:r>
          </a:p>
          <a:p>
            <a:r>
              <a:rPr lang="en-US" dirty="0" smtClean="0"/>
              <a:t>Anaphylactic shock, Septic </a:t>
            </a:r>
            <a:r>
              <a:rPr lang="en-US" dirty="0"/>
              <a:t>shock</a:t>
            </a:r>
          </a:p>
          <a:p>
            <a:r>
              <a:rPr lang="en-US" dirty="0"/>
              <a:t>Heart failure and cardiogenic shock</a:t>
            </a:r>
          </a:p>
          <a:p>
            <a:r>
              <a:rPr lang="en-US" dirty="0"/>
              <a:t>Decreased renal perfusion due to sepsis</a:t>
            </a:r>
            <a:r>
              <a:rPr lang="en-US" dirty="0" smtClean="0"/>
              <a:t>,</a:t>
            </a:r>
          </a:p>
          <a:p>
            <a:r>
              <a:rPr lang="en-US" dirty="0" smtClean="0"/>
              <a:t> vasoactive mediators</a:t>
            </a:r>
            <a:r>
              <a:rPr lang="en-US" dirty="0"/>
              <a:t>, </a:t>
            </a:r>
            <a:r>
              <a:rPr lang="en-US" dirty="0" smtClean="0"/>
              <a:t>drugs</a:t>
            </a:r>
            <a:r>
              <a:rPr lang="en-US" dirty="0"/>
              <a:t>.</a:t>
            </a:r>
          </a:p>
          <a:p>
            <a:r>
              <a:rPr lang="en-US" b="1" dirty="0" smtClean="0"/>
              <a:t>2. Intrarenal</a:t>
            </a:r>
            <a:endParaRPr lang="en-US" b="1" dirty="0"/>
          </a:p>
          <a:p>
            <a:r>
              <a:rPr lang="en-US" dirty="0"/>
              <a:t>Acute tubular </a:t>
            </a:r>
            <a:r>
              <a:rPr lang="en-US" dirty="0" smtClean="0"/>
              <a:t>necrosis</a:t>
            </a:r>
            <a:endParaRPr lang="en-US" dirty="0"/>
          </a:p>
          <a:p>
            <a:r>
              <a:rPr lang="en-US" dirty="0"/>
              <a:t>Prolonged renal ischemia</a:t>
            </a:r>
          </a:p>
          <a:p>
            <a:r>
              <a:rPr lang="en-US" dirty="0"/>
              <a:t>Exposure to nephrotoxic drugs, heavy metals, </a:t>
            </a:r>
            <a:r>
              <a:rPr lang="en-US" dirty="0" smtClean="0"/>
              <a:t>and organic </a:t>
            </a:r>
            <a:r>
              <a:rPr lang="en-US" dirty="0"/>
              <a:t>solvents</a:t>
            </a:r>
          </a:p>
          <a:p>
            <a:r>
              <a:rPr lang="en-US" dirty="0" err="1"/>
              <a:t>Intratubular</a:t>
            </a:r>
            <a:r>
              <a:rPr lang="en-US" dirty="0"/>
              <a:t> obstruction resulting from </a:t>
            </a:r>
            <a:r>
              <a:rPr lang="en-US" dirty="0" smtClean="0"/>
              <a:t>hemoglobinuria</a:t>
            </a:r>
          </a:p>
          <a:p>
            <a:r>
              <a:rPr lang="en-US" dirty="0" smtClean="0"/>
              <a:t>Acute </a:t>
            </a:r>
            <a:r>
              <a:rPr lang="en-US" dirty="0"/>
              <a:t>renal disease (acute </a:t>
            </a:r>
            <a:r>
              <a:rPr lang="en-US" dirty="0" smtClean="0"/>
              <a:t>glomerulonephritis, pyelonephritis</a:t>
            </a:r>
            <a:r>
              <a:rPr lang="en-US" dirty="0"/>
              <a:t>)</a:t>
            </a:r>
          </a:p>
          <a:p>
            <a:r>
              <a:rPr lang="en-US" b="1" dirty="0" smtClean="0"/>
              <a:t>3. </a:t>
            </a:r>
            <a:r>
              <a:rPr lang="en-US" b="1" dirty="0" err="1" smtClean="0"/>
              <a:t>Postrenal</a:t>
            </a:r>
            <a:endParaRPr lang="en-US" b="1" dirty="0"/>
          </a:p>
          <a:p>
            <a:r>
              <a:rPr lang="en-US" dirty="0"/>
              <a:t>Bilateral ureteral </a:t>
            </a:r>
            <a:r>
              <a:rPr lang="en-US" dirty="0" smtClean="0"/>
              <a:t>obstruction by stones or tumors, Bladder </a:t>
            </a:r>
            <a:r>
              <a:rPr lang="en-US" dirty="0"/>
              <a:t>outlet </a:t>
            </a:r>
            <a:r>
              <a:rPr lang="en-US" dirty="0" smtClean="0"/>
              <a:t>obstruction (prostatic </a:t>
            </a:r>
            <a:r>
              <a:rPr lang="en-US" dirty="0" err="1" smtClean="0"/>
              <a:t>enlargment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106" y="1477632"/>
            <a:ext cx="2687293" cy="263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863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083" y="1524000"/>
            <a:ext cx="5351717" cy="428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586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041975"/>
            <a:ext cx="8686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**The </a:t>
            </a:r>
            <a:r>
              <a:rPr lang="en-US" sz="2000" b="1" dirty="0"/>
              <a:t>most common form of acute renal </a:t>
            </a:r>
            <a:r>
              <a:rPr lang="en-US" sz="2000" b="1" dirty="0" smtClean="0"/>
              <a:t>failure, is due to marked </a:t>
            </a:r>
            <a:r>
              <a:rPr lang="en-US" sz="2000" b="1" dirty="0"/>
              <a:t>decrease in renal </a:t>
            </a:r>
            <a:r>
              <a:rPr lang="en-US" sz="2000" b="1" dirty="0" smtClean="0"/>
              <a:t>blood flow</a:t>
            </a:r>
            <a:r>
              <a:rPr lang="en-US" sz="2000" b="1" dirty="0"/>
              <a:t>. It is reversible if the cause of the decreased renal </a:t>
            </a:r>
            <a:r>
              <a:rPr lang="en-US" sz="2000" b="1" dirty="0" smtClean="0"/>
              <a:t>blood flow </a:t>
            </a:r>
            <a:r>
              <a:rPr lang="en-US" sz="2000" b="1" dirty="0"/>
              <a:t>can be identified and corrected before kidney </a:t>
            </a:r>
            <a:r>
              <a:rPr lang="en-US" sz="2000" b="1" dirty="0" smtClean="0"/>
              <a:t>damage occurs.</a:t>
            </a:r>
          </a:p>
          <a:p>
            <a:endParaRPr lang="en-US" sz="2000" b="1" dirty="0"/>
          </a:p>
          <a:p>
            <a:r>
              <a:rPr lang="en-US" sz="2000" b="1" dirty="0" smtClean="0"/>
              <a:t>**Normally</a:t>
            </a:r>
            <a:r>
              <a:rPr lang="en-US" sz="2000" b="1" dirty="0"/>
              <a:t>, the kidneys receive 20% to 25%% of the </a:t>
            </a:r>
            <a:r>
              <a:rPr lang="en-US" sz="2000" b="1" dirty="0" smtClean="0"/>
              <a:t>cardiac output.</a:t>
            </a:r>
          </a:p>
          <a:p>
            <a:endParaRPr lang="en-US" sz="2000" b="1" dirty="0"/>
          </a:p>
          <a:p>
            <a:r>
              <a:rPr lang="en-US" sz="2000" b="1" dirty="0" smtClean="0"/>
              <a:t>** When blood flow to kidneys decreases, The glomerular filtration rate (GFR) decreases too and  this leads to less excretory function of the kidneys.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**The </a:t>
            </a:r>
            <a:r>
              <a:rPr lang="en-US" sz="2000" b="1" dirty="0"/>
              <a:t>tubular epithelial </a:t>
            </a:r>
            <a:r>
              <a:rPr lang="en-US" sz="2000" b="1" dirty="0" smtClean="0"/>
              <a:t>cells are </a:t>
            </a:r>
            <a:r>
              <a:rPr lang="en-US" sz="2000" b="1" dirty="0"/>
              <a:t>most </a:t>
            </a:r>
            <a:r>
              <a:rPr lang="en-US" sz="2000" b="1" dirty="0" smtClean="0"/>
              <a:t>liable </a:t>
            </a:r>
            <a:r>
              <a:rPr lang="en-US" sz="2000" b="1" dirty="0"/>
              <a:t>to ischemic </a:t>
            </a:r>
            <a:r>
              <a:rPr lang="en-US" sz="2000" b="1" dirty="0" smtClean="0"/>
              <a:t>injury</a:t>
            </a:r>
            <a:r>
              <a:rPr lang="en-US" sz="2000" b="1" dirty="0"/>
              <a:t> because of their high metabolic rate</a:t>
            </a:r>
            <a:r>
              <a:rPr lang="en-US" sz="2000" b="1" dirty="0" smtClean="0"/>
              <a:t>. 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4572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Prerenal </a:t>
            </a:r>
            <a:r>
              <a:rPr lang="en-US" sz="3200" b="1" dirty="0" smtClean="0"/>
              <a:t>injury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33241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936" y="751820"/>
            <a:ext cx="2773532" cy="420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4191000"/>
            <a:ext cx="2943225" cy="189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36" y="2030413"/>
            <a:ext cx="2365375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2286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Functional anatomy of kidneys</a:t>
            </a:r>
            <a:endParaRPr lang="en-US" sz="28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1703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936" y="5140968"/>
            <a:ext cx="2179637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696" y="2146299"/>
            <a:ext cx="2496057" cy="189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026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8" y="376257"/>
            <a:ext cx="4614863" cy="380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000" y="762000"/>
            <a:ext cx="350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Drugs and prerenal injury</a:t>
            </a:r>
          </a:p>
          <a:p>
            <a:endParaRPr lang="en-US" dirty="0" smtClean="0"/>
          </a:p>
          <a:p>
            <a:r>
              <a:rPr lang="en-US" dirty="0" smtClean="0"/>
              <a:t>NSAIDs </a:t>
            </a:r>
            <a:r>
              <a:rPr lang="en-US" dirty="0"/>
              <a:t>can reduce renal</a:t>
            </a:r>
          </a:p>
          <a:p>
            <a:r>
              <a:rPr lang="en-US" dirty="0"/>
              <a:t>blood flow through inhibition of prostaglandin synthesis. In</a:t>
            </a:r>
          </a:p>
          <a:p>
            <a:r>
              <a:rPr lang="en-US" dirty="0"/>
              <a:t>some persons with diminished renal perfusion, NSAIDs can</a:t>
            </a:r>
          </a:p>
          <a:p>
            <a:r>
              <a:rPr lang="en-US" dirty="0"/>
              <a:t>precipitate prerenal failure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Angiotensin-converting enzyme (</a:t>
            </a:r>
            <a:r>
              <a:rPr lang="en-US" dirty="0" smtClean="0"/>
              <a:t>ACE) inhibitors may </a:t>
            </a:r>
            <a:r>
              <a:rPr lang="en-US" dirty="0"/>
              <a:t>cause prerenal </a:t>
            </a:r>
            <a:r>
              <a:rPr lang="en-US" dirty="0" smtClean="0"/>
              <a:t>failure.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06" y="4648200"/>
            <a:ext cx="1057275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964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048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Acute Tubular </a:t>
            </a:r>
            <a:r>
              <a:rPr lang="en-US" sz="2800" b="1" dirty="0" smtClean="0"/>
              <a:t>Necrosis as example of intrarenal injury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447800"/>
            <a:ext cx="868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** Destruction </a:t>
            </a:r>
            <a:r>
              <a:rPr lang="en-US" b="1" dirty="0"/>
              <a:t>of tubular </a:t>
            </a:r>
            <a:r>
              <a:rPr lang="en-US" b="1" dirty="0" smtClean="0"/>
              <a:t>epithelial cells.</a:t>
            </a:r>
          </a:p>
          <a:p>
            <a:r>
              <a:rPr lang="en-US" sz="2400" b="1" dirty="0" smtClean="0"/>
              <a:t>CAUSES:</a:t>
            </a:r>
          </a:p>
          <a:p>
            <a:r>
              <a:rPr lang="en-US" b="1" dirty="0" smtClean="0"/>
              <a:t>a. Ischemia</a:t>
            </a:r>
          </a:p>
          <a:p>
            <a:r>
              <a:rPr lang="en-US" b="1" dirty="0" smtClean="0"/>
              <a:t>b. Sepsis</a:t>
            </a:r>
          </a:p>
          <a:p>
            <a:r>
              <a:rPr lang="en-US" b="1" dirty="0" smtClean="0"/>
              <a:t>c. Nephrotoxic</a:t>
            </a:r>
            <a:r>
              <a:rPr lang="en-US" b="1" dirty="0"/>
              <a:t> </a:t>
            </a:r>
            <a:r>
              <a:rPr lang="en-US" b="1" dirty="0" smtClean="0"/>
              <a:t>effects </a:t>
            </a:r>
            <a:r>
              <a:rPr lang="en-US" b="1" dirty="0"/>
              <a:t>of </a:t>
            </a:r>
            <a:r>
              <a:rPr lang="en-US" b="1" dirty="0" smtClean="0"/>
              <a:t>drugs (antibiotic like </a:t>
            </a:r>
          </a:p>
          <a:p>
            <a:r>
              <a:rPr lang="en-US" b="1" dirty="0"/>
              <a:t>g</a:t>
            </a:r>
            <a:r>
              <a:rPr lang="en-US" b="1" dirty="0" smtClean="0"/>
              <a:t>entamicin and chemotherapeutic agents like cisplatin</a:t>
            </a:r>
          </a:p>
          <a:p>
            <a:r>
              <a:rPr lang="en-US" b="1" dirty="0"/>
              <a:t>a</a:t>
            </a:r>
            <a:r>
              <a:rPr lang="en-US" b="1" dirty="0" smtClean="0"/>
              <a:t>nd radiocontrast agents).</a:t>
            </a:r>
          </a:p>
          <a:p>
            <a:r>
              <a:rPr lang="en-US" b="1" dirty="0" smtClean="0"/>
              <a:t>d. Tubular obstruction </a:t>
            </a:r>
          </a:p>
          <a:p>
            <a:r>
              <a:rPr lang="en-US" b="1" dirty="0" smtClean="0"/>
              <a:t>e. Toxins from a </a:t>
            </a:r>
            <a:r>
              <a:rPr lang="en-US" b="1" dirty="0"/>
              <a:t>massive infection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b="1" dirty="0" smtClean="0"/>
              <a:t>Note:  </a:t>
            </a:r>
            <a:r>
              <a:rPr lang="en-US" b="1" dirty="0"/>
              <a:t>Tubular epithelial cells are particularly</a:t>
            </a:r>
          </a:p>
          <a:p>
            <a:r>
              <a:rPr lang="en-US" b="1" dirty="0"/>
              <a:t>sensitive to ischemia and also are vulnerable to toxins. The</a:t>
            </a:r>
          </a:p>
          <a:p>
            <a:r>
              <a:rPr lang="en-US" b="1" dirty="0"/>
              <a:t>tubular injury that occurs frequently is </a:t>
            </a:r>
            <a:r>
              <a:rPr lang="en-US" b="1" dirty="0" smtClean="0"/>
              <a:t>reversible.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557" y="1447800"/>
            <a:ext cx="2648485" cy="263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846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572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Clinical stages of CKD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8382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classification of clinical stages of CKD depends on values of GFR (GFR is </a:t>
            </a:r>
            <a:r>
              <a:rPr lang="en-US" dirty="0"/>
              <a:t>best measure of overall </a:t>
            </a:r>
            <a:r>
              <a:rPr lang="en-US" dirty="0" smtClean="0"/>
              <a:t>function of </a:t>
            </a:r>
            <a:r>
              <a:rPr lang="en-US" dirty="0"/>
              <a:t>the </a:t>
            </a:r>
            <a:r>
              <a:rPr lang="en-US" dirty="0" smtClean="0"/>
              <a:t>kidney).</a:t>
            </a:r>
          </a:p>
          <a:p>
            <a:r>
              <a:rPr lang="en-US" dirty="0"/>
              <a:t>Stage one:  GFR=   90 </a:t>
            </a:r>
            <a:r>
              <a:rPr lang="en-US" dirty="0" smtClean="0"/>
              <a:t>mL/ Min  kidney damage but is not detected</a:t>
            </a:r>
          </a:p>
          <a:p>
            <a:endParaRPr lang="en-US" dirty="0" smtClean="0"/>
          </a:p>
          <a:p>
            <a:r>
              <a:rPr lang="en-US" dirty="0" smtClean="0"/>
              <a:t>Stage two:  </a:t>
            </a:r>
            <a:r>
              <a:rPr lang="en-US" dirty="0"/>
              <a:t>GFR=   </a:t>
            </a:r>
            <a:r>
              <a:rPr lang="en-US" dirty="0" smtClean="0"/>
              <a:t>60-89 </a:t>
            </a:r>
            <a:r>
              <a:rPr lang="en-US" dirty="0"/>
              <a:t>mL/ Min  </a:t>
            </a:r>
            <a:r>
              <a:rPr lang="en-US" dirty="0" smtClean="0"/>
              <a:t>mild decrease in GFR</a:t>
            </a:r>
          </a:p>
          <a:p>
            <a:endParaRPr lang="en-US" dirty="0" smtClean="0"/>
          </a:p>
          <a:p>
            <a:r>
              <a:rPr lang="en-US" dirty="0" smtClean="0"/>
              <a:t>Stage three:  </a:t>
            </a:r>
            <a:r>
              <a:rPr lang="en-US" dirty="0"/>
              <a:t>GFR=   </a:t>
            </a:r>
            <a:r>
              <a:rPr lang="en-US" dirty="0" smtClean="0"/>
              <a:t>30-59 </a:t>
            </a:r>
            <a:r>
              <a:rPr lang="en-US" dirty="0"/>
              <a:t>mL/ Min  </a:t>
            </a:r>
            <a:r>
              <a:rPr lang="en-US" dirty="0" smtClean="0"/>
              <a:t>moderate </a:t>
            </a:r>
            <a:r>
              <a:rPr lang="en-US" dirty="0"/>
              <a:t>decrease in GFR</a:t>
            </a:r>
          </a:p>
          <a:p>
            <a:endParaRPr lang="en-US" dirty="0" smtClean="0"/>
          </a:p>
          <a:p>
            <a:r>
              <a:rPr lang="en-US" dirty="0" smtClean="0"/>
              <a:t>Stage four:  </a:t>
            </a:r>
            <a:r>
              <a:rPr lang="en-US" dirty="0"/>
              <a:t>GFR=   </a:t>
            </a:r>
            <a:r>
              <a:rPr lang="en-US" dirty="0" smtClean="0"/>
              <a:t>15-29 </a:t>
            </a:r>
            <a:r>
              <a:rPr lang="en-US" dirty="0"/>
              <a:t>mL/ Min  </a:t>
            </a:r>
            <a:r>
              <a:rPr lang="en-US" dirty="0" smtClean="0"/>
              <a:t>severe decrease </a:t>
            </a:r>
            <a:r>
              <a:rPr lang="en-US" dirty="0"/>
              <a:t>in GFR</a:t>
            </a:r>
          </a:p>
          <a:p>
            <a:endParaRPr lang="en-US" dirty="0" smtClean="0"/>
          </a:p>
          <a:p>
            <a:r>
              <a:rPr lang="en-US" dirty="0" smtClean="0"/>
              <a:t>Stage five:  </a:t>
            </a:r>
            <a:r>
              <a:rPr lang="en-US" dirty="0"/>
              <a:t>GFR= </a:t>
            </a:r>
            <a:r>
              <a:rPr lang="en-US" dirty="0" smtClean="0"/>
              <a:t>less than 15mL</a:t>
            </a:r>
            <a:r>
              <a:rPr lang="en-US" dirty="0"/>
              <a:t>/ Min  </a:t>
            </a:r>
            <a:r>
              <a:rPr lang="en-US" dirty="0" smtClean="0"/>
              <a:t>shows almost all sign and symptoms of uremia. </a:t>
            </a:r>
            <a:r>
              <a:rPr lang="en-US" dirty="0"/>
              <a:t>K</a:t>
            </a:r>
            <a:r>
              <a:rPr lang="en-US" dirty="0" smtClean="0"/>
              <a:t>idney failure in this stage needs dialysis or kidney transplantation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000" b="1" dirty="0" smtClean="0"/>
              <a:t>Note: The </a:t>
            </a:r>
            <a:r>
              <a:rPr lang="en-US" sz="2000" b="1" dirty="0"/>
              <a:t>normal </a:t>
            </a:r>
            <a:r>
              <a:rPr lang="en-US" sz="2000" b="1" dirty="0" smtClean="0"/>
              <a:t>GFR is </a:t>
            </a:r>
            <a:r>
              <a:rPr lang="en-US" sz="2000" b="1" dirty="0"/>
              <a:t>approximately 120 to 130 mL/</a:t>
            </a:r>
          </a:p>
          <a:p>
            <a:r>
              <a:rPr lang="en-US" sz="2000" b="1" dirty="0" smtClean="0"/>
              <a:t>Min in  </a:t>
            </a:r>
            <a:r>
              <a:rPr lang="en-US" sz="2000" b="1" dirty="0"/>
              <a:t>young healthy adults</a:t>
            </a:r>
          </a:p>
        </p:txBody>
      </p:sp>
    </p:spTree>
    <p:extLst>
      <p:ext uri="{BB962C8B-B14F-4D97-AF65-F5344CB8AC3E}">
        <p14:creationId xmlns:p14="http://schemas.microsoft.com/office/powerpoint/2010/main" val="2334439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80010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altLang="en-US" b="1"/>
              <a:t>CHRONIC KIDNEY DISEASE (CKD)</a:t>
            </a:r>
          </a:p>
          <a:p>
            <a:pPr algn="ctr" rtl="0">
              <a:spcBef>
                <a:spcPct val="50000"/>
              </a:spcBef>
            </a:pPr>
            <a:r>
              <a:rPr lang="en-US" altLang="en-US" b="1"/>
              <a:t> (chronic renal failure)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838200" y="1676400"/>
            <a:ext cx="708660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/>
            <a:r>
              <a:rPr lang="en-US" altLang="en-US" dirty="0"/>
              <a:t>L</a:t>
            </a:r>
            <a:r>
              <a:rPr lang="en-US" altLang="en-US" dirty="0" smtClean="0"/>
              <a:t>oss </a:t>
            </a:r>
            <a:r>
              <a:rPr lang="en-US" altLang="en-US" dirty="0"/>
              <a:t>of functioning kidney nephrons resulting in a decrease in</a:t>
            </a:r>
          </a:p>
          <a:p>
            <a:pPr algn="l" rtl="0"/>
            <a:r>
              <a:rPr lang="en-US" altLang="en-US" dirty="0"/>
              <a:t>glomerular filtration, tubular </a:t>
            </a:r>
            <a:r>
              <a:rPr lang="en-US" altLang="en-US" dirty="0" err="1"/>
              <a:t>reabsorptive</a:t>
            </a:r>
            <a:r>
              <a:rPr lang="en-US" altLang="en-US" dirty="0"/>
              <a:t> capacity, and endocrine functions of the kidneys. </a:t>
            </a:r>
          </a:p>
          <a:p>
            <a:pPr algn="l" rtl="0"/>
            <a:endParaRPr lang="en-US" altLang="en-US" dirty="0"/>
          </a:p>
          <a:p>
            <a:r>
              <a:rPr lang="en-US" altLang="en-US" dirty="0"/>
              <a:t>** </a:t>
            </a:r>
            <a:r>
              <a:rPr lang="en-US" b="1" dirty="0"/>
              <a:t>Clinical Manifestations of </a:t>
            </a:r>
            <a:r>
              <a:rPr lang="en-US" b="1" dirty="0" smtClean="0"/>
              <a:t>CKD:</a:t>
            </a:r>
          </a:p>
          <a:p>
            <a:r>
              <a:rPr lang="en-US" dirty="0"/>
              <a:t>** Early stages of CKD is almost asymptomatic.</a:t>
            </a:r>
          </a:p>
          <a:p>
            <a:r>
              <a:rPr lang="en-US" dirty="0"/>
              <a:t>** </a:t>
            </a:r>
            <a:r>
              <a:rPr lang="en-US" dirty="0" smtClean="0"/>
              <a:t>When </a:t>
            </a:r>
            <a:r>
              <a:rPr lang="en-US" dirty="0"/>
              <a:t>symptoms of CKD start to appear, they are non specific like weakness and fatigue.</a:t>
            </a:r>
          </a:p>
          <a:p>
            <a:r>
              <a:rPr lang="en-US" dirty="0"/>
              <a:t>** </a:t>
            </a:r>
            <a:r>
              <a:rPr lang="en-US" dirty="0" smtClean="0"/>
              <a:t>Elevation </a:t>
            </a:r>
            <a:r>
              <a:rPr lang="en-US" dirty="0"/>
              <a:t>of  nitrogenous wastes </a:t>
            </a:r>
            <a:r>
              <a:rPr lang="en-US" dirty="0" smtClean="0"/>
              <a:t>level </a:t>
            </a:r>
            <a:r>
              <a:rPr lang="en-US" dirty="0"/>
              <a:t>in the blood </a:t>
            </a:r>
            <a:r>
              <a:rPr lang="en-US" dirty="0" smtClean="0"/>
              <a:t>like </a:t>
            </a:r>
            <a:r>
              <a:rPr lang="en-US" dirty="0"/>
              <a:t>urea and </a:t>
            </a:r>
            <a:r>
              <a:rPr lang="en-US" dirty="0" smtClean="0"/>
              <a:t>creatinine. </a:t>
            </a:r>
          </a:p>
          <a:p>
            <a:r>
              <a:rPr lang="en-US" dirty="0" smtClean="0"/>
              <a:t>**Accumulation of </a:t>
            </a:r>
            <a:r>
              <a:rPr lang="en-US" dirty="0"/>
              <a:t>nitrogenous </a:t>
            </a:r>
            <a:r>
              <a:rPr lang="en-US" dirty="0" smtClean="0"/>
              <a:t>wastes in blood resulted in:</a:t>
            </a:r>
          </a:p>
          <a:p>
            <a:pPr marL="342900" indent="-342900">
              <a:buAutoNum type="alphaLcPeriod"/>
            </a:pPr>
            <a:r>
              <a:rPr lang="en-US" dirty="0" smtClean="0"/>
              <a:t>Neuromuscular disorders like fatigue, peripheral neuropathy</a:t>
            </a:r>
          </a:p>
          <a:p>
            <a:pPr marL="342900" indent="-342900">
              <a:buAutoNum type="alphaLcPeriod"/>
            </a:pPr>
            <a:r>
              <a:rPr lang="en-US" dirty="0" smtClean="0"/>
              <a:t>Gastrointestinal disorders like  anorexia and vomiting</a:t>
            </a:r>
          </a:p>
          <a:p>
            <a:pPr marL="342900" indent="-342900">
              <a:buAutoNum type="alphaLcPeriod"/>
            </a:pPr>
            <a:r>
              <a:rPr lang="en-US" dirty="0" smtClean="0"/>
              <a:t>Immune dysfunction  leading to infection</a:t>
            </a:r>
          </a:p>
          <a:p>
            <a:pPr marL="342900" indent="-342900">
              <a:buAutoNum type="alphaLcPeriod"/>
            </a:pPr>
            <a:r>
              <a:rPr lang="en-US" dirty="0" smtClean="0"/>
              <a:t>Dermatological symptoms like pruritus</a:t>
            </a:r>
            <a:endParaRPr lang="en-US" dirty="0"/>
          </a:p>
          <a:p>
            <a:endParaRPr lang="en-US" b="1" dirty="0"/>
          </a:p>
          <a:p>
            <a:pPr algn="l" rtl="0"/>
            <a:endParaRPr lang="zu-Z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456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733061" cy="556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088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7696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Clinical Manifestations of </a:t>
            </a:r>
            <a:r>
              <a:rPr lang="en-US" sz="3200" b="1" dirty="0" smtClean="0"/>
              <a:t>CKD</a:t>
            </a:r>
            <a:endParaRPr lang="en-US" b="1" dirty="0"/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295400"/>
            <a:ext cx="7848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 ALMOST every organ </a:t>
            </a:r>
            <a:r>
              <a:rPr lang="en-US" dirty="0"/>
              <a:t>and structure in the body is </a:t>
            </a:r>
            <a:r>
              <a:rPr lang="en-US" dirty="0" smtClean="0"/>
              <a:t>affected in CKD.</a:t>
            </a:r>
          </a:p>
          <a:p>
            <a:endParaRPr lang="en-US" dirty="0"/>
          </a:p>
          <a:p>
            <a:r>
              <a:rPr lang="en-US" sz="2400" b="1" dirty="0" smtClean="0"/>
              <a:t>1. </a:t>
            </a:r>
            <a:r>
              <a:rPr lang="en-US" sz="2400" b="1" i="1" dirty="0"/>
              <a:t>Fluid, Electrolyte, and Acid–Base </a:t>
            </a:r>
            <a:r>
              <a:rPr lang="en-US" sz="2400" b="1" i="1" dirty="0" smtClean="0"/>
              <a:t>Disorders:</a:t>
            </a:r>
          </a:p>
          <a:p>
            <a:pPr marL="342900" indent="-342900">
              <a:buAutoNum type="alphaLcPeriod"/>
            </a:pPr>
            <a:r>
              <a:rPr lang="en-US" i="1" dirty="0" smtClean="0"/>
              <a:t>Na+ and water balance……. Fluid overload or dehydration. Inability to regulate Na+ level in the blood</a:t>
            </a:r>
          </a:p>
          <a:p>
            <a:pPr marL="342900" indent="-342900">
              <a:buAutoNum type="alphaLcPeriod"/>
            </a:pPr>
            <a:r>
              <a:rPr lang="en-US" i="1" dirty="0" smtClean="0"/>
              <a:t>K+ </a:t>
            </a:r>
            <a:r>
              <a:rPr lang="en-US" i="1" dirty="0"/>
              <a:t>balance</a:t>
            </a:r>
            <a:r>
              <a:rPr lang="en-US" i="1" dirty="0" smtClean="0"/>
              <a:t> ………….hyperkalemia</a:t>
            </a:r>
          </a:p>
          <a:p>
            <a:pPr marL="342900" indent="-342900">
              <a:buAutoNum type="alphaLcPeriod"/>
            </a:pPr>
            <a:r>
              <a:rPr lang="en-US" i="1" dirty="0" smtClean="0"/>
              <a:t>Acid-base balance…..acidosis</a:t>
            </a:r>
          </a:p>
          <a:p>
            <a:pPr marL="342900" indent="-342900">
              <a:buAutoNum type="alphaLcPeriod"/>
            </a:pPr>
            <a:endParaRPr lang="en-US" i="1" dirty="0"/>
          </a:p>
          <a:p>
            <a:r>
              <a:rPr lang="en-US" sz="2400" b="1" i="1" dirty="0" smtClean="0"/>
              <a:t>2. Cardiovascular complication</a:t>
            </a:r>
          </a:p>
          <a:p>
            <a:pPr marL="342900" indent="-342900">
              <a:buAutoNum type="alphaLcPeriod"/>
            </a:pPr>
            <a:r>
              <a:rPr lang="en-US" b="1" dirty="0" smtClean="0"/>
              <a:t>Hypertension : </a:t>
            </a:r>
            <a:r>
              <a:rPr lang="en-US" dirty="0" smtClean="0"/>
              <a:t>commonly </a:t>
            </a:r>
            <a:r>
              <a:rPr lang="en-US" dirty="0"/>
              <a:t>is an early </a:t>
            </a:r>
            <a:r>
              <a:rPr lang="en-US" dirty="0" smtClean="0"/>
              <a:t>manifestation of </a:t>
            </a:r>
            <a:r>
              <a:rPr lang="en-US" dirty="0"/>
              <a:t>CKD. </a:t>
            </a:r>
            <a:endParaRPr lang="en-US" dirty="0" smtClean="0"/>
          </a:p>
          <a:p>
            <a:r>
              <a:rPr lang="en-US" dirty="0" smtClean="0"/>
              <a:t>Hypertension is due to increased vascular volume</a:t>
            </a:r>
            <a:r>
              <a:rPr lang="en-US" dirty="0"/>
              <a:t>, elevation of peripheral vascular resistance, </a:t>
            </a:r>
            <a:r>
              <a:rPr lang="en-US" dirty="0" smtClean="0"/>
              <a:t>decreased levels </a:t>
            </a:r>
            <a:r>
              <a:rPr lang="en-US" dirty="0"/>
              <a:t>of renal vasodilator prostaglandins, and increased </a:t>
            </a:r>
            <a:r>
              <a:rPr lang="en-US" dirty="0" smtClean="0"/>
              <a:t>activity of </a:t>
            </a:r>
            <a:r>
              <a:rPr lang="en-US" dirty="0"/>
              <a:t>the renin–angiotensin system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b. </a:t>
            </a:r>
            <a:r>
              <a:rPr lang="en-US" b="1" dirty="0"/>
              <a:t>Heart </a:t>
            </a:r>
            <a:r>
              <a:rPr lang="en-US" b="1" dirty="0" smtClean="0"/>
              <a:t>Disease:  </a:t>
            </a:r>
            <a:r>
              <a:rPr lang="en-US" dirty="0" smtClean="0"/>
              <a:t>left </a:t>
            </a:r>
            <a:r>
              <a:rPr lang="en-US" dirty="0"/>
              <a:t>ventricular hypertrophy </a:t>
            </a:r>
            <a:r>
              <a:rPr lang="en-US" dirty="0" smtClean="0"/>
              <a:t>, ischemic </a:t>
            </a:r>
            <a:r>
              <a:rPr lang="en-US" dirty="0"/>
              <a:t>heart</a:t>
            </a:r>
          </a:p>
          <a:p>
            <a:r>
              <a:rPr lang="en-US" dirty="0"/>
              <a:t>d</a:t>
            </a:r>
            <a:r>
              <a:rPr lang="en-US" dirty="0" smtClean="0"/>
              <a:t>isease and congestive heart failure.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393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Clinical Manifestations of </a:t>
            </a:r>
            <a:r>
              <a:rPr lang="en-US" sz="2800" b="1" dirty="0" smtClean="0"/>
              <a:t>CKD (cont.)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143000"/>
            <a:ext cx="7620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3. Gastrointestinal </a:t>
            </a:r>
            <a:r>
              <a:rPr lang="en-US" sz="2400" b="1" i="1" dirty="0"/>
              <a:t>Disorders</a:t>
            </a:r>
          </a:p>
          <a:p>
            <a:r>
              <a:rPr lang="en-US" dirty="0"/>
              <a:t>Anorexia, nausea, and vomiting are </a:t>
            </a:r>
            <a:r>
              <a:rPr lang="en-US" dirty="0" smtClean="0"/>
              <a:t>common. </a:t>
            </a:r>
            <a:r>
              <a:rPr lang="en-US" dirty="0"/>
              <a:t>Early morning nausea is common.</a:t>
            </a:r>
          </a:p>
          <a:p>
            <a:r>
              <a:rPr lang="en-US" dirty="0"/>
              <a:t>Ulceration and bleeding of the gastrointestinal mucosa </a:t>
            </a:r>
            <a:r>
              <a:rPr lang="en-US" dirty="0" smtClean="0"/>
              <a:t>may develop</a:t>
            </a:r>
            <a:r>
              <a:rPr lang="en-US" dirty="0"/>
              <a:t>, and hiccups are common. </a:t>
            </a:r>
            <a:r>
              <a:rPr lang="en-US" dirty="0" smtClean="0"/>
              <a:t> Nausea </a:t>
            </a:r>
            <a:r>
              <a:rPr lang="en-US" dirty="0"/>
              <a:t>and vomiting often improve with restriction of</a:t>
            </a:r>
          </a:p>
          <a:p>
            <a:r>
              <a:rPr lang="en-US" dirty="0"/>
              <a:t>dietary protein 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sz="2400" b="1" dirty="0" smtClean="0"/>
              <a:t>4.</a:t>
            </a:r>
            <a:r>
              <a:rPr lang="en-US" sz="2400" b="1" i="1" dirty="0"/>
              <a:t> Disorders of </a:t>
            </a:r>
            <a:r>
              <a:rPr lang="en-US" sz="2400" b="1" i="1" dirty="0" smtClean="0"/>
              <a:t>Mineral metabolism: </a:t>
            </a:r>
          </a:p>
          <a:p>
            <a:r>
              <a:rPr lang="en-US" i="1" dirty="0" smtClean="0"/>
              <a:t>Calcium </a:t>
            </a:r>
            <a:r>
              <a:rPr lang="en-US" i="1" dirty="0"/>
              <a:t>and </a:t>
            </a:r>
            <a:r>
              <a:rPr lang="en-US" i="1" dirty="0" smtClean="0"/>
              <a:t>Phosphorus, Parathyroid hormone and vitamin D</a:t>
            </a:r>
          </a:p>
          <a:p>
            <a:r>
              <a:rPr lang="en-US" b="1" dirty="0" smtClean="0"/>
              <a:t>Hyperphosphatemia, hypocalcemia, decrease in active form of Vitamin D and hyperparathyroidism</a:t>
            </a:r>
          </a:p>
          <a:p>
            <a:endParaRPr lang="en-US" dirty="0"/>
          </a:p>
          <a:p>
            <a:r>
              <a:rPr lang="en-US" dirty="0" smtClean="0"/>
              <a:t>Mechanism:</a:t>
            </a:r>
            <a:endParaRPr lang="en-US" dirty="0"/>
          </a:p>
          <a:p>
            <a:r>
              <a:rPr lang="en-US" dirty="0"/>
              <a:t>phosphate excretion is impaired, and as a result </a:t>
            </a:r>
            <a:r>
              <a:rPr lang="en-US" dirty="0" smtClean="0"/>
              <a:t>serum phosphate </a:t>
            </a:r>
            <a:r>
              <a:rPr lang="en-US" dirty="0"/>
              <a:t>levels rise. S</a:t>
            </a:r>
            <a:r>
              <a:rPr lang="en-US" dirty="0" smtClean="0"/>
              <a:t>erum </a:t>
            </a:r>
            <a:r>
              <a:rPr lang="en-US" dirty="0"/>
              <a:t>calcium </a:t>
            </a:r>
            <a:r>
              <a:rPr lang="en-US" dirty="0" smtClean="0"/>
              <a:t>levels fall</a:t>
            </a:r>
            <a:r>
              <a:rPr lang="en-US" dirty="0"/>
              <a:t>. The drop in serum calcium, in turn, stimulates</a:t>
            </a:r>
          </a:p>
          <a:p>
            <a:r>
              <a:rPr lang="en-US" dirty="0"/>
              <a:t>parathyroid hormone (PTH) </a:t>
            </a:r>
            <a:r>
              <a:rPr lang="en-US" dirty="0" smtClean="0"/>
              <a:t>release.  Decrease formation of active form of vitamin D leads to less absorption of Ca++ from intestine and this leads to low calcium in the blood.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1215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30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Clinical Manifestations of CKD (cont.)</a:t>
            </a:r>
            <a:endParaRPr lang="en-US" sz="2400" dirty="0"/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143000"/>
            <a:ext cx="8305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5.  Hematologic </a:t>
            </a:r>
            <a:r>
              <a:rPr lang="en-US" sz="2400" b="1" i="1" dirty="0"/>
              <a:t>Disorders</a:t>
            </a:r>
          </a:p>
          <a:p>
            <a:pPr marL="342900" indent="-342900">
              <a:buAutoNum type="alphaLcPeriod"/>
            </a:pPr>
            <a:r>
              <a:rPr lang="en-US" b="1" dirty="0" smtClean="0"/>
              <a:t>Anemia : develops early in the disease</a:t>
            </a:r>
          </a:p>
          <a:p>
            <a:r>
              <a:rPr lang="en-US" b="1" dirty="0" smtClean="0"/>
              <a:t>Causes of anemia in CKD:</a:t>
            </a:r>
          </a:p>
          <a:p>
            <a:r>
              <a:rPr lang="en-US" dirty="0" smtClean="0"/>
              <a:t>1.chronic </a:t>
            </a:r>
            <a:r>
              <a:rPr lang="en-US" dirty="0"/>
              <a:t>blood </a:t>
            </a:r>
            <a:r>
              <a:rPr lang="en-US" dirty="0" smtClean="0"/>
              <a:t>loss</a:t>
            </a:r>
          </a:p>
          <a:p>
            <a:r>
              <a:rPr lang="en-US" dirty="0" smtClean="0"/>
              <a:t>2. Hemolysis</a:t>
            </a:r>
          </a:p>
          <a:p>
            <a:r>
              <a:rPr lang="en-US" dirty="0" smtClean="0"/>
              <a:t>3. bone </a:t>
            </a:r>
            <a:r>
              <a:rPr lang="en-US" dirty="0"/>
              <a:t>marrow </a:t>
            </a:r>
            <a:r>
              <a:rPr lang="en-US" dirty="0" smtClean="0"/>
              <a:t>suppression due </a:t>
            </a:r>
            <a:r>
              <a:rPr lang="en-US" dirty="0"/>
              <a:t>to retained uremic </a:t>
            </a:r>
            <a:r>
              <a:rPr lang="en-US" dirty="0" smtClean="0"/>
              <a:t>factors</a:t>
            </a:r>
          </a:p>
          <a:p>
            <a:r>
              <a:rPr lang="en-US" dirty="0" smtClean="0"/>
              <a:t>4. decreased </a:t>
            </a:r>
            <a:r>
              <a:rPr lang="en-US" dirty="0"/>
              <a:t>red </a:t>
            </a:r>
            <a:r>
              <a:rPr lang="en-US" dirty="0" smtClean="0"/>
              <a:t>cell production </a:t>
            </a:r>
            <a:r>
              <a:rPr lang="en-US" dirty="0"/>
              <a:t>due to impaired production of erythropoietin and</a:t>
            </a:r>
          </a:p>
          <a:p>
            <a:r>
              <a:rPr lang="en-US" dirty="0"/>
              <a:t>iron deficiency. </a:t>
            </a:r>
            <a:endParaRPr lang="en-US" dirty="0" smtClean="0"/>
          </a:p>
          <a:p>
            <a:r>
              <a:rPr lang="en-US" dirty="0" smtClean="0"/>
              <a:t>Anemia causes weakness, fatigue</a:t>
            </a:r>
            <a:r>
              <a:rPr lang="en-US" dirty="0"/>
              <a:t>, depression, insomnia, and decreased cognitive</a:t>
            </a:r>
          </a:p>
          <a:p>
            <a:r>
              <a:rPr lang="en-US" dirty="0"/>
              <a:t>function. </a:t>
            </a:r>
            <a:r>
              <a:rPr lang="en-US" dirty="0" smtClean="0"/>
              <a:t> Anemia </a:t>
            </a:r>
            <a:r>
              <a:rPr lang="en-US" dirty="0"/>
              <a:t>also limits myocardial oxygen supply, </a:t>
            </a:r>
            <a:r>
              <a:rPr lang="en-US" dirty="0" smtClean="0"/>
              <a:t>particularly in </a:t>
            </a:r>
            <a:r>
              <a:rPr lang="en-US" dirty="0"/>
              <a:t>people with coronary heart disease, leading to </a:t>
            </a:r>
            <a:r>
              <a:rPr lang="en-US" dirty="0" smtClean="0"/>
              <a:t>angina pectoris </a:t>
            </a:r>
            <a:r>
              <a:rPr lang="en-US" dirty="0"/>
              <a:t>and other ischemic </a:t>
            </a:r>
            <a:r>
              <a:rPr lang="en-US" dirty="0" smtClean="0"/>
              <a:t>events.</a:t>
            </a:r>
          </a:p>
          <a:p>
            <a:endParaRPr lang="en-US" dirty="0"/>
          </a:p>
          <a:p>
            <a:r>
              <a:rPr lang="en-US" dirty="0" smtClean="0"/>
              <a:t>b.</a:t>
            </a:r>
            <a:r>
              <a:rPr lang="en-US" b="1" dirty="0"/>
              <a:t> Coagulopathies. </a:t>
            </a:r>
            <a:r>
              <a:rPr lang="en-US" dirty="0"/>
              <a:t>Bleeding disorders are manifested by </a:t>
            </a:r>
            <a:r>
              <a:rPr lang="en-US" dirty="0" smtClean="0"/>
              <a:t>epistaxis, menorrhagia</a:t>
            </a:r>
            <a:r>
              <a:rPr lang="en-US" dirty="0"/>
              <a:t>, gastrointestinal bleeding, and bruising </a:t>
            </a:r>
            <a:r>
              <a:rPr lang="en-US" dirty="0" smtClean="0"/>
              <a:t>of the </a:t>
            </a:r>
            <a:r>
              <a:rPr lang="en-US" dirty="0"/>
              <a:t>skin and subcutaneous tissues. Although platelet </a:t>
            </a:r>
            <a:r>
              <a:rPr lang="en-US" dirty="0" smtClean="0"/>
              <a:t>production often </a:t>
            </a:r>
            <a:r>
              <a:rPr lang="en-US" dirty="0"/>
              <a:t>is normal in CKD, platelet function </a:t>
            </a:r>
            <a:r>
              <a:rPr lang="en-US" dirty="0" smtClean="0"/>
              <a:t>is impaired.</a:t>
            </a:r>
          </a:p>
        </p:txBody>
      </p:sp>
    </p:spTree>
    <p:extLst>
      <p:ext uri="{BB962C8B-B14F-4D97-AF65-F5344CB8AC3E}">
        <p14:creationId xmlns:p14="http://schemas.microsoft.com/office/powerpoint/2010/main" val="616121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143000"/>
            <a:ext cx="8001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6.  Immunological disorders</a:t>
            </a:r>
            <a:endParaRPr lang="en-US" sz="2400" b="1" dirty="0"/>
          </a:p>
          <a:p>
            <a:r>
              <a:rPr lang="en-US" dirty="0" smtClean="0"/>
              <a:t>Infection </a:t>
            </a:r>
            <a:r>
              <a:rPr lang="en-US" dirty="0"/>
              <a:t>is a common complication </a:t>
            </a:r>
            <a:r>
              <a:rPr lang="en-US" dirty="0" smtClean="0"/>
              <a:t>of CKD. This is due to:</a:t>
            </a:r>
          </a:p>
          <a:p>
            <a:r>
              <a:rPr lang="en-US" dirty="0" smtClean="0"/>
              <a:t>1. decreased </a:t>
            </a:r>
            <a:r>
              <a:rPr lang="en-US" dirty="0"/>
              <a:t>granulocyte </a:t>
            </a:r>
            <a:r>
              <a:rPr lang="en-US" dirty="0" smtClean="0"/>
              <a:t>count</a:t>
            </a:r>
            <a:endParaRPr lang="en-US" dirty="0"/>
          </a:p>
          <a:p>
            <a:r>
              <a:rPr lang="en-US" dirty="0" smtClean="0"/>
              <a:t>2. impaired </a:t>
            </a:r>
            <a:r>
              <a:rPr lang="en-US" dirty="0"/>
              <a:t>humoral and cell-mediated </a:t>
            </a:r>
            <a:r>
              <a:rPr lang="en-US" dirty="0" smtClean="0"/>
              <a:t>immunity</a:t>
            </a:r>
          </a:p>
          <a:p>
            <a:r>
              <a:rPr lang="en-US" dirty="0" smtClean="0"/>
              <a:t>3. defective phagocyte </a:t>
            </a:r>
            <a:r>
              <a:rPr lang="en-US" dirty="0"/>
              <a:t>function. </a:t>
            </a:r>
            <a:endParaRPr lang="en-US" dirty="0" smtClean="0"/>
          </a:p>
          <a:p>
            <a:r>
              <a:rPr lang="en-US" dirty="0" smtClean="0"/>
              <a:t>4. impairment of the </a:t>
            </a:r>
            <a:r>
              <a:rPr lang="en-US" dirty="0"/>
              <a:t>acute inflammatory </a:t>
            </a:r>
            <a:r>
              <a:rPr lang="en-US" dirty="0" smtClean="0"/>
              <a:t>response.</a:t>
            </a:r>
          </a:p>
          <a:p>
            <a:endParaRPr lang="en-US" dirty="0"/>
          </a:p>
          <a:p>
            <a:r>
              <a:rPr lang="en-US" sz="2400" b="1" dirty="0" smtClean="0"/>
              <a:t>7. </a:t>
            </a:r>
            <a:r>
              <a:rPr lang="en-US" sz="2400" b="1" i="1" dirty="0"/>
              <a:t>Neuromuscular Disorders</a:t>
            </a:r>
          </a:p>
          <a:p>
            <a:r>
              <a:rPr lang="en-US" dirty="0" smtClean="0"/>
              <a:t>**Peripheral </a:t>
            </a:r>
            <a:r>
              <a:rPr lang="en-US" dirty="0"/>
              <a:t>neuropathy, </a:t>
            </a:r>
            <a:r>
              <a:rPr lang="en-US" dirty="0" smtClean="0"/>
              <a:t>or involvement </a:t>
            </a:r>
            <a:r>
              <a:rPr lang="en-US" dirty="0"/>
              <a:t>of the peripheral nerves, affects the lower </a:t>
            </a:r>
            <a:r>
              <a:rPr lang="en-US" dirty="0" smtClean="0"/>
              <a:t>limbs more </a:t>
            </a:r>
            <a:r>
              <a:rPr lang="en-US" dirty="0"/>
              <a:t>frequently than the upper limbs. It is symmetric and</a:t>
            </a:r>
          </a:p>
          <a:p>
            <a:r>
              <a:rPr lang="en-US" dirty="0"/>
              <a:t>affects both sensory and motor function.  A</a:t>
            </a:r>
            <a:r>
              <a:rPr lang="en-US" dirty="0" smtClean="0"/>
              <a:t>trophy </a:t>
            </a:r>
            <a:r>
              <a:rPr lang="en-US" dirty="0"/>
              <a:t>and demyelination of nerve </a:t>
            </a:r>
            <a:r>
              <a:rPr lang="en-US" dirty="0" smtClean="0"/>
              <a:t>fibers. </a:t>
            </a:r>
          </a:p>
          <a:p>
            <a:r>
              <a:rPr lang="en-US" i="1" dirty="0" smtClean="0"/>
              <a:t>**Uremic encephalopathy </a:t>
            </a:r>
            <a:r>
              <a:rPr lang="en-US" dirty="0" smtClean="0"/>
              <a:t>may result</a:t>
            </a:r>
            <a:r>
              <a:rPr lang="en-US" dirty="0"/>
              <a:t> </a:t>
            </a:r>
            <a:r>
              <a:rPr lang="en-US" dirty="0" smtClean="0"/>
              <a:t>from </a:t>
            </a:r>
            <a:r>
              <a:rPr lang="en-US" dirty="0"/>
              <a:t>an excess of toxic organic acids that alter neural function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earliest and most significant indications of uremic</a:t>
            </a:r>
          </a:p>
          <a:p>
            <a:r>
              <a:rPr lang="en-US" dirty="0"/>
              <a:t>encephalopathy </a:t>
            </a:r>
            <a:r>
              <a:rPr lang="en-US" dirty="0" smtClean="0"/>
              <a:t>are </a:t>
            </a:r>
            <a:r>
              <a:rPr lang="en-US" b="1" dirty="0" smtClean="0"/>
              <a:t>reductions </a:t>
            </a:r>
            <a:r>
              <a:rPr lang="en-US" b="1" dirty="0"/>
              <a:t>in alertness and </a:t>
            </a:r>
            <a:r>
              <a:rPr lang="en-US" b="1" dirty="0" smtClean="0"/>
              <a:t>awareness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Delirium and coma occur </a:t>
            </a:r>
            <a:r>
              <a:rPr lang="en-US" b="1" dirty="0" smtClean="0">
                <a:solidFill>
                  <a:srgbClr val="FF0000"/>
                </a:solidFill>
              </a:rPr>
              <a:t>in late stages of CKD.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5800" y="381000"/>
            <a:ext cx="7391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Clinical Manifestations of CKD (cont.)</a:t>
            </a:r>
            <a:endParaRPr lang="en-US" sz="28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161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818" y="1219200"/>
            <a:ext cx="83058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8. Sexual </a:t>
            </a:r>
            <a:r>
              <a:rPr lang="en-US" sz="2800" b="1" i="1" dirty="0"/>
              <a:t>Dysfunction</a:t>
            </a:r>
          </a:p>
          <a:p>
            <a:r>
              <a:rPr lang="en-US" sz="3600" dirty="0" smtClean="0"/>
              <a:t>Males</a:t>
            </a:r>
            <a:r>
              <a:rPr lang="en-US" dirty="0" smtClean="0"/>
              <a:t>: </a:t>
            </a:r>
            <a:r>
              <a:rPr lang="en-US" b="1" dirty="0" smtClean="0"/>
              <a:t>Impotence </a:t>
            </a:r>
            <a:r>
              <a:rPr lang="en-US" b="1" dirty="0"/>
              <a:t>occurs in </a:t>
            </a:r>
            <a:r>
              <a:rPr lang="en-US" b="1" dirty="0" smtClean="0"/>
              <a:t>more than half men </a:t>
            </a:r>
            <a:r>
              <a:rPr lang="en-US" b="1" dirty="0"/>
              <a:t>on </a:t>
            </a:r>
            <a:r>
              <a:rPr lang="en-US" b="1" dirty="0" smtClean="0"/>
              <a:t>dialysis. A decreased </a:t>
            </a:r>
            <a:r>
              <a:rPr lang="en-US" b="1" dirty="0"/>
              <a:t>spermatocyte </a:t>
            </a:r>
            <a:r>
              <a:rPr lang="en-US" b="1" dirty="0" smtClean="0"/>
              <a:t>counts and loss </a:t>
            </a:r>
            <a:r>
              <a:rPr lang="en-US" b="1" dirty="0"/>
              <a:t>of </a:t>
            </a:r>
            <a:r>
              <a:rPr lang="en-US" b="1" dirty="0" smtClean="0"/>
              <a:t>libido.</a:t>
            </a:r>
            <a:endParaRPr lang="en-US" b="1" dirty="0"/>
          </a:p>
          <a:p>
            <a:r>
              <a:rPr lang="en-US" sz="3600" dirty="0" smtClean="0"/>
              <a:t>Females </a:t>
            </a:r>
            <a:r>
              <a:rPr lang="en-US" dirty="0" smtClean="0"/>
              <a:t>: </a:t>
            </a:r>
            <a:r>
              <a:rPr lang="en-US" b="1" dirty="0" err="1" smtClean="0"/>
              <a:t>Hypofertility</a:t>
            </a:r>
            <a:r>
              <a:rPr lang="en-US" b="1" dirty="0"/>
              <a:t>, menstrual </a:t>
            </a:r>
            <a:r>
              <a:rPr lang="en-US" b="1" dirty="0" smtClean="0"/>
              <a:t>abnormalities.</a:t>
            </a:r>
          </a:p>
          <a:p>
            <a:endParaRPr lang="en-US" dirty="0"/>
          </a:p>
          <a:p>
            <a:r>
              <a:rPr lang="en-US" sz="2800" b="1" i="1" dirty="0" smtClean="0"/>
              <a:t>9. Skin disorders</a:t>
            </a:r>
            <a:endParaRPr lang="en-US" sz="2800" b="1" i="1" dirty="0"/>
          </a:p>
          <a:p>
            <a:r>
              <a:rPr lang="en-US" dirty="0"/>
              <a:t>Skin manifestations are common in people with </a:t>
            </a:r>
            <a:r>
              <a:rPr lang="en-US" dirty="0" smtClean="0"/>
              <a:t>CKD. These include:</a:t>
            </a:r>
          </a:p>
          <a:p>
            <a:r>
              <a:rPr lang="en-US" dirty="0" smtClean="0"/>
              <a:t>a. Dry skin </a:t>
            </a:r>
            <a:r>
              <a:rPr lang="en-US" dirty="0"/>
              <a:t>and mucous </a:t>
            </a:r>
            <a:r>
              <a:rPr lang="en-US" dirty="0" smtClean="0"/>
              <a:t>membranes.</a:t>
            </a:r>
          </a:p>
          <a:p>
            <a:r>
              <a:rPr lang="en-US" dirty="0" smtClean="0"/>
              <a:t>b. Pruritus</a:t>
            </a:r>
          </a:p>
          <a:p>
            <a:r>
              <a:rPr lang="en-US" dirty="0" smtClean="0"/>
              <a:t>c. Break </a:t>
            </a:r>
            <a:r>
              <a:rPr lang="en-US" dirty="0"/>
              <a:t>the skin </a:t>
            </a:r>
            <a:r>
              <a:rPr lang="en-US" dirty="0" smtClean="0"/>
              <a:t>integrity and </a:t>
            </a:r>
            <a:r>
              <a:rPr lang="en-US" dirty="0"/>
              <a:t>increase the risk for </a:t>
            </a:r>
            <a:r>
              <a:rPr lang="en-US" dirty="0" smtClean="0"/>
              <a:t>infection</a:t>
            </a:r>
          </a:p>
          <a:p>
            <a:r>
              <a:rPr lang="en-US" dirty="0" smtClean="0"/>
              <a:t>d. Changes in the nails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304800"/>
            <a:ext cx="6400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Clinical Manifestations of CKD (cont.)</a:t>
            </a:r>
            <a:endParaRPr lang="en-US" sz="28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893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4648200" cy="45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0" y="457200"/>
            <a:ext cx="3048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processes are involved in clearing of blood and formation of urine:</a:t>
            </a:r>
          </a:p>
          <a:p>
            <a:endParaRPr lang="en-US" dirty="0"/>
          </a:p>
          <a:p>
            <a:r>
              <a:rPr lang="en-US" dirty="0" smtClean="0"/>
              <a:t>Filtration process ( occurs in the glomeruli): filtered part of </a:t>
            </a:r>
            <a:r>
              <a:rPr lang="en-US" dirty="0"/>
              <a:t>free </a:t>
            </a:r>
            <a:r>
              <a:rPr lang="en-US" dirty="0" smtClean="0"/>
              <a:t>proteins- plasma</a:t>
            </a:r>
          </a:p>
          <a:p>
            <a:r>
              <a:rPr lang="en-US" dirty="0" smtClean="0"/>
              <a:t>Absorption</a:t>
            </a:r>
            <a:r>
              <a:rPr lang="en-US" dirty="0"/>
              <a:t>: </a:t>
            </a:r>
            <a:r>
              <a:rPr lang="en-US" dirty="0" smtClean="0"/>
              <a:t> (occurs in renal tubules).</a:t>
            </a:r>
          </a:p>
          <a:p>
            <a:r>
              <a:rPr lang="en-US" dirty="0" smtClean="0"/>
              <a:t>Secretion (occurs in renal tubules).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782" y="3596521"/>
            <a:ext cx="1963737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518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06146"/>
            <a:ext cx="1963737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9200" y="4038600"/>
            <a:ext cx="1828800" cy="367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glomerulus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072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Functions of the kidneys 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5715000" cy="5791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A. Main function</a:t>
            </a:r>
            <a:r>
              <a:rPr lang="en-US" sz="2400" b="1" dirty="0" smtClean="0"/>
              <a:t>:</a:t>
            </a:r>
            <a:r>
              <a:rPr lang="en-US" sz="2400" b="1" dirty="0" smtClean="0">
                <a:sym typeface="Wingdings" pitchFamily="2" charset="2"/>
              </a:rPr>
              <a:t/>
            </a:r>
            <a:br>
              <a:rPr lang="en-US" sz="2400" b="1" dirty="0" smtClean="0">
                <a:sym typeface="Wingdings" pitchFamily="2" charset="2"/>
              </a:rPr>
            </a:br>
            <a:r>
              <a:rPr lang="en-US" sz="2400" b="1" dirty="0" smtClean="0"/>
              <a:t>regulation of volume &amp; composition of body fluids, done by :</a:t>
            </a:r>
            <a:br>
              <a:rPr lang="en-US" sz="2400" b="1" dirty="0" smtClean="0"/>
            </a:br>
            <a:r>
              <a:rPr lang="en-US" sz="2400" b="1" dirty="0" smtClean="0"/>
              <a:t>-	Filtration of plasma at the glomeruli 	at rate of 120 ml/minute (170 L/day)</a:t>
            </a:r>
            <a:r>
              <a:rPr lang="en-US" sz="2400" b="1" dirty="0"/>
              <a:t> </a:t>
            </a:r>
            <a:r>
              <a:rPr lang="en-US" sz="2400" b="1" dirty="0" smtClean="0"/>
              <a:t> this is called glomerular filtration rate (GFR).</a:t>
            </a:r>
            <a:br>
              <a:rPr lang="en-US" sz="2400" b="1" dirty="0" smtClean="0"/>
            </a:br>
            <a:r>
              <a:rPr lang="en-US" sz="2400" b="1" dirty="0" smtClean="0"/>
              <a:t>-	Absorption of selected amounts of water, electrolytes, glucose and amino acids. Also secretion of certain substances.</a:t>
            </a:r>
            <a:br>
              <a:rPr lang="en-US" sz="2400" b="1" dirty="0" smtClean="0"/>
            </a:br>
            <a:r>
              <a:rPr lang="en-US" sz="2400" b="1" dirty="0" smtClean="0"/>
              <a:t>-	</a:t>
            </a:r>
            <a:r>
              <a:rPr lang="en-US" sz="2400" dirty="0" smtClean="0"/>
              <a:t> </a:t>
            </a:r>
            <a:r>
              <a:rPr lang="en-US" sz="2400" b="1" dirty="0" smtClean="0"/>
              <a:t>Excretion of urine with waste 	products (1 - 1.5 liters/day</a:t>
            </a:r>
            <a:r>
              <a:rPr lang="en-US" b="1" dirty="0" smtClean="0"/>
              <a:t>)</a:t>
            </a:r>
          </a:p>
        </p:txBody>
      </p:sp>
      <p:pic>
        <p:nvPicPr>
          <p:cNvPr id="3076" name="Picture 5" descr="Picture of the Human Kid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2362200"/>
            <a:ext cx="3275012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866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Functions of the kidneys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154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0000"/>
                </a:solidFill>
              </a:rPr>
              <a:t>B. Endocrine (hormonal) function: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b="1" dirty="0" smtClean="0"/>
              <a:t>1. Production of:</a:t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sz="2400" b="1" dirty="0" smtClean="0"/>
              <a:t>i. Renin:</a:t>
            </a:r>
            <a:br>
              <a:rPr lang="en-US" sz="2400" b="1" dirty="0" smtClean="0"/>
            </a:br>
            <a:r>
              <a:rPr lang="en-US" sz="2400" b="1" dirty="0" smtClean="0"/>
              <a:t>	From juxtaglomerular Apparatus </a:t>
            </a:r>
            <a:endParaRPr lang="en-US" sz="2400" b="1" dirty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ym typeface="Wingdings" pitchFamily="2" charset="2"/>
              </a:rPr>
              <a:t>         which produces at the end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b="1" dirty="0" smtClean="0">
                <a:sym typeface="Wingdings" pitchFamily="2" charset="2"/>
              </a:rPr>
              <a:t>         Angiotensin II.</a:t>
            </a:r>
            <a:br>
              <a:rPr lang="en-US" sz="2400" b="1" dirty="0" smtClean="0">
                <a:sym typeface="Wingdings" pitchFamily="2" charset="2"/>
              </a:rPr>
            </a:br>
            <a:r>
              <a:rPr lang="en-US" sz="2400" b="1" dirty="0" smtClean="0"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ym typeface="Wingdings" pitchFamily="2" charset="2"/>
              </a:rPr>
              <a:t>ii. Erythropoietin: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	From interstitial </a:t>
            </a:r>
            <a:r>
              <a:rPr lang="en-US" sz="2400" b="1" dirty="0" err="1" smtClean="0"/>
              <a:t>Peritubular</a:t>
            </a:r>
            <a:r>
              <a:rPr lang="en-US" sz="2400" b="1" dirty="0" smtClean="0"/>
              <a:t> cells </a:t>
            </a:r>
            <a:r>
              <a:rPr lang="en-US" sz="2400" b="1" dirty="0" smtClean="0">
                <a:sym typeface="Wingdings" pitchFamily="2" charset="2"/>
              </a:rPr>
              <a:t></a:t>
            </a:r>
            <a:r>
              <a:rPr lang="en-US" sz="2400" b="1" dirty="0">
                <a:sym typeface="Wingdings" pitchFamily="2" charset="2"/>
              </a:rPr>
              <a:t> </a:t>
            </a:r>
            <a:r>
              <a:rPr lang="en-US" sz="2400" b="1" dirty="0" smtClean="0"/>
              <a:t>Stimulate RBCs formation.</a:t>
            </a:r>
            <a:br>
              <a:rPr lang="en-US" sz="2400" b="1" dirty="0" smtClean="0"/>
            </a:br>
            <a:endParaRPr lang="en-US" sz="24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2. </a:t>
            </a:r>
            <a:r>
              <a:rPr lang="en-US" b="1" dirty="0" smtClean="0"/>
              <a:t>Vitamin D metabolism: </a:t>
            </a:r>
            <a:r>
              <a:rPr lang="en-US" sz="2400" b="1" dirty="0" smtClean="0"/>
              <a:t>hydroxylation of 25-hydroxycholecalciferol to 1,25 </a:t>
            </a:r>
            <a:r>
              <a:rPr lang="en-US" sz="2400" b="1" dirty="0" err="1" smtClean="0"/>
              <a:t>dihydroxycholecalciferol</a:t>
            </a:r>
            <a:endParaRPr lang="en-US" sz="24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	"Active form of Vitamin D.”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81200"/>
            <a:ext cx="2238375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834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457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DISORDERS </a:t>
            </a:r>
            <a:r>
              <a:rPr lang="en-US" sz="2800" b="1" dirty="0" smtClean="0"/>
              <a:t>OF GLOMERULAR </a:t>
            </a:r>
            <a:r>
              <a:rPr lang="en-US" sz="2800" b="1" dirty="0"/>
              <a:t>FUNCTION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600200"/>
            <a:ext cx="7848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Causes of glomerular injury</a:t>
            </a:r>
            <a:r>
              <a:rPr lang="en-US" sz="2400" b="1" dirty="0"/>
              <a:t> </a:t>
            </a:r>
            <a:r>
              <a:rPr lang="en-US" sz="2400" b="1" dirty="0" smtClean="0"/>
              <a:t>: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Immunologic:  etiological factor for </a:t>
            </a:r>
          </a:p>
          <a:p>
            <a:r>
              <a:rPr lang="en-US" sz="2400" b="1" dirty="0" smtClean="0"/>
              <a:t>most </a:t>
            </a:r>
            <a:r>
              <a:rPr lang="en-US" sz="2400" b="1" dirty="0"/>
              <a:t>cases of primary </a:t>
            </a:r>
            <a:r>
              <a:rPr lang="en-US" sz="2400" b="1" dirty="0" smtClean="0"/>
              <a:t>glomerular disease.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2. </a:t>
            </a:r>
            <a:r>
              <a:rPr lang="en-US" sz="2400" b="1" dirty="0" err="1"/>
              <a:t>N</a:t>
            </a:r>
            <a:r>
              <a:rPr lang="en-US" sz="2400" b="1" dirty="0" err="1" smtClean="0"/>
              <a:t>onimmunologic</a:t>
            </a:r>
            <a:r>
              <a:rPr lang="en-US" sz="2400" b="1" dirty="0" smtClean="0"/>
              <a:t>: includes metabolic </a:t>
            </a:r>
          </a:p>
          <a:p>
            <a:r>
              <a:rPr lang="en-US" sz="2400" b="1" dirty="0" smtClean="0"/>
              <a:t>(</a:t>
            </a:r>
            <a:r>
              <a:rPr lang="en-US" sz="2400" b="1" i="1" dirty="0" smtClean="0"/>
              <a:t>like </a:t>
            </a:r>
            <a:r>
              <a:rPr lang="en-US" sz="2400" b="1" dirty="0" smtClean="0"/>
              <a:t>diabetes mellitus), </a:t>
            </a:r>
            <a:r>
              <a:rPr lang="en-US" sz="2400" b="1" dirty="0"/>
              <a:t>hemodynamic </a:t>
            </a:r>
            <a:r>
              <a:rPr lang="en-US" sz="2400" b="1" dirty="0" smtClean="0"/>
              <a:t>(</a:t>
            </a:r>
            <a:r>
              <a:rPr lang="en-US" sz="2400" b="1" i="1" dirty="0" smtClean="0"/>
              <a:t>like </a:t>
            </a:r>
            <a:r>
              <a:rPr lang="en-US" sz="2400" b="1" dirty="0" smtClean="0"/>
              <a:t>hypertension</a:t>
            </a:r>
            <a:r>
              <a:rPr lang="en-US" sz="2400" b="1" dirty="0"/>
              <a:t>), </a:t>
            </a:r>
            <a:r>
              <a:rPr lang="en-US" sz="2400" b="1" dirty="0" smtClean="0"/>
              <a:t>and toxic (</a:t>
            </a:r>
            <a:r>
              <a:rPr lang="en-US" sz="2400" b="1" i="1" dirty="0" smtClean="0"/>
              <a:t>like </a:t>
            </a:r>
            <a:r>
              <a:rPr lang="en-US" sz="2400" b="1" dirty="0" smtClean="0"/>
              <a:t>drugs</a:t>
            </a:r>
            <a:r>
              <a:rPr lang="en-US" sz="2400" b="1" dirty="0"/>
              <a:t>, chemicals) stresses </a:t>
            </a:r>
            <a:r>
              <a:rPr lang="en-US" sz="2400" b="1" dirty="0" smtClean="0"/>
              <a:t>can cause damage to glomeruli. </a:t>
            </a:r>
          </a:p>
          <a:p>
            <a:endParaRPr lang="en-US" sz="2400" b="1" dirty="0"/>
          </a:p>
          <a:p>
            <a:r>
              <a:rPr lang="en-US" sz="2400" b="1" dirty="0" smtClean="0"/>
              <a:t>3. Hereditary mechanisms (rare) like </a:t>
            </a:r>
            <a:r>
              <a:rPr lang="en-US" sz="2400" b="1" dirty="0" err="1"/>
              <a:t>Alport</a:t>
            </a:r>
            <a:r>
              <a:rPr lang="en-US" sz="2400" b="1" dirty="0"/>
              <a:t> syndrome represents a hereditary defect of the </a:t>
            </a:r>
            <a:r>
              <a:rPr lang="en-US" sz="2400" b="1" dirty="0" smtClean="0"/>
              <a:t>glomerular basement membrane that </a:t>
            </a:r>
            <a:r>
              <a:rPr lang="en-US" sz="2400" b="1" dirty="0"/>
              <a:t>results in hematuria and may progress to chronic </a:t>
            </a:r>
            <a:r>
              <a:rPr lang="en-US" sz="2400" b="1" dirty="0" smtClean="0"/>
              <a:t>renal failure.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105" y="533400"/>
            <a:ext cx="2541896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149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0"/>
            <a:ext cx="7239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Two types of immune mechanisms </a:t>
            </a:r>
            <a:r>
              <a:rPr lang="en-US" dirty="0" smtClean="0"/>
              <a:t>: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A. Injury </a:t>
            </a:r>
            <a:r>
              <a:rPr lang="en-US" b="1" dirty="0"/>
              <a:t>resulting from antibodies reacting  </a:t>
            </a:r>
            <a:r>
              <a:rPr lang="en-US" b="1" dirty="0" smtClean="0"/>
              <a:t>with fixed glomerular </a:t>
            </a:r>
            <a:r>
              <a:rPr lang="en-US" b="1" dirty="0"/>
              <a:t>antigens or antigens  </a:t>
            </a:r>
            <a:r>
              <a:rPr lang="en-US" b="1" dirty="0" smtClean="0"/>
              <a:t>planted </a:t>
            </a:r>
            <a:r>
              <a:rPr lang="en-US" b="1" dirty="0"/>
              <a:t>within </a:t>
            </a:r>
            <a:r>
              <a:rPr lang="en-US" b="1" dirty="0" smtClean="0"/>
              <a:t>the glomerulus.</a:t>
            </a:r>
            <a:endParaRPr lang="en-US" b="1" dirty="0"/>
          </a:p>
          <a:p>
            <a:endParaRPr lang="en-US" b="1" dirty="0"/>
          </a:p>
          <a:p>
            <a:r>
              <a:rPr lang="en-US" b="1" dirty="0" smtClean="0"/>
              <a:t>B. Injury </a:t>
            </a:r>
            <a:r>
              <a:rPr lang="en-US" b="1" dirty="0"/>
              <a:t>resulting from circulating </a:t>
            </a:r>
            <a:r>
              <a:rPr lang="en-US" b="1" dirty="0" smtClean="0"/>
              <a:t>antigen–antibody complexes </a:t>
            </a:r>
            <a:r>
              <a:rPr lang="en-US" b="1" dirty="0"/>
              <a:t>that become trapped in the </a:t>
            </a:r>
            <a:r>
              <a:rPr lang="en-US" b="1" dirty="0" smtClean="0"/>
              <a:t>glomerular membrane.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65666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Glomerular disease due to immunological processes</a:t>
            </a:r>
            <a:endParaRPr lang="en-US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38600"/>
            <a:ext cx="6408426" cy="260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713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95400"/>
            <a:ext cx="7467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</a:t>
            </a:r>
            <a:r>
              <a:rPr lang="en-US" sz="2400" b="1" dirty="0"/>
              <a:t>clinical manifestations of glomerular disorders </a:t>
            </a:r>
            <a:r>
              <a:rPr lang="en-US" sz="2400" b="1" dirty="0" smtClean="0"/>
              <a:t>generally fall </a:t>
            </a:r>
            <a:r>
              <a:rPr lang="en-US" sz="2400" b="1" dirty="0"/>
              <a:t>into one of five categories</a:t>
            </a:r>
            <a:r>
              <a:rPr lang="en-US" sz="2400" b="1" dirty="0" smtClean="0"/>
              <a:t>:</a:t>
            </a:r>
          </a:p>
          <a:p>
            <a:endParaRPr lang="en-US" sz="2400" b="1" dirty="0"/>
          </a:p>
          <a:p>
            <a:r>
              <a:rPr lang="en-US" sz="2400" b="1" dirty="0"/>
              <a:t>1. Nephritic syndromes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2</a:t>
            </a:r>
            <a:r>
              <a:rPr lang="en-US" sz="2400" b="1" dirty="0"/>
              <a:t>. Rapidly progressive glomerulonephritis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3</a:t>
            </a:r>
            <a:r>
              <a:rPr lang="en-US" sz="2400" b="1" dirty="0"/>
              <a:t>. The nephrotic syndrome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4</a:t>
            </a:r>
            <a:r>
              <a:rPr lang="en-US" sz="2400" b="1" dirty="0"/>
              <a:t>. Asymptomatic disorders of urinary sediment (</a:t>
            </a:r>
            <a:r>
              <a:rPr lang="en-US" sz="2400" b="1" i="1" dirty="0"/>
              <a:t>i.e</a:t>
            </a:r>
            <a:r>
              <a:rPr lang="en-US" sz="2400" b="1" i="1" dirty="0" smtClean="0"/>
              <a:t>., </a:t>
            </a:r>
            <a:r>
              <a:rPr lang="en-US" sz="2400" b="1" dirty="0" smtClean="0"/>
              <a:t>hematuria</a:t>
            </a:r>
            <a:r>
              <a:rPr lang="en-US" sz="2400" b="1" dirty="0"/>
              <a:t>, proteinuria)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5</a:t>
            </a:r>
            <a:r>
              <a:rPr lang="en-US" sz="2400" b="1" dirty="0"/>
              <a:t>. Chronic glomerulonephritis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228600"/>
            <a:ext cx="6934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Types of Glomerular Disease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89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0"/>
            <a:ext cx="8610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** Acute glomerular </a:t>
            </a:r>
            <a:r>
              <a:rPr lang="en-US" sz="2400" b="1" dirty="0"/>
              <a:t>inflammation. </a:t>
            </a:r>
            <a:r>
              <a:rPr lang="en-US" sz="2400" b="1" dirty="0" smtClean="0"/>
              <a:t> The inflammatory process damages capillary membrane and occludes them.</a:t>
            </a:r>
          </a:p>
          <a:p>
            <a:r>
              <a:rPr lang="en-US" sz="2400" b="1" dirty="0" smtClean="0"/>
              <a:t>Example of this disorder is </a:t>
            </a:r>
            <a:r>
              <a:rPr lang="en-US" sz="2400" b="1" dirty="0" err="1" smtClean="0"/>
              <a:t>postinfectious</a:t>
            </a:r>
            <a:r>
              <a:rPr lang="en-US" sz="2400" b="1" dirty="0" smtClean="0"/>
              <a:t> glomerulonephritis</a:t>
            </a:r>
          </a:p>
          <a:p>
            <a:endParaRPr lang="en-US" sz="2400" b="1" dirty="0" smtClean="0"/>
          </a:p>
          <a:p>
            <a:r>
              <a:rPr lang="en-US" sz="2400" b="1" dirty="0"/>
              <a:t>**Acute </a:t>
            </a:r>
            <a:r>
              <a:rPr lang="en-US" sz="2400" b="1" dirty="0" smtClean="0"/>
              <a:t>nephritic syndrome is </a:t>
            </a:r>
            <a:r>
              <a:rPr lang="en-US" sz="2400" b="1" dirty="0"/>
              <a:t>c</a:t>
            </a:r>
            <a:r>
              <a:rPr lang="en-US" sz="2400" b="1" dirty="0" smtClean="0"/>
              <a:t>haracterized </a:t>
            </a:r>
            <a:r>
              <a:rPr lang="en-US" sz="2400" b="1" dirty="0"/>
              <a:t>by </a:t>
            </a:r>
            <a:endParaRPr lang="en-US" sz="2400" b="1" dirty="0" smtClean="0"/>
          </a:p>
          <a:p>
            <a:pPr marL="457200" indent="-457200">
              <a:buAutoNum type="arabicPeriod"/>
            </a:pPr>
            <a:r>
              <a:rPr lang="en-US" sz="2400" b="1" dirty="0" smtClean="0"/>
              <a:t>sudden </a:t>
            </a:r>
            <a:r>
              <a:rPr lang="en-US" sz="2400" b="1" dirty="0"/>
              <a:t>onset of </a:t>
            </a:r>
            <a:r>
              <a:rPr lang="en-US" sz="2400" b="1" dirty="0" smtClean="0"/>
              <a:t>hematuria (blood in urine). Hematuria 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is either </a:t>
            </a:r>
            <a:r>
              <a:rPr lang="en-US" sz="2400" b="1" dirty="0"/>
              <a:t>microscopic or grossly visible, with red cell </a:t>
            </a:r>
            <a:r>
              <a:rPr lang="en-US" sz="2400" b="1" dirty="0" smtClean="0"/>
              <a:t>casts,</a:t>
            </a:r>
            <a:endParaRPr lang="en-US" sz="2400" b="1" dirty="0"/>
          </a:p>
          <a:p>
            <a:r>
              <a:rPr lang="en-US" sz="2400" b="1" dirty="0" smtClean="0"/>
              <a:t>2. variable </a:t>
            </a:r>
            <a:r>
              <a:rPr lang="en-US" sz="2400" b="1" dirty="0"/>
              <a:t>degrees of proteinuria, </a:t>
            </a:r>
            <a:endParaRPr lang="en-US" sz="2400" b="1" dirty="0" smtClean="0"/>
          </a:p>
          <a:p>
            <a:r>
              <a:rPr lang="en-US" sz="2400" b="1" dirty="0" smtClean="0"/>
              <a:t>3. diminished </a:t>
            </a:r>
            <a:r>
              <a:rPr lang="en-US" sz="2400" b="1" dirty="0"/>
              <a:t>GFR, </a:t>
            </a:r>
            <a:endParaRPr lang="en-US" sz="2400" b="1" dirty="0" smtClean="0"/>
          </a:p>
          <a:p>
            <a:r>
              <a:rPr lang="en-US" sz="2400" b="1" dirty="0" smtClean="0"/>
              <a:t>4. oliguria</a:t>
            </a:r>
            <a:r>
              <a:rPr lang="en-US" sz="2400" b="1" dirty="0"/>
              <a:t>, </a:t>
            </a:r>
            <a:r>
              <a:rPr lang="en-US" sz="2400" b="1" dirty="0" smtClean="0"/>
              <a:t>and other signs </a:t>
            </a:r>
            <a:r>
              <a:rPr lang="en-US" sz="2400" b="1" dirty="0"/>
              <a:t>of impaired renal function. 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Mechanism: Inflammatory </a:t>
            </a:r>
            <a:r>
              <a:rPr lang="en-US" sz="2400" b="1" dirty="0"/>
              <a:t>processes </a:t>
            </a:r>
            <a:r>
              <a:rPr lang="en-US" sz="2400" b="1" dirty="0" smtClean="0"/>
              <a:t>that damage </a:t>
            </a:r>
            <a:r>
              <a:rPr lang="en-US" sz="2400" b="1" dirty="0"/>
              <a:t>the </a:t>
            </a:r>
            <a:r>
              <a:rPr lang="en-US" sz="2400" b="1" dirty="0" smtClean="0"/>
              <a:t>capillary wall . </a:t>
            </a:r>
            <a:r>
              <a:rPr lang="en-US" sz="2400" b="1" dirty="0"/>
              <a:t>This damage to the capillary wall </a:t>
            </a:r>
            <a:r>
              <a:rPr lang="en-US" sz="2400" b="1" dirty="0" smtClean="0"/>
              <a:t>allows RBCs </a:t>
            </a:r>
            <a:r>
              <a:rPr lang="en-US" sz="2400" b="1" dirty="0"/>
              <a:t>to escape into the urine </a:t>
            </a:r>
            <a:r>
              <a:rPr lang="en-US" sz="2400" b="1" dirty="0" smtClean="0"/>
              <a:t>(causing hematuria).</a:t>
            </a:r>
          </a:p>
          <a:p>
            <a:r>
              <a:rPr lang="en-US" sz="2400" b="1" dirty="0" smtClean="0"/>
              <a:t>** decrease </a:t>
            </a:r>
            <a:r>
              <a:rPr lang="en-US" sz="2400" b="1" dirty="0"/>
              <a:t>the </a:t>
            </a:r>
            <a:r>
              <a:rPr lang="en-US" sz="2400" b="1" dirty="0" smtClean="0"/>
              <a:t>GFR</a:t>
            </a:r>
            <a:r>
              <a:rPr lang="en-US" sz="2400" b="1" dirty="0"/>
              <a:t> </a:t>
            </a:r>
            <a:r>
              <a:rPr lang="en-US" sz="2400" b="1" dirty="0" smtClean="0"/>
              <a:t> leading to: a. edema </a:t>
            </a:r>
          </a:p>
          <a:p>
            <a:r>
              <a:rPr lang="en-US" sz="2400" b="1" dirty="0" smtClean="0"/>
              <a:t>** Hypertension</a:t>
            </a:r>
            <a:r>
              <a:rPr lang="en-US" sz="2400" b="1" dirty="0"/>
              <a:t> </a:t>
            </a:r>
            <a:r>
              <a:rPr lang="en-US" sz="2400" b="1" dirty="0" smtClean="0"/>
              <a:t>results </a:t>
            </a:r>
            <a:r>
              <a:rPr lang="en-US" b="1" dirty="0" smtClean="0"/>
              <a:t>from decrease in GFR and retention of salts and water.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42058" y="152400"/>
            <a:ext cx="6477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Acute Nephritic Syndrome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914525"/>
            <a:ext cx="7715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352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2380</Words>
  <Application>Microsoft Office PowerPoint</Application>
  <PresentationFormat>On-screen Show (4:3)</PresentationFormat>
  <Paragraphs>285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Functions of the kidneys </vt:lpstr>
      <vt:lpstr>Functions of the kidneys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</dc:creator>
  <cp:lastModifiedBy>user</cp:lastModifiedBy>
  <cp:revision>150</cp:revision>
  <dcterms:created xsi:type="dcterms:W3CDTF">2006-08-16T00:00:00Z</dcterms:created>
  <dcterms:modified xsi:type="dcterms:W3CDTF">2015-10-18T07:55:21Z</dcterms:modified>
</cp:coreProperties>
</file>