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99" r:id="rId9"/>
    <p:sldId id="273" r:id="rId10"/>
    <p:sldId id="300" r:id="rId11"/>
    <p:sldId id="301" r:id="rId12"/>
    <p:sldId id="302" r:id="rId13"/>
    <p:sldId id="275" r:id="rId14"/>
    <p:sldId id="276" r:id="rId15"/>
    <p:sldId id="277" r:id="rId16"/>
    <p:sldId id="278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8" r:id="rId32"/>
    <p:sldId id="319" r:id="rId33"/>
    <p:sldId id="320" r:id="rId34"/>
    <p:sldId id="321" r:id="rId35"/>
    <p:sldId id="322" r:id="rId36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77" d="100"/>
          <a:sy n="77" d="100"/>
        </p:scale>
        <p:origin x="-366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4A840-A8A1-4A35-996A-19A60774A82A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0D1BD-A8E4-4A45-B179-D99F7925F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39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Carbon dioxide is the most soluble</a:t>
            </a:r>
            <a:endParaRPr lang="en-US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Oxygen is 1/20th as soluble as carbon dioxide</a:t>
            </a:r>
            <a:endParaRPr lang="en-US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Nitrogen is practically insoluble in plasma</a:t>
            </a:r>
            <a:endParaRPr lang="en-US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9744F-A586-4836-AF0E-538717E006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09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3 ml of O2 can dissolve in 1 liter of blood. Thus only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 ml of O2/min can dissolve in the normal pulmonary blood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 of 5 liters/min (the resting cardiac output). Even under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resting conditions, the cells consume 250 ml of O2/min,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consumption may increase up to 25-fold during strenuous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exercise. To deliver the O2 required by the tissues even at rest,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cardiac output would have to be 83.3 liters/min if O2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could only be transported in dissolved form.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O2 bound to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Hb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does not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contribute to the 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O2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blood;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 blood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O2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not a measure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total O2 content of the blood but only of the dissolved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portion of O2.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9744F-A586-4836-AF0E-538717E006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98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S-shaped curve, the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O2–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Hb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dissociation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(or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saturation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Curve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100mmHg, hemoglobin is 98% saturated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Saturation of hemoglobin is why hyperventilation has little effect on arterial O2 levels</a:t>
            </a: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fact, hemoglobin is almost completely saturated at a PO2 of 70 mm Hg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increases in PO2 produce only small increases in oxygen binding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Oxygen loading and delivery to tissue is still adequate when PO2 is below normal levels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9744F-A586-4836-AF0E-538717E006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96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B366-FB7F-4BBA-B1D3-2015932F9A27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576A-75BA-4F34-831E-C27F8448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5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B366-FB7F-4BBA-B1D3-2015932F9A27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576A-75BA-4F34-831E-C27F8448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05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B366-FB7F-4BBA-B1D3-2015932F9A27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576A-75BA-4F34-831E-C27F8448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34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762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609600" y="914401"/>
            <a:ext cx="10972800" cy="52117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13 The Respiratory System</a:t>
            </a:r>
            <a:br>
              <a:rPr lang="en-US"/>
            </a:br>
            <a:r>
              <a:rPr lang="en-US" i="1"/>
              <a:t>Human Physiology</a:t>
            </a:r>
            <a:r>
              <a:rPr lang="en-US"/>
              <a:t> by Lauralee Sherwood ©2007 Brooks/Cole-Thomson Learning</a:t>
            </a:r>
          </a:p>
        </p:txBody>
      </p:sp>
    </p:spTree>
    <p:extLst>
      <p:ext uri="{BB962C8B-B14F-4D97-AF65-F5344CB8AC3E}">
        <p14:creationId xmlns:p14="http://schemas.microsoft.com/office/powerpoint/2010/main" val="992906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B366-FB7F-4BBA-B1D3-2015932F9A27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576A-75BA-4F34-831E-C27F8448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74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B366-FB7F-4BBA-B1D3-2015932F9A27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576A-75BA-4F34-831E-C27F8448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2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B366-FB7F-4BBA-B1D3-2015932F9A27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576A-75BA-4F34-831E-C27F8448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67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B366-FB7F-4BBA-B1D3-2015932F9A27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576A-75BA-4F34-831E-C27F8448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3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B366-FB7F-4BBA-B1D3-2015932F9A27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576A-75BA-4F34-831E-C27F8448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5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B366-FB7F-4BBA-B1D3-2015932F9A27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576A-75BA-4F34-831E-C27F8448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73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B366-FB7F-4BBA-B1D3-2015932F9A27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576A-75BA-4F34-831E-C27F8448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4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B366-FB7F-4BBA-B1D3-2015932F9A27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576A-75BA-4F34-831E-C27F8448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6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1B366-FB7F-4BBA-B1D3-2015932F9A27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3576A-75BA-4F34-831E-C27F8448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242230" y="2011679"/>
            <a:ext cx="483375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Respiratory System</a:t>
            </a:r>
          </a:p>
          <a:p>
            <a:pPr algn="ctr"/>
            <a:r>
              <a:rPr lang="en-US" sz="3200" dirty="0" smtClean="0"/>
              <a:t>Second Lecture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By: </a:t>
            </a:r>
          </a:p>
          <a:p>
            <a:pPr algn="ctr"/>
            <a:endParaRPr lang="en-US" sz="3200" dirty="0" smtClean="0"/>
          </a:p>
          <a:p>
            <a:r>
              <a:rPr lang="en-US" sz="3200" dirty="0" smtClean="0"/>
              <a:t>      Dr. Mohammad Alqudah</a:t>
            </a:r>
          </a:p>
          <a:p>
            <a:r>
              <a:rPr lang="en-US" sz="3200" dirty="0" smtClean="0"/>
              <a:t>      Physiology department</a:t>
            </a:r>
            <a:endParaRPr lang="en-US" sz="32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3238500" y="6304002"/>
            <a:ext cx="43941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Slides are from Dr. Othman </a:t>
            </a:r>
            <a:r>
              <a:rPr lang="en-US" sz="1000" dirty="0" err="1" smtClean="0"/>
              <a:t>Shboul</a:t>
            </a:r>
            <a:r>
              <a:rPr lang="en-US" sz="1000" dirty="0" smtClean="0"/>
              <a:t> and Chapter 13 The Respiratory System</a:t>
            </a:r>
            <a:br>
              <a:rPr lang="en-US" sz="1000" dirty="0" smtClean="0"/>
            </a:br>
            <a:r>
              <a:rPr lang="en-US" sz="1000" i="1" dirty="0" smtClean="0"/>
              <a:t>Human Physiology</a:t>
            </a:r>
            <a:r>
              <a:rPr lang="en-US" sz="1000" dirty="0" smtClean="0"/>
              <a:t> by </a:t>
            </a:r>
            <a:r>
              <a:rPr lang="en-US" sz="1000" dirty="0" err="1" smtClean="0"/>
              <a:t>Lauralee</a:t>
            </a:r>
            <a:r>
              <a:rPr lang="en-US" sz="1000" dirty="0" smtClean="0"/>
              <a:t> Sherwood ©2007 Brooks/Cole-Thomson Learning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7694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07962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Gas exchange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8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artial Pressure of a Gas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i="1" dirty="0"/>
              <a:t>The partial pressure of a gas:</a:t>
            </a:r>
            <a:r>
              <a:rPr lang="en-US" i="1" dirty="0"/>
              <a:t> </a:t>
            </a:r>
          </a:p>
          <a:p>
            <a:pPr marL="0" indent="0">
              <a:buNone/>
            </a:pPr>
            <a:r>
              <a:rPr lang="en-US" dirty="0"/>
              <a:t>The individual pressure </a:t>
            </a:r>
            <a:r>
              <a:rPr lang="en-US" dirty="0" smtClean="0"/>
              <a:t>exerted independently </a:t>
            </a:r>
            <a:r>
              <a:rPr lang="en-US" dirty="0"/>
              <a:t>by a particular gas within a mixture of </a:t>
            </a:r>
            <a:r>
              <a:rPr lang="en-US" dirty="0" smtClean="0"/>
              <a:t>gases is </a:t>
            </a:r>
            <a:r>
              <a:rPr lang="en-US" dirty="0"/>
              <a:t>known as its </a:t>
            </a:r>
            <a:r>
              <a:rPr lang="en-US" b="1" dirty="0"/>
              <a:t>partial pressure, </a:t>
            </a:r>
            <a:r>
              <a:rPr lang="en-US" dirty="0"/>
              <a:t>designated by </a:t>
            </a:r>
            <a:r>
              <a:rPr lang="en-US" b="1" i="1" dirty="0" err="1" smtClean="0"/>
              <a:t>P</a:t>
            </a:r>
            <a:r>
              <a:rPr lang="en-US" b="1" baseline="-25000" dirty="0" err="1" smtClean="0"/>
              <a:t>gas</a:t>
            </a:r>
            <a:endParaRPr lang="en-US" b="1" baseline="-25000" dirty="0" smtClean="0"/>
          </a:p>
          <a:p>
            <a:endParaRPr lang="en-US" b="1" i="1" dirty="0"/>
          </a:p>
          <a:p>
            <a:pPr>
              <a:buFont typeface="Wingdings" pitchFamily="2" charset="2"/>
              <a:buChar char="q"/>
            </a:pPr>
            <a:r>
              <a:rPr lang="en-US" b="1" i="1" dirty="0"/>
              <a:t>T</a:t>
            </a:r>
            <a:r>
              <a:rPr lang="en-US" b="1" i="1" dirty="0" smtClean="0"/>
              <a:t>otal </a:t>
            </a:r>
            <a:r>
              <a:rPr lang="en-US" b="1" i="1" dirty="0"/>
              <a:t>pressure  of gases:</a:t>
            </a:r>
          </a:p>
          <a:p>
            <a:pPr marL="0" indent="0">
              <a:buNone/>
            </a:pPr>
            <a:r>
              <a:rPr lang="en-US" dirty="0" smtClean="0"/>
              <a:t>equal </a:t>
            </a:r>
            <a:r>
              <a:rPr lang="en-US" dirty="0"/>
              <a:t>to the sum of the pressures that each gas in the mixture partially contributes.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b="1" dirty="0"/>
              <a:t>D</a:t>
            </a:r>
            <a:r>
              <a:rPr lang="en-US" b="1" dirty="0" smtClean="0"/>
              <a:t>ry </a:t>
            </a:r>
            <a:r>
              <a:rPr lang="en-US" b="1" dirty="0"/>
              <a:t>air </a:t>
            </a:r>
            <a:r>
              <a:rPr lang="en-US" b="1" dirty="0" smtClean="0"/>
              <a:t>contains:</a:t>
            </a:r>
          </a:p>
          <a:p>
            <a:pPr>
              <a:buFont typeface="Wingdings" pitchFamily="2" charset="2"/>
              <a:buChar char="q"/>
            </a:pPr>
            <a:endParaRPr lang="en-US" b="1" dirty="0"/>
          </a:p>
          <a:p>
            <a:r>
              <a:rPr lang="en-US" dirty="0" smtClean="0"/>
              <a:t>79</a:t>
            </a:r>
            <a:r>
              <a:rPr lang="en-US" dirty="0"/>
              <a:t>% nitrogen (</a:t>
            </a:r>
            <a:r>
              <a:rPr lang="en-US" dirty="0" smtClean="0"/>
              <a:t>N</a:t>
            </a:r>
            <a:r>
              <a:rPr lang="en-US" baseline="-25000" dirty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21</a:t>
            </a:r>
            <a:r>
              <a:rPr lang="en-US" dirty="0"/>
              <a:t>% </a:t>
            </a:r>
            <a:r>
              <a:rPr lang="en-US" dirty="0" smtClean="0"/>
              <a:t>O</a:t>
            </a:r>
            <a:r>
              <a:rPr lang="en-US" baseline="-25000" dirty="0"/>
              <a:t>2</a:t>
            </a:r>
            <a:r>
              <a:rPr lang="en-US" dirty="0" smtClean="0"/>
              <a:t>, </a:t>
            </a:r>
          </a:p>
          <a:p>
            <a:r>
              <a:rPr lang="en-US" dirty="0" smtClean="0"/>
              <a:t>Very little percentages </a:t>
            </a:r>
            <a:r>
              <a:rPr lang="en-US" dirty="0"/>
              <a:t>of </a:t>
            </a:r>
            <a:r>
              <a:rPr lang="en-US" dirty="0" smtClean="0"/>
              <a:t>CO</a:t>
            </a:r>
            <a:r>
              <a:rPr lang="en-US" baseline="-25000" dirty="0"/>
              <a:t>2</a:t>
            </a:r>
            <a:r>
              <a:rPr lang="en-US" dirty="0" smtClean="0"/>
              <a:t>, H</a:t>
            </a:r>
            <a:r>
              <a:rPr lang="en-US" baseline="-25000" dirty="0"/>
              <a:t>2</a:t>
            </a:r>
            <a:r>
              <a:rPr lang="en-US" dirty="0" smtClean="0"/>
              <a:t>O </a:t>
            </a:r>
            <a:r>
              <a:rPr lang="en-US" dirty="0"/>
              <a:t>vapor, other gases, and pollutants.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Altogether</a:t>
            </a:r>
            <a:r>
              <a:rPr lang="en-US" dirty="0"/>
              <a:t>, these gases </a:t>
            </a:r>
            <a:r>
              <a:rPr lang="en-US" dirty="0" smtClean="0"/>
              <a:t>in the atmosphere exert </a:t>
            </a:r>
            <a:r>
              <a:rPr lang="en-US" dirty="0"/>
              <a:t>a total atmospheric pressure </a:t>
            </a:r>
            <a:r>
              <a:rPr lang="en-US" dirty="0" smtClean="0"/>
              <a:t>of 760 </a:t>
            </a:r>
            <a:r>
              <a:rPr lang="en-US" dirty="0"/>
              <a:t>mm Hg at sea level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8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artial pressure gradients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24000"/>
            <a:ext cx="8229600" cy="39624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Gas can exert a pressure in both air and liquid; the greater the partial pressure of a gas in a liquid, the more of that gas dissolved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endParaRPr lang="en-US" b="1" dirty="0" smtClean="0"/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PARTIAL </a:t>
            </a:r>
            <a:r>
              <a:rPr lang="en-US" b="1" dirty="0"/>
              <a:t>PRESSURE </a:t>
            </a:r>
            <a:r>
              <a:rPr lang="en-US" b="1" dirty="0" smtClean="0"/>
              <a:t>GRADIENTS</a:t>
            </a:r>
          </a:p>
          <a:p>
            <a:pPr marL="0" indent="0">
              <a:buNone/>
            </a:pPr>
            <a:r>
              <a:rPr lang="en-US" dirty="0"/>
              <a:t>A difference in partial pressure between capillary blood </a:t>
            </a:r>
            <a:r>
              <a:rPr lang="en-US" dirty="0" smtClean="0"/>
              <a:t>and surrounding structures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Exist in 2 locations: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between </a:t>
            </a:r>
            <a:r>
              <a:rPr lang="en-US" dirty="0"/>
              <a:t>the alveolar </a:t>
            </a:r>
            <a:r>
              <a:rPr lang="en-US" dirty="0" smtClean="0"/>
              <a:t>air and </a:t>
            </a:r>
            <a:r>
              <a:rPr lang="en-US" dirty="0"/>
              <a:t>pulmonary capillary blood. 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between </a:t>
            </a:r>
            <a:r>
              <a:rPr lang="en-US" dirty="0"/>
              <a:t>systemic capillary blood and </a:t>
            </a:r>
            <a:r>
              <a:rPr lang="en-US" dirty="0" smtClean="0"/>
              <a:t>surrounding tissues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934" y="1918732"/>
            <a:ext cx="1552575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72608" y="1524000"/>
            <a:ext cx="9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alveolus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01325" y="6550024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tissue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1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عنصر نائب للتذييل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800"/>
              <a:t>Chapter 13 The Respiratory System</a:t>
            </a:r>
            <a:br>
              <a:rPr lang="en-US" sz="800"/>
            </a:br>
            <a:r>
              <a:rPr lang="en-US" sz="800" i="1"/>
              <a:t>Human Physiology</a:t>
            </a:r>
            <a:r>
              <a:rPr lang="en-US" sz="800"/>
              <a:t> by Lauralee Sherwood ©2007 Brooks/Cole-Thomson Learning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0000"/>
                </a:solidFill>
              </a:rPr>
              <a:t>Gas Exchange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At both pulmonary capillary and tissue capillary levels, gas exchange involves simple diffusion of O</a:t>
            </a:r>
            <a:r>
              <a:rPr lang="en-US" baseline="-25000" dirty="0" smtClean="0"/>
              <a:t>2</a:t>
            </a:r>
            <a:r>
              <a:rPr lang="en-US" dirty="0" smtClean="0"/>
              <a:t> and CO</a:t>
            </a:r>
            <a:r>
              <a:rPr lang="en-US" baseline="-25000" dirty="0" smtClean="0"/>
              <a:t>2</a:t>
            </a:r>
            <a:r>
              <a:rPr lang="en-US" dirty="0" smtClean="0"/>
              <a:t> down partial pressure gradients</a:t>
            </a:r>
          </a:p>
          <a:p>
            <a:pPr eaLnBrk="1" hangingPunct="1"/>
            <a:r>
              <a:rPr lang="en-US" dirty="0" smtClean="0"/>
              <a:t>Partial pressure exerted by each gas in a mixture                                    equals the total pressure times the fractional                                            composition of this gas the mixture</a:t>
            </a:r>
          </a:p>
        </p:txBody>
      </p:sp>
      <p:pic>
        <p:nvPicPr>
          <p:cNvPr id="37893" name="Picture 4" descr="12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2878961"/>
            <a:ext cx="3606800" cy="347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77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عنصر نائب للتذييل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800"/>
              <a:t>Chapter 13 The Respiratory System</a:t>
            </a:r>
            <a:br>
              <a:rPr lang="en-US" sz="800"/>
            </a:br>
            <a:r>
              <a:rPr lang="en-US" sz="800" i="1"/>
              <a:t>Human Physiology</a:t>
            </a:r>
            <a:r>
              <a:rPr lang="en-US" sz="800"/>
              <a:t> by Lauralee Sherwood ©2007 Brooks/Cole-Thomson Learning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/>
              <a:t>Oxygen and Carbon Dioxide Exchange Across Pulmonary and Systemic Capillaries Caused by Partial Pressure Gradients</a:t>
            </a:r>
          </a:p>
        </p:txBody>
      </p:sp>
      <p:pic>
        <p:nvPicPr>
          <p:cNvPr id="38916" name="Picture 4" descr="12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85800"/>
            <a:ext cx="6400800" cy="55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20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عنصر نائب للتذييل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800"/>
              <a:t>Chapter 13 The Respiratory System</a:t>
            </a:r>
            <a:br>
              <a:rPr lang="en-US" sz="800"/>
            </a:br>
            <a:r>
              <a:rPr lang="en-US" sz="800" i="1"/>
              <a:t>Human Physiology</a:t>
            </a:r>
            <a:r>
              <a:rPr lang="en-US" sz="800"/>
              <a:t> by Lauralee Sherwood ©2007 Brooks/Cole-Thomson Learning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0000"/>
                </a:solidFill>
              </a:rPr>
              <a:t>Gas Exchange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Additional factors that affect the rate of gas transfer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According to </a:t>
            </a:r>
            <a:r>
              <a:rPr lang="en-US" dirty="0" err="1" smtClean="0"/>
              <a:t>fick’s</a:t>
            </a:r>
            <a:r>
              <a:rPr lang="en-US" dirty="0" smtClean="0"/>
              <a:t> low of diffusion</a:t>
            </a:r>
          </a:p>
          <a:p>
            <a:pPr eaLnBrk="1" hangingPunct="1"/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As surface area increases, the rate increases</a:t>
            </a:r>
          </a:p>
          <a:p>
            <a:pPr lvl="1" eaLnBrk="1" hangingPunct="1"/>
            <a:r>
              <a:rPr lang="en-US" dirty="0" smtClean="0"/>
              <a:t>Increase in thickness of barrier separating air and blood decreases rate of gas transfer</a:t>
            </a:r>
          </a:p>
          <a:p>
            <a:pPr lvl="1" eaLnBrk="1" hangingPunct="1"/>
            <a:r>
              <a:rPr lang="en-US" dirty="0" smtClean="0"/>
              <a:t>Rate of gas exchange is directly proportional to the diffusion coefficient for a gas</a:t>
            </a:r>
          </a:p>
        </p:txBody>
      </p:sp>
    </p:spTree>
    <p:extLst>
      <p:ext uri="{BB962C8B-B14F-4D97-AF65-F5344CB8AC3E}">
        <p14:creationId xmlns:p14="http://schemas.microsoft.com/office/powerpoint/2010/main" val="373244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عنصر نائب للتذييل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800"/>
              <a:t>Chapter 13 The Respiratory System</a:t>
            </a:r>
            <a:br>
              <a:rPr lang="en-US" sz="800"/>
            </a:br>
            <a:r>
              <a:rPr lang="en-US" sz="800" i="1"/>
              <a:t>Human Physiology</a:t>
            </a:r>
            <a:r>
              <a:rPr lang="en-US" sz="800"/>
              <a:t> by Lauralee Sherwood ©2007 Brooks/Cole-Thomson Learning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</a:rPr>
              <a:t>Gas Exchange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200"/>
              <a:t>Exchange across systemic capillaries also occurs down partial pressure gradients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>
                <a:latin typeface="Helvetica" panose="020B0604020202020204" pitchFamily="34" charset="0"/>
              </a:rPr>
              <a:t>By equilibration in the alveoli, the oxygen in the systemic capillaries has a high partial pressure (e.g., 100) compared to tissue cells (e.g., 40).   These cells are using oxygen.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>
                <a:latin typeface="Helvetica" panose="020B0604020202020204" pitchFamily="34" charset="0"/>
              </a:rPr>
              <a:t>The partial pressure for carbon dioxide in the systemic capillaries is low (e.g., 40) compared to the tissue cells (e.g., 46), which are making this gas through their metabolism.</a:t>
            </a:r>
          </a:p>
          <a:p>
            <a:pPr eaLnBrk="1" hangingPunct="1">
              <a:lnSpc>
                <a:spcPct val="80000"/>
              </a:lnSpc>
            </a:pPr>
            <a:r>
              <a:rPr lang="en-US" sz="2200">
                <a:latin typeface="Helvetica" panose="020B0604020202020204" pitchFamily="34" charset="0"/>
              </a:rPr>
              <a:t>By partial pressure gradients, oxygen diffuses from the systemic capillaries into the tissue cells (100 to 40, higher to lower).  Carbon dioxide diffuses in the opposite direction. 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>
                <a:latin typeface="Helvetica" panose="020B0604020202020204" pitchFamily="34" charset="0"/>
              </a:rPr>
              <a:t>Having equilibrated with the tissue cells, the blood leaving the systemic capillaries is low in oxygen and high in carbon dioxide. 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>
                <a:latin typeface="Helvetica" panose="020B0604020202020204" pitchFamily="34" charset="0"/>
              </a:rPr>
              <a:t>This blood returns to the right side of the heart and on to the lungs.  At the pulmonary capillaries, the blood acquires oxygen and releases some of its carbon dioxide.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41896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2225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 TRANSPORT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295400"/>
            <a:ext cx="74866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8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 of O</a:t>
            </a:r>
            <a:r>
              <a:rPr lang="en-US" sz="3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via Hemoglobin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1" y="1828800"/>
            <a:ext cx="8372475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Hemoglobin (</a:t>
            </a:r>
            <a:r>
              <a:rPr lang="en-US" dirty="0" err="1" smtClean="0"/>
              <a:t>Hb</a:t>
            </a:r>
            <a:r>
              <a:rPr lang="en-US" dirty="0" smtClean="0"/>
              <a:t>): 4 iron atoms each binds one O</a:t>
            </a:r>
            <a:r>
              <a:rPr lang="en-US" baseline="-25000" dirty="0"/>
              <a:t>2</a:t>
            </a:r>
            <a:r>
              <a:rPr lang="en-US" dirty="0" smtClean="0"/>
              <a:t> molecule</a:t>
            </a:r>
          </a:p>
          <a:p>
            <a:endParaRPr lang="en-US" dirty="0" smtClean="0"/>
          </a:p>
          <a:p>
            <a:r>
              <a:rPr lang="en-US" dirty="0"/>
              <a:t>The </a:t>
            </a:r>
            <a:r>
              <a:rPr lang="en-US" b="1" dirty="0"/>
              <a:t>percent </a:t>
            </a:r>
            <a:r>
              <a:rPr lang="en-US" b="1" dirty="0" smtClean="0"/>
              <a:t>hemoglobin (% </a:t>
            </a:r>
            <a:r>
              <a:rPr lang="en-US" b="1" dirty="0" err="1"/>
              <a:t>Hb</a:t>
            </a:r>
            <a:r>
              <a:rPr lang="en-US" b="1" dirty="0"/>
              <a:t>) </a:t>
            </a:r>
            <a:r>
              <a:rPr lang="en-US" b="1" dirty="0" smtClean="0"/>
              <a:t>saturation: </a:t>
            </a:r>
            <a:r>
              <a:rPr lang="en-US" dirty="0"/>
              <a:t>the extent to which the </a:t>
            </a:r>
            <a:r>
              <a:rPr lang="en-US" dirty="0" err="1" smtClean="0"/>
              <a:t>Hb</a:t>
            </a:r>
            <a:r>
              <a:rPr lang="en-US" dirty="0" smtClean="0"/>
              <a:t> present is </a:t>
            </a:r>
            <a:r>
              <a:rPr lang="en-US" dirty="0"/>
              <a:t>combined with </a:t>
            </a:r>
            <a:r>
              <a:rPr lang="en-US" dirty="0" smtClean="0"/>
              <a:t>O</a:t>
            </a:r>
            <a:r>
              <a:rPr lang="en-US" baseline="-25000" dirty="0"/>
              <a:t>2</a:t>
            </a:r>
            <a:r>
              <a:rPr lang="en-US" dirty="0" smtClean="0"/>
              <a:t> (0% to fully saturated 100%)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962526"/>
            <a:ext cx="69913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Pulmonary Surfactant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286000"/>
            <a:ext cx="8686800" cy="3352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If the alveoli were lined with water alone, surface tension would be so great that the lungs would collapse (due to great cohesive forces between water molecules)</a:t>
            </a:r>
          </a:p>
          <a:p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The tremendous surface tension of pure water is normally counteracted by pulmonary surfactant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60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PO</a:t>
            </a:r>
            <a:r>
              <a:rPr lang="en-US" sz="3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 High PO</a:t>
            </a:r>
            <a:r>
              <a:rPr lang="en-US" baseline="-25000" dirty="0" smtClean="0"/>
              <a:t>2</a:t>
            </a:r>
            <a:r>
              <a:rPr lang="en-US" dirty="0" smtClean="0"/>
              <a:t> (alveolar capillaries): </a:t>
            </a:r>
            <a:r>
              <a:rPr lang="en-US" dirty="0" err="1" smtClean="0"/>
              <a:t>Hb</a:t>
            </a:r>
            <a:r>
              <a:rPr lang="en-US" dirty="0" smtClean="0"/>
              <a:t> loads up O</a:t>
            </a:r>
            <a:r>
              <a:rPr lang="en-US" baseline="-25000" dirty="0" smtClean="0"/>
              <a:t>2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 Low PO</a:t>
            </a:r>
            <a:r>
              <a:rPr lang="en-US" baseline="-25000" dirty="0" smtClean="0"/>
              <a:t>2</a:t>
            </a:r>
            <a:r>
              <a:rPr lang="en-US" dirty="0" smtClean="0"/>
              <a:t> (systemic capillaries): </a:t>
            </a:r>
            <a:r>
              <a:rPr lang="en-US" dirty="0" err="1" smtClean="0"/>
              <a:t>Hb</a:t>
            </a:r>
            <a:r>
              <a:rPr lang="en-US" dirty="0" smtClean="0"/>
              <a:t> unloads O</a:t>
            </a:r>
            <a:r>
              <a:rPr lang="en-US" baseline="-25000" dirty="0" smtClean="0"/>
              <a:t>2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2200" dirty="0"/>
          </a:p>
          <a:p>
            <a:pPr algn="ctr">
              <a:buFont typeface="Wingdings" pitchFamily="2" charset="2"/>
              <a:buChar char="v"/>
            </a:pPr>
            <a:r>
              <a:rPr lang="en-US" sz="2200" b="1" dirty="0"/>
              <a:t>blood </a:t>
            </a:r>
            <a:r>
              <a:rPr lang="en-US" sz="2200" b="1" i="1" dirty="0"/>
              <a:t>P</a:t>
            </a:r>
            <a:r>
              <a:rPr lang="en-US" sz="2200" b="1" dirty="0"/>
              <a:t>O</a:t>
            </a:r>
            <a:r>
              <a:rPr lang="en-US" sz="2400" baseline="-25000" dirty="0"/>
              <a:t>2</a:t>
            </a:r>
            <a:r>
              <a:rPr lang="en-US" sz="2200" b="1" dirty="0"/>
              <a:t> is not a measure of the total O</a:t>
            </a:r>
            <a:r>
              <a:rPr lang="en-US" sz="2400" baseline="-25000" dirty="0"/>
              <a:t>2</a:t>
            </a:r>
            <a:r>
              <a:rPr lang="en-US" sz="2200" b="1" dirty="0"/>
              <a:t> content of the blood but only of the dissolved portion of O</a:t>
            </a:r>
            <a:r>
              <a:rPr lang="en-US" sz="2400" baseline="-25000" dirty="0"/>
              <a:t>2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525726" y="2362201"/>
            <a:ext cx="424667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err="1"/>
              <a:t>Hb</a:t>
            </a:r>
            <a:r>
              <a:rPr lang="en-US" sz="2400" dirty="0"/>
              <a:t> + O</a:t>
            </a:r>
            <a:r>
              <a:rPr lang="en-US" sz="2400" baseline="-25000" dirty="0"/>
              <a:t>2</a:t>
            </a:r>
            <a:r>
              <a:rPr lang="en-US" sz="2400" dirty="0"/>
              <a:t>                                   HbO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744925" y="2514600"/>
            <a:ext cx="2133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4729685" y="2667000"/>
            <a:ext cx="5486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25726" y="4800601"/>
            <a:ext cx="424667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err="1"/>
              <a:t>Hb</a:t>
            </a:r>
            <a:r>
              <a:rPr lang="en-US" sz="2400" dirty="0"/>
              <a:t> + O</a:t>
            </a:r>
            <a:r>
              <a:rPr lang="en-US" sz="2400" baseline="-25000" dirty="0"/>
              <a:t>2</a:t>
            </a:r>
            <a:r>
              <a:rPr lang="en-US" sz="2400" dirty="0"/>
              <a:t>                                  HbO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744925" y="4953000"/>
            <a:ext cx="5486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4724401" y="5105400"/>
            <a:ext cx="21031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2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3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Dissociation curve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1676400"/>
            <a:ext cx="52197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6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Hemoglobin in O</a:t>
            </a:r>
            <a:r>
              <a:rPr lang="en-US" sz="4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exchange at the alveolar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87483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Hemoglobin acts as a “storage depot” for </a:t>
            </a:r>
            <a:r>
              <a:rPr lang="en-US" dirty="0" smtClean="0"/>
              <a:t>O</a:t>
            </a:r>
            <a:r>
              <a:rPr lang="en-US" baseline="-25000" dirty="0"/>
              <a:t>2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b="1" dirty="0"/>
              <a:t>O2 </a:t>
            </a:r>
            <a:r>
              <a:rPr lang="en-US" b="1" dirty="0" smtClean="0"/>
              <a:t>stored in </a:t>
            </a:r>
            <a:r>
              <a:rPr lang="en-US" b="1" dirty="0" err="1"/>
              <a:t>Hb</a:t>
            </a:r>
            <a:r>
              <a:rPr lang="en-US" b="1" dirty="0"/>
              <a:t> </a:t>
            </a:r>
            <a:r>
              <a:rPr lang="en-US" b="1" dirty="0" smtClean="0"/>
              <a:t>does </a:t>
            </a:r>
            <a:r>
              <a:rPr lang="en-US" b="1" u="sng" dirty="0" smtClean="0"/>
              <a:t>not</a:t>
            </a:r>
            <a:r>
              <a:rPr lang="en-US" b="1" dirty="0" smtClean="0"/>
              <a:t> </a:t>
            </a:r>
            <a:r>
              <a:rPr lang="en-US" b="1" dirty="0"/>
              <a:t>contribute to blood </a:t>
            </a:r>
            <a:r>
              <a:rPr lang="en-US" b="1" i="1" dirty="0" smtClean="0"/>
              <a:t>P</a:t>
            </a:r>
            <a:r>
              <a:rPr lang="en-US" b="1" dirty="0" smtClean="0"/>
              <a:t>O2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As soon as venous blood passes through pulmonary capillaries O2 </a:t>
            </a:r>
            <a:r>
              <a:rPr lang="en-US" dirty="0"/>
              <a:t>immediately diffuses </a:t>
            </a:r>
            <a:r>
              <a:rPr lang="en-US" dirty="0" smtClean="0"/>
              <a:t>from alveoli into the blood (increasing PO2)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More O</a:t>
            </a:r>
            <a:r>
              <a:rPr lang="en-US" baseline="-25000" dirty="0"/>
              <a:t>2</a:t>
            </a:r>
            <a:r>
              <a:rPr lang="en-US" dirty="0" smtClean="0"/>
              <a:t> in blood is available to be taken by </a:t>
            </a:r>
            <a:r>
              <a:rPr lang="en-US" dirty="0" err="1" smtClean="0"/>
              <a:t>Hb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This helps lowering PO</a:t>
            </a:r>
            <a:r>
              <a:rPr lang="en-US" baseline="-25000" dirty="0"/>
              <a:t>2</a:t>
            </a:r>
            <a:r>
              <a:rPr lang="en-US" dirty="0" smtClean="0"/>
              <a:t>, so taking more O</a:t>
            </a:r>
            <a:r>
              <a:rPr lang="en-US" baseline="-25000" dirty="0"/>
              <a:t>2</a:t>
            </a:r>
            <a:r>
              <a:rPr lang="en-US" dirty="0" smtClean="0"/>
              <a:t> from alveoli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When </a:t>
            </a:r>
            <a:r>
              <a:rPr lang="en-US" dirty="0" err="1" smtClean="0"/>
              <a:t>Hb</a:t>
            </a:r>
            <a:r>
              <a:rPr lang="en-US" dirty="0" smtClean="0"/>
              <a:t> becomes fully saturated, diffused O</a:t>
            </a:r>
            <a:r>
              <a:rPr lang="en-US" baseline="-25000" dirty="0"/>
              <a:t>2</a:t>
            </a:r>
            <a:r>
              <a:rPr lang="en-US" dirty="0" smtClean="0"/>
              <a:t> will be in the dissolved form, so increasing PO</a:t>
            </a:r>
            <a:r>
              <a:rPr lang="en-US" baseline="-25000" dirty="0"/>
              <a:t>2</a:t>
            </a:r>
            <a:r>
              <a:rPr lang="en-US" dirty="0" smtClean="0"/>
              <a:t> till equilibrates with alveolar PO</a:t>
            </a:r>
            <a:r>
              <a:rPr lang="en-US" baseline="-25000" dirty="0"/>
              <a:t>2</a:t>
            </a:r>
            <a:r>
              <a:rPr lang="en-US" dirty="0" smtClean="0"/>
              <a:t>, so no more O</a:t>
            </a:r>
            <a:r>
              <a:rPr lang="en-US" baseline="-25000" dirty="0"/>
              <a:t>2</a:t>
            </a:r>
            <a:r>
              <a:rPr lang="en-US" dirty="0" smtClean="0"/>
              <a:t> diffusion.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12048"/>
            <a:ext cx="9144000" cy="413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81200" y="2178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Hemoglobin in O2 exchange at the alveolar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1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Hemoglobin in O</a:t>
            </a:r>
            <a:r>
              <a:rPr lang="en-US" sz="4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exchange at the tissue level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81112"/>
            <a:ext cx="8229600" cy="5257800"/>
          </a:xfrm>
        </p:spPr>
        <p:txBody>
          <a:bodyPr>
            <a:noAutofit/>
          </a:bodyPr>
          <a:lstStyle/>
          <a:p>
            <a:r>
              <a:rPr lang="en-US" sz="1800" i="1" dirty="0"/>
              <a:t>P</a:t>
            </a:r>
            <a:r>
              <a:rPr lang="en-US" sz="1800" dirty="0"/>
              <a:t>O</a:t>
            </a:r>
            <a:r>
              <a:rPr lang="en-US" sz="1800" baseline="-25000" dirty="0"/>
              <a:t>2</a:t>
            </a:r>
            <a:r>
              <a:rPr lang="en-US" sz="1800" dirty="0"/>
              <a:t> of blood entering the systemic capillaries is considerably higher than the </a:t>
            </a:r>
            <a:r>
              <a:rPr lang="en-US" sz="1800" i="1" dirty="0"/>
              <a:t>P</a:t>
            </a:r>
            <a:r>
              <a:rPr lang="en-US" sz="1800" dirty="0"/>
              <a:t>O</a:t>
            </a:r>
            <a:r>
              <a:rPr lang="en-US" sz="1800" baseline="-25000" dirty="0"/>
              <a:t>2</a:t>
            </a:r>
            <a:r>
              <a:rPr lang="en-US" sz="1800" dirty="0"/>
              <a:t> of the surrounding tissue</a:t>
            </a:r>
          </a:p>
          <a:p>
            <a:endParaRPr lang="en-US" sz="1800" dirty="0"/>
          </a:p>
          <a:p>
            <a:r>
              <a:rPr lang="en-US" sz="1800" dirty="0"/>
              <a:t>O</a:t>
            </a:r>
            <a:r>
              <a:rPr lang="en-US" sz="1800" baseline="-25000" dirty="0"/>
              <a:t>2</a:t>
            </a:r>
            <a:r>
              <a:rPr lang="en-US" sz="1800" dirty="0"/>
              <a:t> immediately diffuses from the blood into the tissues, lowering blood </a:t>
            </a:r>
            <a:r>
              <a:rPr lang="en-US" sz="1800" i="1" dirty="0"/>
              <a:t>P</a:t>
            </a:r>
            <a:r>
              <a:rPr lang="en-US" sz="1800" dirty="0"/>
              <a:t>O</a:t>
            </a:r>
            <a:r>
              <a:rPr lang="en-US" sz="1800" baseline="-25000" dirty="0"/>
              <a:t>2</a:t>
            </a:r>
          </a:p>
          <a:p>
            <a:endParaRPr lang="en-US" sz="1800" dirty="0"/>
          </a:p>
          <a:p>
            <a:r>
              <a:rPr lang="en-US" sz="1800" dirty="0"/>
              <a:t>When blood </a:t>
            </a:r>
            <a:r>
              <a:rPr lang="en-US" sz="1800" i="1" dirty="0"/>
              <a:t>P</a:t>
            </a:r>
            <a:r>
              <a:rPr lang="en-US" sz="1800" dirty="0"/>
              <a:t>O</a:t>
            </a:r>
            <a:r>
              <a:rPr lang="en-US" sz="1800" baseline="-25000" dirty="0"/>
              <a:t>2</a:t>
            </a:r>
            <a:r>
              <a:rPr lang="en-US" sz="1800" dirty="0"/>
              <a:t> falls, </a:t>
            </a:r>
            <a:r>
              <a:rPr lang="en-US" sz="1800" dirty="0" err="1"/>
              <a:t>Hb</a:t>
            </a:r>
            <a:r>
              <a:rPr lang="en-US" sz="1800" dirty="0"/>
              <a:t> must unload some stored O</a:t>
            </a:r>
            <a:r>
              <a:rPr lang="en-US" sz="1800" baseline="-25000" dirty="0"/>
              <a:t>2</a:t>
            </a:r>
            <a:r>
              <a:rPr lang="en-US" sz="1800" dirty="0"/>
              <a:t>, because the % </a:t>
            </a:r>
            <a:r>
              <a:rPr lang="en-US" sz="1800" dirty="0" err="1"/>
              <a:t>Hb</a:t>
            </a:r>
            <a:r>
              <a:rPr lang="en-US" sz="1800" dirty="0"/>
              <a:t> saturation is reduced</a:t>
            </a:r>
          </a:p>
          <a:p>
            <a:endParaRPr lang="en-US" sz="1800" dirty="0"/>
          </a:p>
          <a:p>
            <a:r>
              <a:rPr lang="en-US" sz="1800" dirty="0"/>
              <a:t>As the O</a:t>
            </a:r>
            <a:r>
              <a:rPr lang="en-US" sz="1800" baseline="-25000" dirty="0"/>
              <a:t>2</a:t>
            </a:r>
            <a:r>
              <a:rPr lang="en-US" sz="1800" dirty="0"/>
              <a:t> released from </a:t>
            </a:r>
            <a:r>
              <a:rPr lang="en-US" sz="1800" dirty="0" err="1"/>
              <a:t>Hb</a:t>
            </a:r>
            <a:r>
              <a:rPr lang="en-US" sz="1800" dirty="0"/>
              <a:t> dissolves in the blood, blood </a:t>
            </a:r>
            <a:r>
              <a:rPr lang="en-US" sz="1800" i="1" dirty="0"/>
              <a:t>P</a:t>
            </a:r>
            <a:r>
              <a:rPr lang="en-US" sz="1800" dirty="0"/>
              <a:t>O</a:t>
            </a:r>
            <a:r>
              <a:rPr lang="en-US" sz="1800" baseline="-25000" dirty="0"/>
              <a:t>2</a:t>
            </a:r>
            <a:r>
              <a:rPr lang="en-US" sz="1800" dirty="0"/>
              <a:t> increases and once again exceeds the </a:t>
            </a:r>
            <a:r>
              <a:rPr lang="en-US" sz="1800" i="1" dirty="0"/>
              <a:t>P</a:t>
            </a:r>
            <a:r>
              <a:rPr lang="en-US" sz="1800" dirty="0"/>
              <a:t>O</a:t>
            </a:r>
            <a:r>
              <a:rPr lang="en-US" sz="1800" baseline="-25000" dirty="0"/>
              <a:t>2</a:t>
            </a:r>
            <a:r>
              <a:rPr lang="en-US" sz="1800" dirty="0"/>
              <a:t> of the surrounding tissues</a:t>
            </a:r>
          </a:p>
          <a:p>
            <a:endParaRPr lang="en-US" sz="1800" dirty="0"/>
          </a:p>
          <a:p>
            <a:r>
              <a:rPr lang="en-US" sz="1800" dirty="0"/>
              <a:t>This favors further movement of O2 out of the blood, although the total quantity of O</a:t>
            </a:r>
            <a:r>
              <a:rPr lang="en-US" sz="1800" baseline="-25000" dirty="0"/>
              <a:t>2</a:t>
            </a:r>
            <a:r>
              <a:rPr lang="en-US" sz="1800" dirty="0"/>
              <a:t> in the blood has already fallen</a:t>
            </a:r>
          </a:p>
          <a:p>
            <a:endParaRPr lang="en-US" sz="1800" dirty="0"/>
          </a:p>
          <a:p>
            <a:r>
              <a:rPr lang="en-US" sz="1800" dirty="0"/>
              <a:t>when </a:t>
            </a:r>
            <a:r>
              <a:rPr lang="en-US" sz="1800" dirty="0" err="1"/>
              <a:t>Hb</a:t>
            </a:r>
            <a:r>
              <a:rPr lang="en-US" sz="1800" dirty="0"/>
              <a:t> is unloaded to the greatest extent possible for the </a:t>
            </a:r>
            <a:r>
              <a:rPr lang="en-US" sz="1800" i="1" dirty="0"/>
              <a:t>P</a:t>
            </a:r>
            <a:r>
              <a:rPr lang="en-US" sz="1800" dirty="0"/>
              <a:t>O</a:t>
            </a:r>
            <a:r>
              <a:rPr lang="en-US" sz="1800" baseline="-25000" dirty="0"/>
              <a:t>2</a:t>
            </a:r>
            <a:r>
              <a:rPr lang="en-US" sz="1800" dirty="0"/>
              <a:t> (existing at the systemic capillaries) can blood </a:t>
            </a:r>
            <a:r>
              <a:rPr lang="en-US" sz="1800" i="1" dirty="0"/>
              <a:t>P</a:t>
            </a:r>
            <a:r>
              <a:rPr lang="en-US" sz="1800" dirty="0"/>
              <a:t>O2 fall as low as in surrounding tissue. At this time, further transfer of O</a:t>
            </a:r>
            <a:r>
              <a:rPr lang="en-US" sz="1800" baseline="-25000" dirty="0"/>
              <a:t>2</a:t>
            </a:r>
            <a:r>
              <a:rPr lang="en-US" sz="1800" dirty="0"/>
              <a:t> stops.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Hemoglobin in O2 exchange at the tissue level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438400" y="2895600"/>
            <a:ext cx="6949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38400" y="3733800"/>
            <a:ext cx="6949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133600" y="4191000"/>
            <a:ext cx="2209800" cy="2133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Oval 8"/>
          <p:cNvSpPr/>
          <p:nvPr/>
        </p:nvSpPr>
        <p:spPr>
          <a:xfrm>
            <a:off x="4800600" y="4191000"/>
            <a:ext cx="2209800" cy="2133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" name="Oval 9"/>
          <p:cNvSpPr/>
          <p:nvPr/>
        </p:nvSpPr>
        <p:spPr>
          <a:xfrm>
            <a:off x="7467600" y="4191000"/>
            <a:ext cx="2209800" cy="2133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912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144078" y="327163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4864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552700" y="3468756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8501270" y="30099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8839200" y="461341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352800" y="54483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8300830" y="46863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628900" y="54483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648700" y="513853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577470" y="32385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8686800" y="3435626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2385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019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2484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708374" y="3359426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205331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276600" y="59055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457122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9248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83058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534400" y="3581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7982778" y="471777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847522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791200" y="3581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172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5448300" y="2971800"/>
            <a:ext cx="228600" cy="228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471530" y="3043030"/>
            <a:ext cx="228600" cy="2286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5448300" y="3430656"/>
            <a:ext cx="228600" cy="228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943600" y="3074504"/>
            <a:ext cx="228600" cy="228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924800" y="2998304"/>
            <a:ext cx="228600" cy="228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8169965" y="3430656"/>
            <a:ext cx="228600" cy="228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8763000" y="3112604"/>
            <a:ext cx="228600" cy="228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486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54864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0198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514600" y="3200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5146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5908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590800" y="3200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3276600" y="3424030"/>
            <a:ext cx="228600" cy="2286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3319670" y="3581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31967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39587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395870" y="3581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3505200" y="2971800"/>
            <a:ext cx="228600" cy="2286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548270" y="312917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548270" y="297677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3624470" y="297677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624470" y="312917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8405191" y="5428422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8953500" y="4944717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9601201" y="2436096"/>
            <a:ext cx="1215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Systemic capillary blood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9982200" y="43434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Tissue cells</a:t>
            </a:r>
          </a:p>
        </p:txBody>
      </p:sp>
      <p:cxnSp>
        <p:nvCxnSpPr>
          <p:cNvPr id="103" name="Straight Arrow Connector 102"/>
          <p:cNvCxnSpPr>
            <a:stCxn id="100" idx="1"/>
          </p:cNvCxnSpPr>
          <p:nvPr/>
        </p:nvCxnSpPr>
        <p:spPr>
          <a:xfrm flipH="1">
            <a:off x="9296400" y="2897762"/>
            <a:ext cx="304800" cy="4169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9677401" y="4648200"/>
            <a:ext cx="380999" cy="2231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2206436" y="3783496"/>
            <a:ext cx="1954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Blood O2 = tissue O2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835336" y="3783496"/>
            <a:ext cx="1954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Blood O2 &gt; tissue O2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540436" y="3783496"/>
            <a:ext cx="1954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Blood O2 = tissue O2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5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at the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 level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promote</a:t>
            </a:r>
            <a:b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unloading of O2 from hemoglobin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51038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E</a:t>
            </a:r>
            <a:r>
              <a:rPr lang="en-US" b="1" dirty="0" smtClean="0"/>
              <a:t>ffect of CO2 on % </a:t>
            </a:r>
            <a:r>
              <a:rPr lang="en-US" b="1" dirty="0" err="1"/>
              <a:t>H</a:t>
            </a:r>
            <a:r>
              <a:rPr lang="en-US" b="1" dirty="0" err="1" smtClean="0"/>
              <a:t>b</a:t>
            </a:r>
            <a:r>
              <a:rPr lang="en-US" b="1" dirty="0" smtClean="0"/>
              <a:t> saturation:</a:t>
            </a:r>
          </a:p>
          <a:p>
            <a:endParaRPr lang="en-US" b="1" dirty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Increase in CO2 </a:t>
            </a:r>
            <a:r>
              <a:rPr lang="en-US" dirty="0"/>
              <a:t>in </a:t>
            </a:r>
            <a:r>
              <a:rPr lang="en-US" dirty="0" smtClean="0"/>
              <a:t>the blood decreases </a:t>
            </a:r>
            <a:r>
              <a:rPr lang="en-US" dirty="0"/>
              <a:t>the affinity of </a:t>
            </a:r>
            <a:r>
              <a:rPr lang="en-US" dirty="0" err="1"/>
              <a:t>Hb</a:t>
            </a:r>
            <a:r>
              <a:rPr lang="en-US" dirty="0"/>
              <a:t> for O2, so </a:t>
            </a:r>
            <a:r>
              <a:rPr lang="en-US" dirty="0" err="1"/>
              <a:t>Hb</a:t>
            </a:r>
            <a:r>
              <a:rPr lang="en-US" dirty="0"/>
              <a:t> </a:t>
            </a:r>
            <a:r>
              <a:rPr lang="en-US" dirty="0" smtClean="0"/>
              <a:t>unloads more </a:t>
            </a:r>
            <a:r>
              <a:rPr lang="en-US" dirty="0"/>
              <a:t>O2 at the tissue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4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at the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 level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promote</a:t>
            </a:r>
            <a:b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unloading of O2 from hemoglobin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b="1" dirty="0" smtClean="0"/>
              <a:t>Effect of acid on </a:t>
            </a:r>
            <a:r>
              <a:rPr lang="en-US" b="1" dirty="0"/>
              <a:t>% </a:t>
            </a:r>
            <a:r>
              <a:rPr lang="en-US" b="1" dirty="0" err="1"/>
              <a:t>Hb</a:t>
            </a:r>
            <a:r>
              <a:rPr lang="en-US" b="1" dirty="0"/>
              <a:t> </a:t>
            </a:r>
            <a:r>
              <a:rPr lang="en-US" b="1" dirty="0" smtClean="0"/>
              <a:t>saturation:</a:t>
            </a:r>
          </a:p>
          <a:p>
            <a:endParaRPr lang="en-US" b="1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Increased blood acidity increases </a:t>
            </a:r>
            <a:r>
              <a:rPr lang="en-US" dirty="0" err="1"/>
              <a:t>Hb</a:t>
            </a:r>
            <a:r>
              <a:rPr lang="en-US" dirty="0"/>
              <a:t> release of O2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Systemic blood picks CO2 from tissues, CO2 generates </a:t>
            </a:r>
            <a:r>
              <a:rPr lang="en-US" dirty="0"/>
              <a:t>carbonic acid (H2CO3</a:t>
            </a:r>
            <a:r>
              <a:rPr lang="en-US" dirty="0" smtClean="0"/>
              <a:t>), so more acidic blood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2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at the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 level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promote</a:t>
            </a:r>
            <a:b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unloading of O2 from hemoglobin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b="1" dirty="0"/>
              <a:t>E</a:t>
            </a:r>
            <a:r>
              <a:rPr lang="en-US" b="1" dirty="0" smtClean="0"/>
              <a:t>ffect of temperature on % </a:t>
            </a:r>
            <a:r>
              <a:rPr lang="en-US" b="1" dirty="0" err="1"/>
              <a:t>Hb</a:t>
            </a:r>
            <a:r>
              <a:rPr lang="en-US" b="1" dirty="0"/>
              <a:t> </a:t>
            </a:r>
            <a:r>
              <a:rPr lang="en-US" b="1" dirty="0" smtClean="0"/>
              <a:t>saturation</a:t>
            </a:r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Increase in temperature results </a:t>
            </a:r>
            <a:r>
              <a:rPr lang="en-US" dirty="0"/>
              <a:t>in more unloading of O2 at a </a:t>
            </a:r>
            <a:r>
              <a:rPr lang="en-US" dirty="0" smtClean="0"/>
              <a:t>given </a:t>
            </a:r>
            <a:r>
              <a:rPr lang="en-US" i="1" dirty="0" smtClean="0"/>
              <a:t>P</a:t>
            </a:r>
            <a:r>
              <a:rPr lang="en-US" dirty="0" smtClean="0"/>
              <a:t>O2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3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at the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 level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promote</a:t>
            </a:r>
            <a:b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unloading of O2 from hemoglobin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74838"/>
            <a:ext cx="8229600" cy="483076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3400" b="1" dirty="0"/>
              <a:t>Effect of 2,3-bisphosphoglycerate on % </a:t>
            </a:r>
            <a:r>
              <a:rPr lang="en-US" sz="3400" b="1" dirty="0" err="1"/>
              <a:t>Hb</a:t>
            </a:r>
            <a:r>
              <a:rPr lang="en-US" sz="3400" b="1" dirty="0"/>
              <a:t> saturation:</a:t>
            </a:r>
          </a:p>
          <a:p>
            <a:endParaRPr lang="en-US" sz="3400" b="1" dirty="0"/>
          </a:p>
          <a:p>
            <a:pPr>
              <a:buFont typeface="Wingdings" pitchFamily="2" charset="2"/>
              <a:buChar char="ü"/>
            </a:pPr>
            <a:r>
              <a:rPr lang="en-US" sz="3400" dirty="0"/>
              <a:t>Produced in RBCs</a:t>
            </a:r>
          </a:p>
          <a:p>
            <a:pPr>
              <a:buFont typeface="Wingdings" pitchFamily="2" charset="2"/>
              <a:buChar char="ü"/>
            </a:pPr>
            <a:endParaRPr lang="en-US" sz="3400" dirty="0"/>
          </a:p>
          <a:p>
            <a:pPr>
              <a:buFont typeface="Wingdings" pitchFamily="2" charset="2"/>
              <a:buChar char="ü"/>
            </a:pPr>
            <a:r>
              <a:rPr lang="en-US" sz="3400" dirty="0"/>
              <a:t>Binds reversibly with </a:t>
            </a:r>
            <a:r>
              <a:rPr lang="en-US" sz="3400" dirty="0" err="1"/>
              <a:t>Hb</a:t>
            </a:r>
            <a:r>
              <a:rPr lang="en-US" sz="3400" dirty="0"/>
              <a:t> and reduce its affinity for O2</a:t>
            </a:r>
          </a:p>
          <a:p>
            <a:pPr>
              <a:buFont typeface="Wingdings" pitchFamily="2" charset="2"/>
              <a:buChar char="ü"/>
            </a:pPr>
            <a:endParaRPr lang="en-US" sz="3400" dirty="0"/>
          </a:p>
          <a:p>
            <a:pPr>
              <a:buFont typeface="Wingdings" pitchFamily="2" charset="2"/>
              <a:buChar char="ü"/>
            </a:pPr>
            <a:r>
              <a:rPr lang="en-US" sz="3400" dirty="0"/>
              <a:t>Helps unload O2 from </a:t>
            </a:r>
            <a:r>
              <a:rPr lang="en-US" sz="3400" dirty="0" err="1"/>
              <a:t>Hb</a:t>
            </a:r>
            <a:r>
              <a:rPr lang="en-US" sz="3400" dirty="0"/>
              <a:t> at the tissue level</a:t>
            </a:r>
          </a:p>
          <a:p>
            <a:pPr>
              <a:buFont typeface="Wingdings" pitchFamily="2" charset="2"/>
              <a:buChar char="ü"/>
            </a:pPr>
            <a:endParaRPr lang="en-US" sz="3400" dirty="0"/>
          </a:p>
          <a:p>
            <a:pPr>
              <a:buFont typeface="Wingdings" pitchFamily="2" charset="2"/>
              <a:buChar char="ü"/>
            </a:pPr>
            <a:r>
              <a:rPr lang="en-US" sz="3400" dirty="0"/>
              <a:t>Produced when 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 marL="914400">
              <a:buFont typeface="Wingdings" pitchFamily="2" charset="2"/>
              <a:buChar char="§"/>
            </a:pPr>
            <a:r>
              <a:rPr lang="en-US" sz="2900" dirty="0" err="1"/>
              <a:t>Hb</a:t>
            </a:r>
            <a:r>
              <a:rPr lang="en-US" sz="2900" dirty="0"/>
              <a:t> in the arterial blood is chronically under-saturated</a:t>
            </a:r>
          </a:p>
          <a:p>
            <a:pPr marL="914400">
              <a:buFont typeface="Wingdings" pitchFamily="2" charset="2"/>
              <a:buChar char="§"/>
            </a:pPr>
            <a:r>
              <a:rPr lang="en-US" sz="2900" dirty="0"/>
              <a:t>High altitudes </a:t>
            </a:r>
          </a:p>
          <a:p>
            <a:pPr marL="914400">
              <a:buFont typeface="Wingdings" pitchFamily="2" charset="2"/>
              <a:buChar char="§"/>
            </a:pPr>
            <a:r>
              <a:rPr lang="en-US" sz="2900" dirty="0"/>
              <a:t>Circulatory or respiratory diseases or anemia.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Pulmonary Surfactant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M</a:t>
            </a:r>
            <a:r>
              <a:rPr lang="en-US" dirty="0" smtClean="0"/>
              <a:t>ixture </a:t>
            </a:r>
            <a:r>
              <a:rPr lang="en-US" dirty="0"/>
              <a:t>of </a:t>
            </a:r>
            <a:r>
              <a:rPr lang="en-US" u="sng" dirty="0"/>
              <a:t>lipids</a:t>
            </a:r>
            <a:r>
              <a:rPr lang="en-US" dirty="0"/>
              <a:t> and </a:t>
            </a:r>
            <a:r>
              <a:rPr lang="en-US" u="sng" dirty="0" smtClean="0"/>
              <a:t>proteins</a:t>
            </a:r>
            <a:r>
              <a:rPr lang="en-US" dirty="0" smtClean="0"/>
              <a:t> secreted </a:t>
            </a:r>
            <a:r>
              <a:rPr lang="en-US" dirty="0"/>
              <a:t>by the Type II alveolar </a:t>
            </a:r>
            <a:r>
              <a:rPr lang="en-US" dirty="0" smtClean="0"/>
              <a:t>cells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/>
              <a:t>I</a:t>
            </a:r>
            <a:r>
              <a:rPr lang="en-US" dirty="0" smtClean="0"/>
              <a:t>ntersperses </a:t>
            </a:r>
            <a:r>
              <a:rPr lang="en-US" dirty="0"/>
              <a:t>between the water </a:t>
            </a:r>
            <a:r>
              <a:rPr lang="en-US" dirty="0" smtClean="0"/>
              <a:t>molecules in </a:t>
            </a:r>
            <a:r>
              <a:rPr lang="en-US" dirty="0"/>
              <a:t>the fluid lining the </a:t>
            </a:r>
            <a:r>
              <a:rPr lang="en-US" dirty="0" smtClean="0"/>
              <a:t>alveoli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Main role is to lower alveolar </a:t>
            </a:r>
            <a:r>
              <a:rPr lang="en-US" dirty="0"/>
              <a:t>surface </a:t>
            </a:r>
            <a:r>
              <a:rPr lang="en-US" dirty="0" smtClean="0"/>
              <a:t>tension, and so: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Reduces pressure needed for subsequent alveolar inflation (i.e., increases pulmonary compliance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Prevents alveolar collapse (at end of expiration).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Newborn </a:t>
            </a:r>
            <a:r>
              <a:rPr lang="en-US" dirty="0"/>
              <a:t>respiratory distress syndrome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3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9906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at the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 level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promote</a:t>
            </a:r>
            <a:b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unloading of O2 from hemoglobin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1752600"/>
            <a:ext cx="775335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3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CO2 transport in blood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Carbon dioxide is transported in the blood </a:t>
            </a:r>
            <a:r>
              <a:rPr lang="en-US" dirty="0" smtClean="0"/>
              <a:t>in three ways:</a:t>
            </a:r>
          </a:p>
          <a:p>
            <a:pPr marL="514350" indent="-514350">
              <a:buAutoNum type="arabicPeriod"/>
            </a:pPr>
            <a:endParaRPr lang="en-US" i="1" dirty="0" smtClean="0"/>
          </a:p>
          <a:p>
            <a:pPr marL="514350" indent="-514350">
              <a:buAutoNum type="arabicPeriod"/>
            </a:pPr>
            <a:r>
              <a:rPr lang="en-US" b="1" i="1" dirty="0" smtClean="0">
                <a:solidFill>
                  <a:srgbClr val="FF0000"/>
                </a:solidFill>
              </a:rPr>
              <a:t>Physically dissolved</a:t>
            </a:r>
          </a:p>
          <a:p>
            <a:pPr marL="514350" indent="-514350">
              <a:buAutoNum type="arabicPeriod"/>
            </a:pPr>
            <a:endParaRPr lang="en-US" i="1" dirty="0" smtClean="0"/>
          </a:p>
          <a:p>
            <a:pPr>
              <a:buFont typeface="Wingdings" pitchFamily="2" charset="2"/>
              <a:buChar char="ü"/>
            </a:pPr>
            <a:r>
              <a:rPr lang="en-US" dirty="0"/>
              <a:t>CO2 is more soluble than O2 in plasma water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10%</a:t>
            </a:r>
          </a:p>
          <a:p>
            <a:pPr marL="0" indent="0">
              <a:buNone/>
            </a:pP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CO2 transport in blood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3800" b="1" i="1" dirty="0">
                <a:solidFill>
                  <a:srgbClr val="FF0000"/>
                </a:solidFill>
              </a:rPr>
              <a:t>Bound to hemoglobin </a:t>
            </a:r>
            <a:r>
              <a:rPr lang="en-US" sz="3500" dirty="0"/>
              <a:t>(30%)</a:t>
            </a:r>
          </a:p>
          <a:p>
            <a:pPr marL="0" indent="0">
              <a:buNone/>
            </a:pPr>
            <a:endParaRPr lang="en-US" i="1" dirty="0"/>
          </a:p>
          <a:p>
            <a:pPr>
              <a:buFont typeface="Wingdings" pitchFamily="2" charset="2"/>
              <a:buChar char="ü"/>
            </a:pPr>
            <a:r>
              <a:rPr lang="en-US" i="1" dirty="0" err="1"/>
              <a:t>Hb</a:t>
            </a:r>
            <a:r>
              <a:rPr lang="en-US" i="1" dirty="0"/>
              <a:t> + CO2 </a:t>
            </a:r>
            <a:r>
              <a:rPr lang="en-US" i="1" dirty="0">
                <a:sym typeface="Wingdings" pitchFamily="2" charset="2"/>
              </a:rPr>
              <a:t> </a:t>
            </a:r>
            <a:r>
              <a:rPr lang="en-US" b="1" dirty="0" err="1"/>
              <a:t>carbamino</a:t>
            </a:r>
            <a:r>
              <a:rPr lang="en-US" b="1" dirty="0"/>
              <a:t> hemoglobin (HbCO2</a:t>
            </a:r>
            <a:r>
              <a:rPr lang="en-US" b="1" dirty="0" smtClean="0"/>
              <a:t>)</a:t>
            </a:r>
          </a:p>
          <a:p>
            <a:pPr>
              <a:buFont typeface="Wingdings" pitchFamily="2" charset="2"/>
              <a:buChar char="ü"/>
            </a:pPr>
            <a:endParaRPr lang="en-US" b="1" dirty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binds </a:t>
            </a:r>
            <a:r>
              <a:rPr lang="en-US" dirty="0"/>
              <a:t>with the globin portion of </a:t>
            </a:r>
            <a:r>
              <a:rPr lang="en-US" dirty="0" err="1"/>
              <a:t>Hb</a:t>
            </a:r>
            <a:endParaRPr lang="en-US" dirty="0"/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Reduced </a:t>
            </a:r>
            <a:r>
              <a:rPr lang="en-US" dirty="0" err="1"/>
              <a:t>Hb</a:t>
            </a:r>
            <a:r>
              <a:rPr lang="en-US" dirty="0"/>
              <a:t> (</a:t>
            </a:r>
            <a:r>
              <a:rPr lang="en-US" dirty="0" err="1"/>
              <a:t>Hb</a:t>
            </a:r>
            <a:r>
              <a:rPr lang="en-US" dirty="0"/>
              <a:t> without O2) has a greater affinity for CO2 than HbO2 does. 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The </a:t>
            </a:r>
            <a:r>
              <a:rPr lang="en-US" dirty="0"/>
              <a:t>unloading of O2 from </a:t>
            </a:r>
            <a:r>
              <a:rPr lang="en-US" dirty="0" err="1"/>
              <a:t>Hb</a:t>
            </a:r>
            <a:r>
              <a:rPr lang="en-US" dirty="0"/>
              <a:t> in the tissue capillaries therefore facilitates the picking up of CO2 by </a:t>
            </a:r>
            <a:r>
              <a:rPr lang="en-US" dirty="0" err="1"/>
              <a:t>Hb</a:t>
            </a:r>
            <a:r>
              <a:rPr lang="en-US" dirty="0"/>
              <a:t>.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8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CO2 transport in blood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b="1" i="1" dirty="0" smtClean="0">
                <a:solidFill>
                  <a:srgbClr val="FF0000"/>
                </a:solidFill>
              </a:rPr>
              <a:t>As bicarbonate </a:t>
            </a:r>
            <a:r>
              <a:rPr lang="en-US" dirty="0"/>
              <a:t>(60</a:t>
            </a:r>
            <a:r>
              <a:rPr lang="en-US" dirty="0" smtClean="0"/>
              <a:t>%)</a:t>
            </a:r>
            <a:endParaRPr lang="en-US" b="1" i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HCO3</a:t>
            </a:r>
            <a:r>
              <a:rPr lang="en-US" baseline="30000" dirty="0" smtClean="0"/>
              <a:t>-</a:t>
            </a:r>
            <a:r>
              <a:rPr lang="en-US" dirty="0" smtClean="0"/>
              <a:t> is more </a:t>
            </a:r>
            <a:r>
              <a:rPr lang="en-US" dirty="0"/>
              <a:t>soluble in the blood than </a:t>
            </a:r>
            <a:r>
              <a:rPr lang="en-US" dirty="0" smtClean="0"/>
              <a:t>CO2</a:t>
            </a:r>
          </a:p>
          <a:p>
            <a:r>
              <a:rPr lang="en-US" dirty="0" smtClean="0"/>
              <a:t>Reduced </a:t>
            </a:r>
            <a:r>
              <a:rPr lang="en-US" dirty="0" err="1" smtClean="0"/>
              <a:t>Hb</a:t>
            </a:r>
            <a:r>
              <a:rPr lang="en-US" dirty="0" smtClean="0"/>
              <a:t> has greater affinity for H+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62201"/>
            <a:ext cx="5981700" cy="1343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91550" y="2466975"/>
            <a:ext cx="79060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In RBC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0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CO2 transport in blood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1"/>
            <a:ext cx="9144000" cy="520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3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 of Gas Transport in the Blood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60" y="1993354"/>
            <a:ext cx="8869680" cy="410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3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صر نائب للتذييل 3"/>
          <p:cNvSpPr>
            <a:spLocks noGrp="1"/>
          </p:cNvSpPr>
          <p:nvPr>
            <p:ph type="ftr" sz="quarter" idx="10"/>
          </p:nvPr>
        </p:nvSpPr>
        <p:spPr>
          <a:xfrm>
            <a:off x="7708900" y="6369050"/>
            <a:ext cx="4114800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800" dirty="0"/>
              <a:t>Chapter 13 The Respiratory System</a:t>
            </a:r>
            <a:br>
              <a:rPr lang="en-US" sz="800" dirty="0"/>
            </a:br>
            <a:r>
              <a:rPr lang="en-US" sz="800" i="1" dirty="0"/>
              <a:t>Human Physiology</a:t>
            </a:r>
            <a:r>
              <a:rPr lang="en-US" sz="800" dirty="0"/>
              <a:t> by </a:t>
            </a:r>
            <a:r>
              <a:rPr lang="en-US" sz="800" dirty="0" err="1"/>
              <a:t>Lauralee</a:t>
            </a:r>
            <a:r>
              <a:rPr lang="en-US" sz="800" dirty="0"/>
              <a:t> Sherwood ©2007 Brooks/Cole-Thomson Learning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400" b="1" dirty="0">
                <a:solidFill>
                  <a:srgbClr val="FF0000"/>
                </a:solidFill>
              </a:rPr>
              <a:t>Lung Volumes and Capacities</a:t>
            </a:r>
          </a:p>
        </p:txBody>
      </p:sp>
      <p:graphicFrame>
        <p:nvGraphicFramePr>
          <p:cNvPr id="70733" name="Group 7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14968"/>
              </p:ext>
            </p:extLst>
          </p:nvPr>
        </p:nvGraphicFramePr>
        <p:xfrm>
          <a:off x="198399" y="548688"/>
          <a:ext cx="5839793" cy="6309312"/>
        </p:xfrm>
        <a:graphic>
          <a:graphicData uri="http://schemas.openxmlformats.org/drawingml/2006/table">
            <a:tbl>
              <a:tblPr/>
              <a:tblGrid>
                <a:gridCol w="1568093"/>
                <a:gridCol w="3244329"/>
                <a:gridCol w="1027371"/>
              </a:tblGrid>
              <a:tr h="6191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MY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Value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4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Tidal volume (TV)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 of air entering or leaving lungs during a single breath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ml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97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Inspiratory reserve volume (IRV)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 volume of air that can be maximally inspired over and above the typical resting tidal volume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3000 ml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97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Inspiratory capacity (IC)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volume of air that can be inspired at the end of a normal quiet expiration      (IC =IRV + IV)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3500 ml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51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Expiratory reserve volume (ERV)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 volume of air that can be actively expired by maximal contraction beyond the normal volume of air after a resting tidal volume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ml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4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 volume (RV)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 volume of air remaining in the lungs even after a maximal expiration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 ml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638175"/>
            <a:ext cx="46545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83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عنصر نائب للتذييل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800"/>
              <a:t>Chapter 13 The Respiratory System</a:t>
            </a:r>
            <a:br>
              <a:rPr lang="en-US" sz="800"/>
            </a:br>
            <a:r>
              <a:rPr lang="en-US" sz="800" i="1"/>
              <a:t>Human Physiology</a:t>
            </a:r>
            <a:r>
              <a:rPr lang="en-US" sz="800"/>
              <a:t> by Lauralee Sherwood ©2007 Brooks/Cole-Thomson Learning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400" b="1" dirty="0">
                <a:solidFill>
                  <a:srgbClr val="FF0000"/>
                </a:solidFill>
              </a:rPr>
              <a:t>Lung Volumes and Capacities</a:t>
            </a:r>
          </a:p>
        </p:txBody>
      </p:sp>
      <p:graphicFrame>
        <p:nvGraphicFramePr>
          <p:cNvPr id="71714" name="Group 3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41639"/>
              </p:ext>
            </p:extLst>
          </p:nvPr>
        </p:nvGraphicFramePr>
        <p:xfrm>
          <a:off x="190500" y="838200"/>
          <a:ext cx="6781800" cy="5120670"/>
        </p:xfrm>
        <a:graphic>
          <a:graphicData uri="http://schemas.openxmlformats.org/drawingml/2006/table">
            <a:tbl>
              <a:tblPr/>
              <a:tblGrid>
                <a:gridCol w="2260600"/>
                <a:gridCol w="3076928"/>
                <a:gridCol w="1444272"/>
              </a:tblGrid>
              <a:tr h="3781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MY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Value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13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Functional residual  capacity (FRC)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 of air in lungs at end of normal passive expiration       (FRC = ERV + RV)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2200 ml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31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Vital capacity (VC)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volume of air that can be moved out during a single breath following a maximal inspiration (VC = IRV + TV + ERV)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4500 ml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13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lung capacity (TLC)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volume of air that the lungs can hold (TLC = VC + RV)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5700 ml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6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Forced expiratory volume in one second (FEV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 of air that can be expired during the first second of expiration in a VC determination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MY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762000"/>
            <a:ext cx="46545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88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صر نائب للتذييل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800" dirty="0"/>
              <a:t>Chapter 13 The Respiratory System</a:t>
            </a:r>
            <a:br>
              <a:rPr lang="en-US" sz="800" dirty="0"/>
            </a:br>
            <a:r>
              <a:rPr lang="en-US" sz="800" i="1" dirty="0"/>
              <a:t>Human Physiology</a:t>
            </a:r>
            <a:r>
              <a:rPr lang="en-US" sz="800" dirty="0"/>
              <a:t> by </a:t>
            </a:r>
            <a:r>
              <a:rPr lang="en-US" sz="800" dirty="0" err="1"/>
              <a:t>Lauralee</a:t>
            </a:r>
            <a:r>
              <a:rPr lang="en-US" sz="800" dirty="0"/>
              <a:t> Sherwood ©2007 Brooks/Cole-Thomson Learning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0000"/>
                </a:solidFill>
              </a:rPr>
              <a:t>Pulmonary Ventilation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1991157"/>
            <a:ext cx="10515600" cy="4351338"/>
          </a:xfrm>
        </p:spPr>
        <p:txBody>
          <a:bodyPr/>
          <a:lstStyle/>
          <a:p>
            <a:pPr eaLnBrk="1" hangingPunct="1"/>
            <a:r>
              <a:rPr lang="en-US" dirty="0" smtClean="0"/>
              <a:t>Minute ventilation</a:t>
            </a:r>
          </a:p>
          <a:p>
            <a:pPr eaLnBrk="1" hangingPunct="1"/>
            <a:r>
              <a:rPr lang="en-US" dirty="0" smtClean="0"/>
              <a:t>Volume of air breathed in and out in one minute</a:t>
            </a:r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r>
              <a:rPr lang="en-US" sz="2400" dirty="0"/>
              <a:t>Pulmonary ventilation = tidal volume x respiratory rate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</a:t>
            </a:r>
            <a:r>
              <a:rPr lang="en-US" sz="2400" dirty="0"/>
              <a:t>(ml/min)                        (ml/breath)      (breaths/min)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endParaRPr lang="en-US" sz="2400" dirty="0"/>
          </a:p>
        </p:txBody>
      </p:sp>
      <p:pic>
        <p:nvPicPr>
          <p:cNvPr id="11266" name="Picture 2" descr="http://o.quizlet.com/i/ygPwUZ-Ck35lN95in9igDg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109" y="3279341"/>
            <a:ext cx="22860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4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عنصر نائب للتذييل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800"/>
              <a:t>Chapter 13 The Respiratory System</a:t>
            </a:r>
            <a:br>
              <a:rPr lang="en-US" sz="800"/>
            </a:br>
            <a:r>
              <a:rPr lang="en-US" sz="800" i="1"/>
              <a:t>Human Physiology</a:t>
            </a:r>
            <a:r>
              <a:rPr lang="en-US" sz="800"/>
              <a:t> by Lauralee Sherwood ©2007 Brooks/Cole-Thomson Learning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0000"/>
                </a:solidFill>
              </a:rPr>
              <a:t>Alveolar Ventilation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More important than pulmonary ventilation</a:t>
            </a:r>
          </a:p>
          <a:p>
            <a:pPr eaLnBrk="1" hangingPunct="1"/>
            <a:r>
              <a:rPr lang="en-US" dirty="0" smtClean="0"/>
              <a:t>Volume of air exchanged between the atmosphere and the alveoli per minute</a:t>
            </a:r>
          </a:p>
          <a:p>
            <a:pPr eaLnBrk="1" hangingPunct="1"/>
            <a:r>
              <a:rPr lang="en-US" dirty="0" smtClean="0"/>
              <a:t>Less than pulmonary ventilation due to anatomic dead space</a:t>
            </a:r>
          </a:p>
          <a:p>
            <a:pPr lvl="1" eaLnBrk="1" hangingPunct="1"/>
            <a:r>
              <a:rPr lang="en-US" dirty="0" smtClean="0"/>
              <a:t>Volume of air in conducting airways that is useless for exchange</a:t>
            </a:r>
          </a:p>
          <a:p>
            <a:pPr lvl="1" eaLnBrk="1" hangingPunct="1"/>
            <a:r>
              <a:rPr lang="en-US" dirty="0" smtClean="0"/>
              <a:t>Averages about 150 ml in adults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lvl="1" eaLnBrk="1" hangingPunct="1">
              <a:buFontTx/>
              <a:buNone/>
            </a:pPr>
            <a:r>
              <a:rPr lang="en-US" b="1" dirty="0"/>
              <a:t>Alveolar ventilation = (tidal volume – dead space) x respiratory rate </a:t>
            </a:r>
            <a:endParaRPr lang="en-US" b="1" dirty="0" smtClean="0"/>
          </a:p>
          <a:p>
            <a:pPr lvl="1" eaLnBrk="1" hangingPunct="1">
              <a:buFontTx/>
              <a:buNone/>
            </a:pPr>
            <a:endParaRPr lang="en-US" b="1" dirty="0"/>
          </a:p>
        </p:txBody>
      </p:sp>
      <p:sp>
        <p:nvSpPr>
          <p:cNvPr id="2" name="مربع نص 1"/>
          <p:cNvSpPr txBox="1"/>
          <p:nvPr/>
        </p:nvSpPr>
        <p:spPr>
          <a:xfrm>
            <a:off x="3893127" y="5987018"/>
            <a:ext cx="4825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Anatomic dead space versus alveolar dead space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54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9906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of dead space volume on exchange of tidal volume</a:t>
            </a:r>
            <a:b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the atmosphere and the alveoli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881" y="1143001"/>
            <a:ext cx="6472238" cy="563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5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صر نائب للتذييل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800"/>
              <a:t>Chapter 13 The Respiratory System</a:t>
            </a:r>
            <a:br>
              <a:rPr lang="en-US" sz="800"/>
            </a:br>
            <a:r>
              <a:rPr lang="en-US" sz="800" i="1"/>
              <a:t>Human Physiology</a:t>
            </a:r>
            <a:r>
              <a:rPr lang="en-US" sz="800"/>
              <a:t> by Lauralee Sherwood ©2007 Brooks/Cole-Thomson Learning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000" dirty="0">
                <a:solidFill>
                  <a:srgbClr val="FF0000"/>
                </a:solidFill>
              </a:rPr>
              <a:t>Effect of Different Breathing Patterns on Alveolar Ventilation</a:t>
            </a:r>
          </a:p>
        </p:txBody>
      </p:sp>
      <p:pic>
        <p:nvPicPr>
          <p:cNvPr id="35844" name="Picture 4" descr="12T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" t="26260" r="2391"/>
          <a:stretch>
            <a:fillRect/>
          </a:stretch>
        </p:blipFill>
        <p:spPr bwMode="auto">
          <a:xfrm>
            <a:off x="1828800" y="2057401"/>
            <a:ext cx="861060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60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fc57a97cf6e387293f24c619bd47b4448777d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1946</Words>
  <Application>Microsoft Office PowerPoint</Application>
  <PresentationFormat>Custom</PresentationFormat>
  <Paragraphs>292</Paragraphs>
  <Slides>35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نسق Office</vt:lpstr>
      <vt:lpstr>PowerPoint Presentation</vt:lpstr>
      <vt:lpstr>Pulmonary Surfactant</vt:lpstr>
      <vt:lpstr>Pulmonary Surfactant</vt:lpstr>
      <vt:lpstr>Lung Volumes and Capacities</vt:lpstr>
      <vt:lpstr>Lung Volumes and Capacities</vt:lpstr>
      <vt:lpstr>Pulmonary Ventilation</vt:lpstr>
      <vt:lpstr>Alveolar Ventilation</vt:lpstr>
      <vt:lpstr>Effect of dead space volume on exchange of tidal volume between the atmosphere and the alveoli</vt:lpstr>
      <vt:lpstr>Effect of Different Breathing Patterns on Alveolar Ventilation</vt:lpstr>
      <vt:lpstr>Gas exchange</vt:lpstr>
      <vt:lpstr>Partial Pressure of a Gas</vt:lpstr>
      <vt:lpstr>Partial pressure gradients</vt:lpstr>
      <vt:lpstr>Gas Exchange</vt:lpstr>
      <vt:lpstr>Oxygen and Carbon Dioxide Exchange Across Pulmonary and Systemic Capillaries Caused by Partial Pressure Gradients</vt:lpstr>
      <vt:lpstr>Gas Exchange</vt:lpstr>
      <vt:lpstr>Gas Exchange</vt:lpstr>
      <vt:lpstr>GAS TRANSPORT</vt:lpstr>
      <vt:lpstr>PowerPoint Presentation</vt:lpstr>
      <vt:lpstr>Transport of O2 via Hemoglobin</vt:lpstr>
      <vt:lpstr>Role of PO2</vt:lpstr>
      <vt:lpstr>O2–Hb Dissociation curve</vt:lpstr>
      <vt:lpstr>Role of Hemoglobin in O2 exchange at the alveolar level</vt:lpstr>
      <vt:lpstr>PowerPoint Presentation</vt:lpstr>
      <vt:lpstr>Role of Hemoglobin in O2 exchange at the tissue level</vt:lpstr>
      <vt:lpstr>Role of Hemoglobin in O2 exchange at the tissue level</vt:lpstr>
      <vt:lpstr>Factors at the tissue level promote the unloading of O2 from hemoglobin</vt:lpstr>
      <vt:lpstr>Factors at the tissue level promote the unloading of O2 from hemoglobin</vt:lpstr>
      <vt:lpstr>Factors at the tissue level promote the unloading of O2 from hemoglobin</vt:lpstr>
      <vt:lpstr>Factors at the tissue level promote the unloading of O2 from hemoglobin</vt:lpstr>
      <vt:lpstr>Factors at the tissue level promote the unloading of O2 from hemoglobin</vt:lpstr>
      <vt:lpstr>CO2 transport in blood</vt:lpstr>
      <vt:lpstr>CO2 transport in blood</vt:lpstr>
      <vt:lpstr>CO2 transport in blood</vt:lpstr>
      <vt:lpstr>CO2 transport in blood</vt:lpstr>
      <vt:lpstr>Methods of Gas Transport in the Blood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mohammad alqudah</dc:creator>
  <cp:lastModifiedBy>Hp</cp:lastModifiedBy>
  <cp:revision>21</cp:revision>
  <dcterms:created xsi:type="dcterms:W3CDTF">2013-07-23T18:42:29Z</dcterms:created>
  <dcterms:modified xsi:type="dcterms:W3CDTF">2014-05-19T14:41:37Z</dcterms:modified>
</cp:coreProperties>
</file>