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74" r:id="rId5"/>
    <p:sldId id="275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3FF78-1CFB-4B8E-B54D-BA9612A6A27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B1DF5-C091-4020-B2AE-758CD44CE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7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F82702-154D-4BFF-B3F2-DA870D8D6E4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4C8BC-255D-475D-80A9-8EF43EA5CF96}" type="slidenum">
              <a:rPr lang="en-US"/>
              <a:pPr/>
              <a:t>2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1A054-704B-4392-B4A6-A70F324B780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44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2" name="Rectangle 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/>
              <a:t>Chapter 5:</a:t>
            </a:r>
            <a:r>
              <a:rPr lang="en-US"/>
              <a:t/>
            </a:r>
            <a:br>
              <a:rPr lang="en-US"/>
            </a:br>
            <a:r>
              <a:rPr lang="en-US"/>
              <a:t>The Skin, Hair, and Nails</a:t>
            </a:r>
          </a:p>
        </p:txBody>
      </p:sp>
    </p:spTree>
    <p:extLst>
      <p:ext uri="{BB962C8B-B14F-4D97-AF65-F5344CB8AC3E}">
        <p14:creationId xmlns:p14="http://schemas.microsoft.com/office/powerpoint/2010/main" val="279788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ABCDE: Screening Moles for Possible Melanoma</a:t>
            </a:r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>
                <a:solidFill>
                  <a:srgbClr val="186EC4"/>
                </a:solidFill>
              </a:rPr>
              <a:t>A</a:t>
            </a:r>
            <a:r>
              <a:rPr lang="en-US"/>
              <a:t> for asymmetry</a:t>
            </a:r>
          </a:p>
          <a:p>
            <a:r>
              <a:rPr lang="en-US" b="1">
                <a:solidFill>
                  <a:srgbClr val="186EC4"/>
                </a:solidFill>
              </a:rPr>
              <a:t>B</a:t>
            </a:r>
            <a:r>
              <a:rPr lang="en-US"/>
              <a:t> or irregular borders, especially ragged, notched or 	blurred</a:t>
            </a:r>
          </a:p>
          <a:p>
            <a:r>
              <a:rPr lang="en-US" b="1">
                <a:solidFill>
                  <a:srgbClr val="186EC4"/>
                </a:solidFill>
              </a:rPr>
              <a:t>C</a:t>
            </a:r>
            <a:r>
              <a:rPr lang="en-US"/>
              <a:t> for variation or change in color, especially blue or 	black</a:t>
            </a:r>
          </a:p>
          <a:p>
            <a:r>
              <a:rPr lang="en-US" b="1">
                <a:solidFill>
                  <a:srgbClr val="186EC4"/>
                </a:solidFill>
              </a:rPr>
              <a:t>D</a:t>
            </a:r>
            <a:r>
              <a:rPr lang="en-US"/>
              <a:t> for diameter ≥ 6mm or different from others, 	especially changing, itching or bleeding</a:t>
            </a:r>
          </a:p>
          <a:p>
            <a:r>
              <a:rPr lang="en-US" b="1">
                <a:solidFill>
                  <a:srgbClr val="186EC4"/>
                </a:solidFill>
              </a:rPr>
              <a:t>E</a:t>
            </a:r>
            <a:r>
              <a:rPr lang="en-US"/>
              <a:t> for elevation or enlargement</a:t>
            </a:r>
          </a:p>
        </p:txBody>
      </p:sp>
    </p:spTree>
    <p:extLst>
      <p:ext uri="{BB962C8B-B14F-4D97-AF65-F5344CB8AC3E}">
        <p14:creationId xmlns:p14="http://schemas.microsoft.com/office/powerpoint/2010/main" val="54554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Preventive Strategies</a:t>
            </a:r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Reduce sun exposure</a:t>
            </a:r>
          </a:p>
          <a:p>
            <a:pPr lvl="1"/>
            <a:r>
              <a:rPr lang="en-US"/>
              <a:t>Especially midday</a:t>
            </a:r>
          </a:p>
          <a:p>
            <a:pPr lvl="2"/>
            <a:r>
              <a:rPr lang="en-US"/>
              <a:t>Ultraviolet B rays (UV-B), most common </a:t>
            </a:r>
            <a:br>
              <a:rPr lang="en-US"/>
            </a:br>
            <a:r>
              <a:rPr lang="en-US"/>
              <a:t>cause of skin cancer are most intense</a:t>
            </a:r>
          </a:p>
          <a:p>
            <a:r>
              <a:rPr lang="en-US"/>
              <a:t>Use sunscreens</a:t>
            </a:r>
          </a:p>
        </p:txBody>
      </p:sp>
    </p:spTree>
    <p:extLst>
      <p:ext uri="{BB962C8B-B14F-4D97-AF65-F5344CB8AC3E}">
        <p14:creationId xmlns:p14="http://schemas.microsoft.com/office/powerpoint/2010/main" val="208331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Techniques of Examination</a:t>
            </a:r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Examination of the skin, hair and nails begins with the General Survey of the patient</a:t>
            </a:r>
          </a:p>
          <a:p>
            <a:r>
              <a:rPr lang="en-US"/>
              <a:t>Make sure the patient wears a gown</a:t>
            </a:r>
          </a:p>
          <a:p>
            <a:pPr lvl="1"/>
            <a:r>
              <a:rPr lang="en-US"/>
              <a:t>Drape appropriately to facilitate close inspection of hair, anterior and posterior surfaces of body, palms/soles and webspaces</a:t>
            </a:r>
          </a:p>
          <a:p>
            <a:r>
              <a:rPr lang="en-US"/>
              <a:t>Inspect entire skin surface in good light</a:t>
            </a:r>
          </a:p>
          <a:p>
            <a:pPr lvl="1"/>
            <a:r>
              <a:rPr lang="en-US"/>
              <a:t>Preferably natural light (artificial light that resembles)</a:t>
            </a:r>
          </a:p>
          <a:p>
            <a:pPr lvl="2"/>
            <a:r>
              <a:rPr lang="en-US"/>
              <a:t>Artificial light often distorts colors</a:t>
            </a:r>
          </a:p>
        </p:txBody>
      </p:sp>
    </p:spTree>
    <p:extLst>
      <p:ext uri="{BB962C8B-B14F-4D97-AF65-F5344CB8AC3E}">
        <p14:creationId xmlns:p14="http://schemas.microsoft.com/office/powerpoint/2010/main" val="292549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Techniques of Examination</a:t>
            </a:r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Inspect and palpate skin</a:t>
            </a:r>
          </a:p>
          <a:p>
            <a:r>
              <a:rPr lang="en-US"/>
              <a:t>Note characteristics of:</a:t>
            </a:r>
          </a:p>
          <a:p>
            <a:pPr lvl="1"/>
            <a:r>
              <a:rPr lang="en-US"/>
              <a:t>Color</a:t>
            </a:r>
          </a:p>
          <a:p>
            <a:pPr lvl="1"/>
            <a:r>
              <a:rPr lang="en-US"/>
              <a:t>Moisture</a:t>
            </a:r>
          </a:p>
          <a:p>
            <a:pPr lvl="1"/>
            <a:r>
              <a:rPr lang="en-US"/>
              <a:t>Temperature</a:t>
            </a:r>
          </a:p>
          <a:p>
            <a:pPr lvl="1"/>
            <a:r>
              <a:rPr lang="en-US"/>
              <a:t>Texture</a:t>
            </a:r>
          </a:p>
          <a:p>
            <a:pPr lvl="1"/>
            <a:r>
              <a:rPr lang="en-US"/>
              <a:t>Mobility and Turgor</a:t>
            </a:r>
          </a:p>
          <a:p>
            <a:pPr lvl="1"/>
            <a:r>
              <a:rPr lang="en-US"/>
              <a:t>Lesions</a:t>
            </a:r>
          </a:p>
        </p:txBody>
      </p:sp>
    </p:spTree>
    <p:extLst>
      <p:ext uri="{BB962C8B-B14F-4D97-AF65-F5344CB8AC3E}">
        <p14:creationId xmlns:p14="http://schemas.microsoft.com/office/powerpoint/2010/main" val="368978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Techniques of Examination</a:t>
            </a:r>
          </a:p>
        </p:txBody>
      </p:sp>
      <p:sp>
        <p:nvSpPr>
          <p:cNvPr id="1945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Color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Patients often notice change in color before physician </a:t>
            </a:r>
            <a:br>
              <a:rPr lang="en-US" sz="2000"/>
            </a:br>
            <a:r>
              <a:rPr lang="en-US" sz="2000"/>
              <a:t>– ask them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Look for increased pigmentation, loss of pigmentation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Look for redness, pallor, cyanosis and yellowing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Red color of oxyhemoglobin best assessed at </a:t>
            </a:r>
            <a:br>
              <a:rPr lang="en-US" sz="2000"/>
            </a:br>
            <a:r>
              <a:rPr lang="en-US" sz="2000"/>
              <a:t>fingertips, lips and mucous membranes</a:t>
            </a:r>
          </a:p>
          <a:p>
            <a:pPr lvl="3">
              <a:lnSpc>
                <a:spcPct val="80000"/>
              </a:lnSpc>
            </a:pPr>
            <a:r>
              <a:rPr lang="en-US" sz="2000"/>
              <a:t>In dark-skinned people palms and soles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For central cyanosis look in lips, oral mucosa </a:t>
            </a:r>
            <a:br>
              <a:rPr lang="en-US" sz="2000"/>
            </a:br>
            <a:r>
              <a:rPr lang="en-US" sz="2000"/>
              <a:t>and tongue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Jaundice - sclera</a:t>
            </a:r>
          </a:p>
        </p:txBody>
      </p:sp>
    </p:spTree>
    <p:extLst>
      <p:ext uri="{BB962C8B-B14F-4D97-AF65-F5344CB8AC3E}">
        <p14:creationId xmlns:p14="http://schemas.microsoft.com/office/powerpoint/2010/main" val="377721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Techniques of Examination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sz="2000"/>
              <a:t>Moisture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Dryness, sweating and oiliness</a:t>
            </a:r>
          </a:p>
          <a:p>
            <a:pPr>
              <a:lnSpc>
                <a:spcPct val="70000"/>
              </a:lnSpc>
            </a:pPr>
            <a:r>
              <a:rPr lang="en-US" sz="2000"/>
              <a:t>Temperature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Use back of fingertips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Identify warmth or coolness of skin</a:t>
            </a:r>
          </a:p>
          <a:p>
            <a:pPr>
              <a:lnSpc>
                <a:spcPct val="70000"/>
              </a:lnSpc>
            </a:pPr>
            <a:r>
              <a:rPr lang="en-US" sz="2000"/>
              <a:t>Texture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Roughness or smoothness</a:t>
            </a:r>
          </a:p>
          <a:p>
            <a:pPr>
              <a:lnSpc>
                <a:spcPct val="70000"/>
              </a:lnSpc>
            </a:pPr>
            <a:r>
              <a:rPr lang="en-US" sz="2000"/>
              <a:t>Mobility and Turgor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Lift fold of skin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Note ease with which it lifts up (mobility) and speed with which it returns to place (turgor)</a:t>
            </a:r>
          </a:p>
        </p:txBody>
      </p:sp>
    </p:spTree>
    <p:extLst>
      <p:ext uri="{BB962C8B-B14F-4D97-AF65-F5344CB8AC3E}">
        <p14:creationId xmlns:p14="http://schemas.microsoft.com/office/powerpoint/2010/main" val="347557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Techniques of Examination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Lesions</a:t>
            </a:r>
          </a:p>
          <a:p>
            <a:pPr lvl="1"/>
            <a:r>
              <a:rPr lang="en-US"/>
              <a:t>Note characteristics</a:t>
            </a:r>
          </a:p>
          <a:p>
            <a:pPr lvl="2"/>
            <a:r>
              <a:rPr lang="en-US"/>
              <a:t>Anatomic location and distribution</a:t>
            </a:r>
          </a:p>
          <a:p>
            <a:pPr lvl="2"/>
            <a:r>
              <a:rPr lang="en-US"/>
              <a:t>Patterns and shapes</a:t>
            </a:r>
          </a:p>
          <a:p>
            <a:pPr lvl="2"/>
            <a:r>
              <a:rPr lang="en-US"/>
              <a:t>Type of lesion (macules, papules, nevi, vesicle)</a:t>
            </a:r>
          </a:p>
          <a:p>
            <a:pPr lvl="2"/>
            <a:r>
              <a:rPr lang="en-US"/>
              <a:t>Color</a:t>
            </a:r>
          </a:p>
        </p:txBody>
      </p:sp>
    </p:spTree>
    <p:extLst>
      <p:ext uri="{BB962C8B-B14F-4D97-AF65-F5344CB8AC3E}">
        <p14:creationId xmlns:p14="http://schemas.microsoft.com/office/powerpoint/2010/main" val="182141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Techniques of Examination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Skin Lesions in Context</a:t>
            </a:r>
          </a:p>
          <a:p>
            <a:pPr lvl="1"/>
            <a:r>
              <a:rPr lang="en-US"/>
              <a:t>Whenever you see a skin lesion try to look it up </a:t>
            </a:r>
            <a:br>
              <a:rPr lang="en-US"/>
            </a:br>
            <a:r>
              <a:rPr lang="en-US"/>
              <a:t>in a well-illustrated textbook of dermatology</a:t>
            </a:r>
          </a:p>
          <a:p>
            <a:pPr lvl="1"/>
            <a:r>
              <a:rPr lang="en-US"/>
              <a:t>Type of lesions, location and distribution, along </a:t>
            </a:r>
            <a:br>
              <a:rPr lang="en-US"/>
            </a:br>
            <a:r>
              <a:rPr lang="en-US"/>
              <a:t>with history and physical will help you arrive at </a:t>
            </a:r>
            <a:br>
              <a:rPr lang="en-US"/>
            </a:br>
            <a:r>
              <a:rPr lang="en-US"/>
              <a:t>a dermatologic diagnosis</a:t>
            </a:r>
          </a:p>
        </p:txBody>
      </p:sp>
    </p:spTree>
    <p:extLst>
      <p:ext uri="{BB962C8B-B14F-4D97-AF65-F5344CB8AC3E}">
        <p14:creationId xmlns:p14="http://schemas.microsoft.com/office/powerpoint/2010/main" val="165057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the Bedbound Patient</a:t>
            </a:r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People confined to bed are particularly susceptible to </a:t>
            </a:r>
            <a:br>
              <a:rPr lang="en-US"/>
            </a:br>
            <a:r>
              <a:rPr lang="en-US"/>
              <a:t>skin damage and ulceration	</a:t>
            </a:r>
          </a:p>
          <a:p>
            <a:pPr lvl="1"/>
            <a:r>
              <a:rPr lang="en-US"/>
              <a:t>Pressure sores result when sustained compression obliterated arteriolar and capillary blood flow to </a:t>
            </a:r>
            <a:br>
              <a:rPr lang="en-US"/>
            </a:br>
            <a:r>
              <a:rPr lang="en-US"/>
              <a:t>the skin</a:t>
            </a:r>
          </a:p>
          <a:p>
            <a:r>
              <a:rPr lang="en-US"/>
              <a:t>Assess these patients by carefully inspecting skin that overlies sacrum, buttocks, greater trochanters, knees and heels</a:t>
            </a:r>
          </a:p>
          <a:p>
            <a:r>
              <a:rPr lang="en-US"/>
              <a:t>Roll patient onto one side to see sacrum and buttocks</a:t>
            </a:r>
          </a:p>
        </p:txBody>
      </p:sp>
    </p:spTree>
    <p:extLst>
      <p:ext uri="{BB962C8B-B14F-4D97-AF65-F5344CB8AC3E}">
        <p14:creationId xmlns:p14="http://schemas.microsoft.com/office/powerpoint/2010/main" val="362580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Techniques of Examination</a:t>
            </a:r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Hair</a:t>
            </a:r>
          </a:p>
          <a:p>
            <a:pPr lvl="1"/>
            <a:r>
              <a:rPr lang="en-US"/>
              <a:t>Inspect and palpate</a:t>
            </a:r>
          </a:p>
          <a:p>
            <a:pPr lvl="1"/>
            <a:r>
              <a:rPr lang="en-US"/>
              <a:t>Note quantity, distribution and texture</a:t>
            </a:r>
          </a:p>
          <a:p>
            <a:r>
              <a:rPr lang="en-US"/>
              <a:t>Nails</a:t>
            </a:r>
          </a:p>
          <a:p>
            <a:pPr lvl="1"/>
            <a:r>
              <a:rPr lang="en-US"/>
              <a:t>Inspect and palpate fingernails/toenails</a:t>
            </a:r>
          </a:p>
          <a:p>
            <a:pPr lvl="1"/>
            <a:r>
              <a:rPr lang="en-US"/>
              <a:t>Note color and shape</a:t>
            </a:r>
          </a:p>
          <a:p>
            <a:pPr lvl="1"/>
            <a:r>
              <a:rPr lang="en-US"/>
              <a:t>Note lesions</a:t>
            </a:r>
          </a:p>
          <a:p>
            <a:pPr lvl="2"/>
            <a:r>
              <a:rPr lang="en-US"/>
              <a:t>Longitudinal bands of pigment may be a normal finding in people with darker skin</a:t>
            </a:r>
          </a:p>
        </p:txBody>
      </p:sp>
    </p:spTree>
    <p:extLst>
      <p:ext uri="{BB962C8B-B14F-4D97-AF65-F5344CB8AC3E}">
        <p14:creationId xmlns:p14="http://schemas.microsoft.com/office/powerpoint/2010/main" val="203477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5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Anatomy and Physiology</a:t>
            </a:r>
          </a:p>
        </p:txBody>
      </p:sp>
      <p:sp>
        <p:nvSpPr>
          <p:cNvPr id="5635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Major function of skin is to keep body in homeostasis</a:t>
            </a:r>
          </a:p>
          <a:p>
            <a:r>
              <a:rPr lang="en-US"/>
              <a:t>Heaviest single organ in body</a:t>
            </a:r>
          </a:p>
          <a:p>
            <a:pPr lvl="1"/>
            <a:r>
              <a:rPr lang="en-US"/>
              <a:t>16% of body weight</a:t>
            </a:r>
          </a:p>
          <a:p>
            <a:r>
              <a:rPr lang="en-US"/>
              <a:t>Three layers</a:t>
            </a:r>
          </a:p>
          <a:p>
            <a:pPr lvl="1"/>
            <a:r>
              <a:rPr lang="en-US"/>
              <a:t>Epidermis</a:t>
            </a:r>
          </a:p>
          <a:p>
            <a:pPr lvl="1"/>
            <a:r>
              <a:rPr lang="en-US"/>
              <a:t>Dermis</a:t>
            </a:r>
          </a:p>
          <a:p>
            <a:pPr lvl="1"/>
            <a:r>
              <a:rPr lang="en-US"/>
              <a:t>Subcutaneous tissue</a:t>
            </a:r>
          </a:p>
        </p:txBody>
      </p:sp>
    </p:spTree>
    <p:extLst>
      <p:ext uri="{BB962C8B-B14F-4D97-AF65-F5344CB8AC3E}">
        <p14:creationId xmlns:p14="http://schemas.microsoft.com/office/powerpoint/2010/main" val="343722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Recording the Physical Examination</a:t>
            </a:r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Initially you may use sentences to describe findings; </a:t>
            </a:r>
            <a:br>
              <a:rPr lang="en-US"/>
            </a:br>
            <a:r>
              <a:rPr lang="en-US"/>
              <a:t>later you will use phrases</a:t>
            </a:r>
          </a:p>
          <a:p>
            <a:r>
              <a:rPr lang="en-US"/>
              <a:t>Examples:</a:t>
            </a:r>
          </a:p>
          <a:p>
            <a:pPr lvl="1"/>
            <a:r>
              <a:rPr lang="en-US"/>
              <a:t>“Color good. Skin warm and moist. Nails without clubbing or cyanosis. No suspicious nevi. No rash, petechiae or ecchymoses.”</a:t>
            </a:r>
          </a:p>
          <a:p>
            <a:pPr lvl="1"/>
            <a:r>
              <a:rPr lang="en-US"/>
              <a:t>“Marked facial pallor, with circumoral cyanosis. Palms cold and moist. Cyanosis in nailbeds of fingers and toes. One raised blue-black nevus, 1x2cm, with irregular border on right forearm. No rash.”</a:t>
            </a:r>
          </a:p>
        </p:txBody>
      </p:sp>
    </p:spTree>
    <p:extLst>
      <p:ext uri="{BB962C8B-B14F-4D97-AF65-F5344CB8AC3E}">
        <p14:creationId xmlns:p14="http://schemas.microsoft.com/office/powerpoint/2010/main" val="307014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Tuberculin Skin Test</a:t>
            </a:r>
            <a:endParaRPr lang="en-US" sz="4000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b="1" smtClean="0"/>
              <a:t>is used for: </a:t>
            </a:r>
            <a:r>
              <a:rPr lang="en-US" smtClean="0"/>
              <a:t>Detecting tuberculosis (TB) infection. (Which result from Mycobacterium Tuberculosis)</a:t>
            </a:r>
          </a:p>
          <a:p>
            <a:pPr eaLnBrk="1" hangingPunct="1"/>
            <a:r>
              <a:rPr lang="en-US" smtClean="0"/>
              <a:t>Tuberculin Purified Protein Derivative (PPD) is a diagnostic agent. </a:t>
            </a:r>
          </a:p>
          <a:p>
            <a:pPr eaLnBrk="1" hangingPunct="1"/>
            <a:r>
              <a:rPr lang="en-US" smtClean="0"/>
              <a:t>It works by causing a mild, delayed allergic reaction in patients infected with TB or who have had a past infection, which allows for detection of TB.</a:t>
            </a:r>
          </a:p>
        </p:txBody>
      </p:sp>
    </p:spTree>
    <p:extLst>
      <p:ext uri="{BB962C8B-B14F-4D97-AF65-F5344CB8AC3E}">
        <p14:creationId xmlns:p14="http://schemas.microsoft.com/office/powerpoint/2010/main" val="341936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638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b="1" smtClean="0"/>
              <a:t>Route</a:t>
            </a:r>
            <a:r>
              <a:rPr lang="en-US" sz="2800" smtClean="0"/>
              <a:t>: ID, usually in the inner aspect of forearm</a:t>
            </a:r>
          </a:p>
          <a:p>
            <a:pPr eaLnBrk="1" hangingPunct="1"/>
            <a:r>
              <a:rPr lang="en-US" sz="2800" smtClean="0"/>
              <a:t>Needle gauge ; 26 -27    0.1 ml of PPD</a:t>
            </a:r>
          </a:p>
          <a:p>
            <a:pPr eaLnBrk="1" hangingPunct="1"/>
            <a:r>
              <a:rPr lang="en-US" sz="2800" b="1" smtClean="0"/>
              <a:t>Reading of test: </a:t>
            </a:r>
            <a:r>
              <a:rPr lang="en-US" sz="2800" smtClean="0"/>
              <a:t>48-72 hours</a:t>
            </a:r>
          </a:p>
          <a:p>
            <a:pPr eaLnBrk="1" hangingPunct="1"/>
            <a:r>
              <a:rPr lang="en-US" sz="2800" smtClean="0"/>
              <a:t> Diameter of indurations   </a:t>
            </a:r>
            <a:endParaRPr lang="en-US" sz="2800" b="1" u="sng" smtClean="0"/>
          </a:p>
          <a:p>
            <a:pPr eaLnBrk="1" hangingPunct="1"/>
            <a:r>
              <a:rPr lang="en-US" sz="2800" smtClean="0"/>
              <a:t> 5 mm or more ; in patients with positive HIV, have fibrotic changes in CXR with previous TB  </a:t>
            </a:r>
          </a:p>
          <a:p>
            <a:pPr eaLnBrk="1" hangingPunct="1"/>
            <a:r>
              <a:rPr lang="en-US" sz="2800" smtClean="0"/>
              <a:t>10 mm or more is considered significant in patients with chronic diseases, injection drug users, residents in high risk settings</a:t>
            </a:r>
          </a:p>
          <a:p>
            <a:pPr eaLnBrk="1" hangingPunct="1"/>
            <a:r>
              <a:rPr lang="en-US" sz="2800" smtClean="0"/>
              <a:t>15 mm or more in patients with no risk factors for TB</a:t>
            </a:r>
          </a:p>
          <a:p>
            <a:pPr eaLnBrk="1" hangingPunct="1"/>
            <a:r>
              <a:rPr lang="en-US" sz="2800" smtClean="0"/>
              <a:t>Negative test; no TB</a:t>
            </a:r>
          </a:p>
        </p:txBody>
      </p:sp>
    </p:spTree>
    <p:extLst>
      <p:ext uri="{BB962C8B-B14F-4D97-AF65-F5344CB8AC3E}">
        <p14:creationId xmlns:p14="http://schemas.microsoft.com/office/powerpoint/2010/main" val="44998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" descr="220px-Mantoux_tuberculin_skin_test"/>
          <p:cNvPicPr>
            <a:picLocks noGrp="1" noChangeAspect="1" noChangeArrowheads="1"/>
          </p:cNvPicPr>
          <p:nvPr>
            <p:ph sz="half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066800"/>
            <a:ext cx="3581400" cy="5029200"/>
          </a:xfrm>
        </p:spPr>
      </p:pic>
      <p:pic>
        <p:nvPicPr>
          <p:cNvPr id="49156" name="Picture 4" descr="220px-Mantoux_tes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990600"/>
            <a:ext cx="3505200" cy="2438400"/>
          </a:xfrm>
        </p:spPr>
      </p:pic>
      <p:pic>
        <p:nvPicPr>
          <p:cNvPr id="49157" name="Picture 5" descr="220px-Negative_Mantoux_Tes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3733800"/>
            <a:ext cx="3581400" cy="2667000"/>
          </a:xfrm>
        </p:spPr>
      </p:pic>
    </p:spTree>
    <p:extLst>
      <p:ext uri="{BB962C8B-B14F-4D97-AF65-F5344CB8AC3E}">
        <p14:creationId xmlns:p14="http://schemas.microsoft.com/office/powerpoint/2010/main" val="81477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Scratch Test for Allergens</a:t>
            </a:r>
          </a:p>
        </p:txBody>
      </p:sp>
      <p:pic>
        <p:nvPicPr>
          <p:cNvPr id="50179" name="Picture 4" descr="Allergy skin prick or scratch test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2514600"/>
            <a:ext cx="3810000" cy="304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61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Scratch Test for Allergens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Allergy skin testing is widely used to diagnose allergic conditions such as: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Hay fever</a:t>
            </a:r>
            <a:r>
              <a:rPr lang="en-US" sz="2800" smtClean="0"/>
              <a:t> </a:t>
            </a:r>
            <a:endParaRPr lang="en-US" sz="2800" b="1" smtClean="0"/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Allergic asthma</a:t>
            </a:r>
            <a:r>
              <a:rPr lang="en-US" sz="2800" smtClean="0"/>
              <a:t> </a:t>
            </a:r>
            <a:endParaRPr lang="en-US" sz="2800" b="1" smtClean="0"/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Dermatitis (eczema)</a:t>
            </a:r>
            <a:r>
              <a:rPr lang="en-US" sz="2800" smtClean="0"/>
              <a:t> </a:t>
            </a:r>
            <a:endParaRPr lang="en-US" sz="2800" b="1" smtClean="0"/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Food allergies</a:t>
            </a:r>
            <a:r>
              <a:rPr lang="en-US" sz="2800" smtClean="0"/>
              <a:t> </a:t>
            </a:r>
            <a:endParaRPr lang="en-US" sz="2800" b="1" smtClean="0"/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Penicillin allergy</a:t>
            </a:r>
            <a:r>
              <a:rPr lang="en-US" sz="2800" smtClean="0"/>
              <a:t> </a:t>
            </a:r>
            <a:endParaRPr lang="en-US" sz="2800" b="1" smtClean="0"/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Bee sting allergy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Skin testing can be used for people of all ages, including infants and older adults. </a:t>
            </a:r>
          </a:p>
        </p:txBody>
      </p:sp>
    </p:spTree>
    <p:extLst>
      <p:ext uri="{BB962C8B-B14F-4D97-AF65-F5344CB8AC3E}">
        <p14:creationId xmlns:p14="http://schemas.microsoft.com/office/powerpoint/2010/main" val="5734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Indication for Scratch Test for Allergens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Determining allergic response to various antigens</a:t>
            </a:r>
          </a:p>
          <a:p>
            <a:pPr eaLnBrk="1" hangingPunct="1"/>
            <a:r>
              <a:rPr lang="en-US" smtClean="0"/>
              <a:t>to confirm sensitivity to an antigen</a:t>
            </a:r>
          </a:p>
        </p:txBody>
      </p:sp>
    </p:spTree>
    <p:extLst>
      <p:ext uri="{BB962C8B-B14F-4D97-AF65-F5344CB8AC3E}">
        <p14:creationId xmlns:p14="http://schemas.microsoft.com/office/powerpoint/2010/main" val="162866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During an allergy skin test, patient skin is exposed directly to allergy-causing substances (allergens) and then is observed for signs of a local allergic reaction.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GB" sz="2800" smtClean="0">
                <a:cs typeface="Arial" charset="0"/>
              </a:rPr>
              <a:t>Contraindicated if the pat</a:t>
            </a:r>
            <a:r>
              <a:rPr lang="en-US" sz="2800" smtClean="0"/>
              <a:t>ient about has anaphylaxis, a life-threatening allergic reaction, or have had a serious reaction to a previous allergy test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74384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cs typeface="Arial" charset="0"/>
              </a:rPr>
              <a:t>How to perform the test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ar-SA" sz="2800" b="1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smtClean="0"/>
              <a:t>In adults, the test is done on the forearm; in children it’s done on the upper back. (The child disrobes from the waist up and lies on his or her stomach).</a:t>
            </a:r>
            <a:endParaRPr lang="ar-SA" sz="28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smtClean="0"/>
              <a:t>The doctor uses a needle to make small light scratches in the skin under each drop of the substance that may cause allergy, to help the skin absorb the fluid.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smtClean="0"/>
              <a:t>The scratches aren’t deep enough to cause bleeding. Each drop contains proteins from a separate allergen (a substance that triggers allergy symptoms).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smtClean="0"/>
              <a:t>The doctor notes where each drop of fluid was placed, either by keeping a chart or by writing a code on the area of skin being tested</a:t>
            </a:r>
            <a:r>
              <a:rPr lang="ar-SA" sz="280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32555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smtClean="0"/>
              <a:t>Challenges while doing the procedure!</a:t>
            </a:r>
            <a:endParaRPr lang="en-US" sz="40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smtClean="0"/>
              <a:t>Patients need to stay still long enough (usually about 20 minutes) to give the skin time to react. 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sz="2800" smtClean="0"/>
              <a:t>The skin might tickle or itch during this time, but patients should not be allowed to scratch it. 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sz="2800" smtClean="0"/>
              <a:t>The doctor will examine each needle scratch for redness or swelling. 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sz="2800" smtClean="0"/>
              <a:t>the injection site is measured to look for growth of wheal, a small swelling of the skin. (considered positive test).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44359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Anatomy and Physiology</a:t>
            </a:r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/>
              <a:t>Hair, nails and sebaceous and sweat glands are appendages of skin</a:t>
            </a:r>
          </a:p>
          <a:p>
            <a:pPr>
              <a:lnSpc>
                <a:spcPct val="80000"/>
              </a:lnSpc>
            </a:pPr>
            <a:r>
              <a:rPr lang="en-US"/>
              <a:t>Hair</a:t>
            </a:r>
          </a:p>
          <a:p>
            <a:pPr lvl="1">
              <a:lnSpc>
                <a:spcPct val="80000"/>
              </a:lnSpc>
            </a:pPr>
            <a:r>
              <a:rPr lang="en-US"/>
              <a:t>Vellus hair – short, fine, less pigmentation</a:t>
            </a:r>
          </a:p>
          <a:p>
            <a:pPr lvl="1">
              <a:lnSpc>
                <a:spcPct val="80000"/>
              </a:lnSpc>
            </a:pPr>
            <a:r>
              <a:rPr lang="en-US"/>
              <a:t>Terminal hair – coarser, pigmented (scalp/eyebrows)</a:t>
            </a:r>
          </a:p>
          <a:p>
            <a:pPr>
              <a:lnSpc>
                <a:spcPct val="80000"/>
              </a:lnSpc>
            </a:pPr>
            <a:r>
              <a:rPr lang="en-US"/>
              <a:t>Nails</a:t>
            </a:r>
          </a:p>
          <a:p>
            <a:pPr lvl="1">
              <a:lnSpc>
                <a:spcPct val="80000"/>
              </a:lnSpc>
            </a:pPr>
            <a:r>
              <a:rPr lang="en-US"/>
              <a:t>Protect distal ends of fingers/toes</a:t>
            </a:r>
          </a:p>
          <a:p>
            <a:pPr>
              <a:lnSpc>
                <a:spcPct val="80000"/>
              </a:lnSpc>
            </a:pPr>
            <a:r>
              <a:rPr lang="en-US"/>
              <a:t>Sebaceous glands – present all surfaces except palms/soles</a:t>
            </a:r>
          </a:p>
          <a:p>
            <a:pPr>
              <a:lnSpc>
                <a:spcPct val="80000"/>
              </a:lnSpc>
            </a:pPr>
            <a:r>
              <a:rPr lang="en-US"/>
              <a:t>Sweat glands – help control body temperature</a:t>
            </a:r>
          </a:p>
        </p:txBody>
      </p:sp>
    </p:spTree>
    <p:extLst>
      <p:ext uri="{BB962C8B-B14F-4D97-AF65-F5344CB8AC3E}">
        <p14:creationId xmlns:p14="http://schemas.microsoft.com/office/powerpoint/2010/main" val="390811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Interpretation of reaction</a:t>
            </a:r>
            <a:endParaRPr lang="en-US" dirty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Negative; wheal soft with minimal reaction</a:t>
            </a:r>
          </a:p>
          <a:p>
            <a:r>
              <a:rPr lang="en-US" smtClean="0"/>
              <a:t>1+; (wheal) 5-8 mm with minimal erythema</a:t>
            </a:r>
          </a:p>
          <a:p>
            <a:r>
              <a:rPr lang="en-US" smtClean="0"/>
              <a:t>2+; 7-10 mm associated erythema</a:t>
            </a:r>
          </a:p>
          <a:p>
            <a:r>
              <a:rPr lang="en-US" smtClean="0"/>
              <a:t>3+; 9-15 mm associated erythema</a:t>
            </a:r>
          </a:p>
          <a:p>
            <a:r>
              <a:rPr lang="en-US" smtClean="0"/>
              <a:t>4+; 12+ mm with diffuse erythema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87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7" name="Picture 7" descr="220px-Skin_allergy_test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2133600"/>
            <a:ext cx="3886200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48" name="Picture 8" descr="220px-Allergy_skin_testi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133600"/>
            <a:ext cx="3657600" cy="373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89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6" descr="220px-Skintest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905000"/>
            <a:ext cx="6553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90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smtClean="0"/>
              <a:t>Changes with age: </a:t>
            </a:r>
            <a:br>
              <a:rPr lang="en-GB" sz="4000" smtClean="0"/>
            </a:br>
            <a:r>
              <a:rPr lang="en-GB" sz="4000" smtClean="0"/>
              <a:t>Textbook: pages 895-896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Skin wrinkles, lax and loses turgor</a:t>
            </a:r>
          </a:p>
          <a:p>
            <a:pPr eaLnBrk="1" hangingPunct="1"/>
            <a:r>
              <a:rPr lang="en-GB" smtClean="0"/>
              <a:t>Decrease dermis vascularity</a:t>
            </a:r>
          </a:p>
          <a:p>
            <a:pPr eaLnBrk="1" hangingPunct="1"/>
            <a:r>
              <a:rPr lang="en-GB" smtClean="0"/>
              <a:t>Thin, fragile, loose</a:t>
            </a:r>
          </a:p>
          <a:p>
            <a:pPr eaLnBrk="1" hangingPunct="1"/>
            <a:r>
              <a:rPr lang="en-GB" smtClean="0"/>
              <a:t>Spots presence</a:t>
            </a:r>
          </a:p>
          <a:p>
            <a:pPr eaLnBrk="1" hangingPunct="1"/>
            <a:r>
              <a:rPr lang="en-GB" smtClean="0"/>
              <a:t>Nails changed; thicker, change colour</a:t>
            </a:r>
          </a:p>
          <a:p>
            <a:pPr eaLnBrk="1" hangingPunct="1"/>
            <a:r>
              <a:rPr lang="en-GB" smtClean="0"/>
              <a:t>Hair changed: loose colour, number decreased, get smaller, 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2709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Colour pigments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Melanin</a:t>
            </a:r>
          </a:p>
          <a:p>
            <a:r>
              <a:rPr lang="en-US" smtClean="0"/>
              <a:t>Carotene</a:t>
            </a:r>
          </a:p>
          <a:p>
            <a:r>
              <a:rPr lang="en-US" smtClean="0"/>
              <a:t>Oxyhemoglobin</a:t>
            </a:r>
          </a:p>
          <a:p>
            <a:r>
              <a:rPr lang="en-US" smtClean="0"/>
              <a:t>Deoxyhemoglobin</a:t>
            </a:r>
          </a:p>
        </p:txBody>
      </p:sp>
    </p:spTree>
    <p:extLst>
      <p:ext uri="{BB962C8B-B14F-4D97-AF65-F5344CB8AC3E}">
        <p14:creationId xmlns:p14="http://schemas.microsoft.com/office/powerpoint/2010/main" val="635010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Health History</a:t>
            </a: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Common or Concerning Symptoms</a:t>
            </a:r>
          </a:p>
          <a:p>
            <a:pPr lvl="1">
              <a:lnSpc>
                <a:spcPct val="80000"/>
              </a:lnSpc>
            </a:pPr>
            <a:r>
              <a:rPr lang="en-US"/>
              <a:t>Hair loss</a:t>
            </a:r>
          </a:p>
          <a:p>
            <a:pPr lvl="1">
              <a:lnSpc>
                <a:spcPct val="80000"/>
              </a:lnSpc>
            </a:pPr>
            <a:r>
              <a:rPr lang="en-US"/>
              <a:t>Rash</a:t>
            </a:r>
          </a:p>
          <a:p>
            <a:pPr lvl="1">
              <a:lnSpc>
                <a:spcPct val="80000"/>
              </a:lnSpc>
            </a:pPr>
            <a:r>
              <a:rPr lang="en-US"/>
              <a:t>Moles</a:t>
            </a:r>
          </a:p>
          <a:p>
            <a:pPr>
              <a:lnSpc>
                <a:spcPct val="80000"/>
              </a:lnSpc>
            </a:pPr>
            <a:r>
              <a:rPr lang="en-US"/>
              <a:t>Ask the patient </a:t>
            </a:r>
          </a:p>
          <a:p>
            <a:pPr lvl="1">
              <a:lnSpc>
                <a:spcPct val="80000"/>
              </a:lnSpc>
            </a:pPr>
            <a:r>
              <a:rPr lang="en-US"/>
              <a:t>“Have you noticed any changes in your skin?</a:t>
            </a:r>
            <a:br>
              <a:rPr lang="en-US"/>
            </a:br>
            <a:r>
              <a:rPr lang="en-US"/>
              <a:t>...your hair? ...?”</a:t>
            </a:r>
          </a:p>
          <a:p>
            <a:pPr lvl="1">
              <a:lnSpc>
                <a:spcPct val="80000"/>
              </a:lnSpc>
            </a:pPr>
            <a:r>
              <a:rPr lang="en-US"/>
              <a:t>“Have you noticed any moles that have changed size, shape, color or sensation?”</a:t>
            </a:r>
          </a:p>
          <a:p>
            <a:pPr lvl="1">
              <a:lnSpc>
                <a:spcPct val="80000"/>
              </a:lnSpc>
            </a:pPr>
            <a:r>
              <a:rPr lang="en-US"/>
              <a:t>“Any new moles?”</a:t>
            </a:r>
          </a:p>
        </p:txBody>
      </p:sp>
    </p:spTree>
    <p:extLst>
      <p:ext uri="{BB962C8B-B14F-4D97-AF65-F5344CB8AC3E}">
        <p14:creationId xmlns:p14="http://schemas.microsoft.com/office/powerpoint/2010/main" val="334095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Health Promotion and Counseling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Clinicians play an important role in educating patients</a:t>
            </a:r>
          </a:p>
          <a:p>
            <a:pPr lvl="1"/>
            <a:r>
              <a:rPr lang="en-US"/>
              <a:t>Early detection of suspicious moles</a:t>
            </a:r>
          </a:p>
          <a:p>
            <a:pPr lvl="1"/>
            <a:r>
              <a:rPr lang="en-US"/>
              <a:t>Protective measures for skin care</a:t>
            </a:r>
          </a:p>
          <a:p>
            <a:pPr lvl="1"/>
            <a:r>
              <a:rPr lang="en-US"/>
              <a:t>Hazards of excessive sun exposure</a:t>
            </a:r>
          </a:p>
          <a:p>
            <a:r>
              <a:rPr lang="en-US"/>
              <a:t>Skin cancers are most common cancers in the U.S.</a:t>
            </a:r>
          </a:p>
        </p:txBody>
      </p:sp>
    </p:spTree>
    <p:extLst>
      <p:ext uri="{BB962C8B-B14F-4D97-AF65-F5344CB8AC3E}">
        <p14:creationId xmlns:p14="http://schemas.microsoft.com/office/powerpoint/2010/main" val="260579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Skin Cancers</a:t>
            </a:r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Basal Cell Carcinoma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80% of skin cancers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Shiny, translucent, grow slowly; rarely metastasize</a:t>
            </a:r>
          </a:p>
          <a:p>
            <a:pPr>
              <a:lnSpc>
                <a:spcPct val="80000"/>
              </a:lnSpc>
            </a:pPr>
            <a:r>
              <a:rPr lang="en-US" sz="2000"/>
              <a:t>Squamous Cell Carcinoma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16% skin cancer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Crusted, scaly, ulcerated; can metastasize</a:t>
            </a:r>
          </a:p>
          <a:p>
            <a:pPr>
              <a:lnSpc>
                <a:spcPct val="80000"/>
              </a:lnSpc>
            </a:pPr>
            <a:r>
              <a:rPr lang="en-US" sz="2000"/>
              <a:t>Melanoma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4% skin cancer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Rapidly increasing in frequency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Spread rapidly</a:t>
            </a:r>
          </a:p>
        </p:txBody>
      </p:sp>
    </p:spTree>
    <p:extLst>
      <p:ext uri="{BB962C8B-B14F-4D97-AF65-F5344CB8AC3E}">
        <p14:creationId xmlns:p14="http://schemas.microsoft.com/office/powerpoint/2010/main" val="329456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Factors for Melanoma</a:t>
            </a:r>
          </a:p>
        </p:txBody>
      </p:sp>
      <p:sp>
        <p:nvSpPr>
          <p:cNvPr id="1894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≥ 50 common moles</a:t>
            </a:r>
          </a:p>
          <a:p>
            <a:r>
              <a:rPr lang="en-US" dirty="0"/>
              <a:t>≥ 1-4 atypical or unusual </a:t>
            </a:r>
            <a:r>
              <a:rPr lang="en-US" dirty="0" smtClean="0"/>
              <a:t>moles</a:t>
            </a:r>
            <a:endParaRPr lang="en-US" dirty="0"/>
          </a:p>
          <a:p>
            <a:r>
              <a:rPr lang="en-US" dirty="0"/>
              <a:t>Red or light hair</a:t>
            </a:r>
          </a:p>
          <a:p>
            <a:r>
              <a:rPr lang="en-US" dirty="0" smtClean="0"/>
              <a:t>macular </a:t>
            </a:r>
            <a:r>
              <a:rPr lang="en-US" dirty="0"/>
              <a:t>brown or tan spots (usually on sun exposed areas)</a:t>
            </a:r>
          </a:p>
          <a:p>
            <a:r>
              <a:rPr lang="en-US" dirty="0"/>
              <a:t>Heavy sun exposure</a:t>
            </a:r>
          </a:p>
          <a:p>
            <a:r>
              <a:rPr lang="en-US" dirty="0"/>
              <a:t>Light eye or skin color (especially freckles/burns easily)</a:t>
            </a:r>
          </a:p>
          <a:p>
            <a:r>
              <a:rPr lang="en-US" dirty="0"/>
              <a:t>Family history of melanoma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14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1107</Words>
  <Application>Microsoft Office PowerPoint</Application>
  <PresentationFormat>On-screen Show (4:3)</PresentationFormat>
  <Paragraphs>190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Chapter 5: The Skin, Hair, and Nails</vt:lpstr>
      <vt:lpstr>Anatomy and Physiology</vt:lpstr>
      <vt:lpstr>Anatomy and Physiology</vt:lpstr>
      <vt:lpstr>Changes with age:  Textbook: pages 895-896</vt:lpstr>
      <vt:lpstr>Colour pigments</vt:lpstr>
      <vt:lpstr>The Health History</vt:lpstr>
      <vt:lpstr>Health Promotion and Counseling</vt:lpstr>
      <vt:lpstr>Skin Cancers</vt:lpstr>
      <vt:lpstr>Risk Factors for Melanoma</vt:lpstr>
      <vt:lpstr>ABCDE: Screening Moles for Possible Melanoma</vt:lpstr>
      <vt:lpstr>Preventive Strategies</vt:lpstr>
      <vt:lpstr>Techniques of Examination</vt:lpstr>
      <vt:lpstr>Techniques of Examination</vt:lpstr>
      <vt:lpstr>Techniques of Examination</vt:lpstr>
      <vt:lpstr>Techniques of Examination</vt:lpstr>
      <vt:lpstr>Techniques of Examination</vt:lpstr>
      <vt:lpstr>Techniques of Examination</vt:lpstr>
      <vt:lpstr>Evaluating the Bedbound Patient</vt:lpstr>
      <vt:lpstr>Techniques of Examination</vt:lpstr>
      <vt:lpstr>Recording the Physical Examination</vt:lpstr>
      <vt:lpstr>Tuberculin Skin Test</vt:lpstr>
      <vt:lpstr>PowerPoint Presentation</vt:lpstr>
      <vt:lpstr>PowerPoint Presentation</vt:lpstr>
      <vt:lpstr>Scratch Test for Allergens</vt:lpstr>
      <vt:lpstr>Scratch Test for Allergens</vt:lpstr>
      <vt:lpstr>Indication for Scratch Test for Allergens</vt:lpstr>
      <vt:lpstr>PowerPoint Presentation</vt:lpstr>
      <vt:lpstr>How to perform the test</vt:lpstr>
      <vt:lpstr>Challenges while doing the procedure!</vt:lpstr>
      <vt:lpstr>Interpretation of reaction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The Skin, Hair, and Nails</dc:title>
  <dc:creator>Hp</dc:creator>
  <cp:lastModifiedBy>Hp</cp:lastModifiedBy>
  <cp:revision>4</cp:revision>
  <dcterms:created xsi:type="dcterms:W3CDTF">2006-08-16T00:00:00Z</dcterms:created>
  <dcterms:modified xsi:type="dcterms:W3CDTF">2014-09-29T14:57:56Z</dcterms:modified>
</cp:coreProperties>
</file>