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17" r:id="rId15"/>
    <p:sldId id="269" r:id="rId16"/>
    <p:sldId id="318" r:id="rId17"/>
    <p:sldId id="270" r:id="rId18"/>
    <p:sldId id="271" r:id="rId19"/>
    <p:sldId id="272" r:id="rId20"/>
    <p:sldId id="273" r:id="rId21"/>
    <p:sldId id="274" r:id="rId22"/>
    <p:sldId id="277" r:id="rId23"/>
    <p:sldId id="278" r:id="rId24"/>
    <p:sldId id="298" r:id="rId25"/>
    <p:sldId id="279" r:id="rId26"/>
    <p:sldId id="280" r:id="rId27"/>
    <p:sldId id="281" r:id="rId28"/>
    <p:sldId id="300" r:id="rId29"/>
    <p:sldId id="282" r:id="rId30"/>
    <p:sldId id="319" r:id="rId31"/>
    <p:sldId id="321" r:id="rId32"/>
    <p:sldId id="322" r:id="rId33"/>
    <p:sldId id="320" r:id="rId34"/>
    <p:sldId id="283" r:id="rId35"/>
    <p:sldId id="284" r:id="rId36"/>
    <p:sldId id="286" r:id="rId37"/>
    <p:sldId id="287" r:id="rId38"/>
    <p:sldId id="288" r:id="rId39"/>
    <p:sldId id="289" r:id="rId40"/>
    <p:sldId id="290" r:id="rId41"/>
    <p:sldId id="301" r:id="rId42"/>
    <p:sldId id="302" r:id="rId43"/>
    <p:sldId id="291" r:id="rId44"/>
    <p:sldId id="292" r:id="rId45"/>
    <p:sldId id="324" r:id="rId46"/>
    <p:sldId id="325" r:id="rId47"/>
    <p:sldId id="293" r:id="rId48"/>
    <p:sldId id="294" r:id="rId49"/>
    <p:sldId id="295" r:id="rId50"/>
    <p:sldId id="323" r:id="rId51"/>
    <p:sldId id="329" r:id="rId52"/>
    <p:sldId id="316" r:id="rId53"/>
    <p:sldId id="297" r:id="rId54"/>
    <p:sldId id="304" r:id="rId55"/>
    <p:sldId id="305" r:id="rId56"/>
    <p:sldId id="306" r:id="rId57"/>
    <p:sldId id="307" r:id="rId58"/>
    <p:sldId id="327" r:id="rId59"/>
    <p:sldId id="328" r:id="rId60"/>
    <p:sldId id="308" r:id="rId61"/>
    <p:sldId id="309" r:id="rId62"/>
    <p:sldId id="310" r:id="rId63"/>
    <p:sldId id="311" r:id="rId64"/>
    <p:sldId id="312" r:id="rId65"/>
    <p:sldId id="313" r:id="rId66"/>
    <p:sldId id="314" r:id="rId67"/>
    <p:sldId id="31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64B1E-8319-45CA-A8F8-7C2E527F52C4}" type="datetimeFigureOut">
              <a:rPr lang="en-US" smtClean="0"/>
              <a:t>4/10/2012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A5AF2-AF65-4E14-8C1C-7923CED7CB09}" type="slidenum">
              <a:rPr lang="en-US" smtClean="0"/>
              <a:t>‹#›</a:t>
            </a:fld>
            <a:endParaRPr lang="en-US"/>
          </a:p>
        </p:txBody>
      </p:sp>
    </p:spTree>
    <p:extLst>
      <p:ext uri="{BB962C8B-B14F-4D97-AF65-F5344CB8AC3E}">
        <p14:creationId xmlns:p14="http://schemas.microsoft.com/office/powerpoint/2010/main" val="1141609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45F52-7BF9-4CDE-8492-CE3CD105C219}" type="datetime1">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252138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F73CB-00FD-41EB-9591-82FA9321E466}" type="datetime1">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62254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77040-C7F2-4D20-9F12-BFCB1404FB60}" type="datetime1">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169786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799E1-C8EA-4085-AA88-A3637FC4C232}" type="datetime1">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359420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03189-96E4-4828-9688-6313CB454C4B}" type="datetime1">
              <a:rPr lang="en-US" smtClean="0"/>
              <a:t>4/10/2012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285603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533B2-5588-46F1-BA49-48ACF457328C}" type="datetime1">
              <a:rPr lang="en-US" smtClean="0"/>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339881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FF588F-DA9A-4BFB-B5D9-D66CC3E98A3B}" type="datetime1">
              <a:rPr lang="en-US" smtClean="0"/>
              <a:t>4/10/2012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329292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F3CC98-66DC-4F3A-9BCA-DCE554F65DEB}" type="datetime1">
              <a:rPr lang="en-US" smtClean="0"/>
              <a:t>4/10/2012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364511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ABB69-4AE9-4CBB-BEE2-830422F18F72}" type="datetime1">
              <a:rPr lang="en-US" smtClean="0"/>
              <a:t>4/10/2012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78425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13502-C517-4F9C-95C8-F3CE0D7D4B91}" type="datetime1">
              <a:rPr lang="en-US" smtClean="0"/>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190366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B2E90-C24B-4CF5-8C3D-58F9A7440AE9}" type="datetime1">
              <a:rPr lang="en-US" smtClean="0"/>
              <a:t>4/10/2012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C5AE2-A8B3-4E1A-A16F-60777CC7F7BD}" type="slidenum">
              <a:rPr lang="en-US" smtClean="0"/>
              <a:t>‹#›</a:t>
            </a:fld>
            <a:endParaRPr lang="en-US"/>
          </a:p>
        </p:txBody>
      </p:sp>
    </p:spTree>
    <p:extLst>
      <p:ext uri="{BB962C8B-B14F-4D97-AF65-F5344CB8AC3E}">
        <p14:creationId xmlns:p14="http://schemas.microsoft.com/office/powerpoint/2010/main" val="119454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CC0DF-6128-416A-BAC2-DA58D42BE841}" type="datetime1">
              <a:rPr lang="en-US" smtClean="0"/>
              <a:t>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C5AE2-A8B3-4E1A-A16F-60777CC7F7BD}" type="slidenum">
              <a:rPr lang="en-US" smtClean="0"/>
              <a:t>‹#›</a:t>
            </a:fld>
            <a:endParaRPr lang="en-US"/>
          </a:p>
        </p:txBody>
      </p:sp>
    </p:spTree>
    <p:extLst>
      <p:ext uri="{BB962C8B-B14F-4D97-AF65-F5344CB8AC3E}">
        <p14:creationId xmlns:p14="http://schemas.microsoft.com/office/powerpoint/2010/main" val="40926520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b="1" dirty="0" smtClean="0">
                <a:solidFill>
                  <a:schemeClr val="accent1"/>
                </a:solidFill>
                <a:latin typeface="Arial" pitchFamily="34" charset="0"/>
                <a:cs typeface="Arial" pitchFamily="34" charset="0"/>
              </a:rPr>
              <a:t>The Nurse as Supervisor and Evaluator</a:t>
            </a:r>
            <a:br>
              <a:rPr lang="en-US" sz="3200" b="1" dirty="0" smtClean="0">
                <a:solidFill>
                  <a:schemeClr val="accent1"/>
                </a:solidFill>
                <a:latin typeface="Arial" pitchFamily="34" charset="0"/>
                <a:cs typeface="Arial" pitchFamily="34" charset="0"/>
              </a:rPr>
            </a:br>
            <a:r>
              <a:rPr lang="en-US" sz="3200" b="1" dirty="0" smtClean="0">
                <a:latin typeface="Arial" pitchFamily="34" charset="0"/>
              </a:rPr>
              <a:t/>
            </a:r>
            <a:br>
              <a:rPr lang="en-US" sz="3200" b="1" dirty="0" smtClean="0">
                <a:latin typeface="Arial" pitchFamily="34" charset="0"/>
              </a:rPr>
            </a:br>
            <a:endParaRPr lang="en-US" sz="3200" dirty="0"/>
          </a:p>
        </p:txBody>
      </p:sp>
      <p:sp>
        <p:nvSpPr>
          <p:cNvPr id="3" name="Subtitle 2"/>
          <p:cNvSpPr>
            <a:spLocks noGrp="1"/>
          </p:cNvSpPr>
          <p:nvPr>
            <p:ph type="subTitle" idx="1"/>
          </p:nvPr>
        </p:nvSpPr>
        <p:spPr/>
        <p:txBody>
          <a:bodyPr>
            <a:normAutofit/>
          </a:bodyPr>
          <a:lstStyle/>
          <a:p>
            <a:r>
              <a:rPr lang="en-US" dirty="0">
                <a:latin typeface="Arial" pitchFamily="34" charset="0"/>
              </a:rPr>
              <a:t>Ellis: Chapter 7, pages 203-210, 212-224</a:t>
            </a:r>
            <a:br>
              <a:rPr lang="en-US" dirty="0">
                <a:latin typeface="Arial" pitchFamily="34" charset="0"/>
              </a:rPr>
            </a:br>
            <a:endParaRPr lang="en-US" dirty="0"/>
          </a:p>
        </p:txBody>
      </p:sp>
      <p:sp>
        <p:nvSpPr>
          <p:cNvPr id="5" name="Slide Number Placeholder 4"/>
          <p:cNvSpPr>
            <a:spLocks noGrp="1"/>
          </p:cNvSpPr>
          <p:nvPr>
            <p:ph type="sldNum" sz="quarter" idx="12"/>
          </p:nvPr>
        </p:nvSpPr>
        <p:spPr/>
        <p:txBody>
          <a:bodyPr/>
          <a:lstStyle/>
          <a:p>
            <a:fld id="{860C5AE2-A8B3-4E1A-A16F-60777CC7F7BD}" type="slidenum">
              <a:rPr lang="en-US" smtClean="0"/>
              <a:t>1</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419600"/>
            <a:ext cx="1888826" cy="221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101" y="152400"/>
            <a:ext cx="2768899"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64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cs typeface="Times New Roman" pitchFamily="18" charset="0"/>
              </a:rPr>
              <a:t>Performance Appraisal</a:t>
            </a:r>
            <a:endParaRPr lang="en-US" sz="3200"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Autofit/>
          </a:bodyPr>
          <a:lstStyle/>
          <a:p>
            <a:r>
              <a:rPr lang="en-US" sz="2800" b="1" dirty="0" smtClean="0">
                <a:solidFill>
                  <a:srgbClr val="FF0000"/>
                </a:solidFill>
              </a:rPr>
              <a:t>P.A </a:t>
            </a:r>
            <a:r>
              <a:rPr lang="en-US" sz="2800" dirty="0" smtClean="0"/>
              <a:t>Occurs </a:t>
            </a:r>
            <a:r>
              <a:rPr lang="en-US" sz="2800" dirty="0"/>
              <a:t>between managers and employees</a:t>
            </a:r>
          </a:p>
          <a:p>
            <a:r>
              <a:rPr lang="en-US" sz="2800" b="1" dirty="0" smtClean="0">
                <a:solidFill>
                  <a:srgbClr val="FF0000"/>
                </a:solidFill>
              </a:rPr>
              <a:t>P.A </a:t>
            </a:r>
            <a:r>
              <a:rPr lang="en-US" sz="2800" dirty="0" smtClean="0"/>
              <a:t>involves </a:t>
            </a:r>
            <a:r>
              <a:rPr lang="en-US" sz="2800" dirty="0"/>
              <a:t>interaction</a:t>
            </a:r>
          </a:p>
          <a:p>
            <a:r>
              <a:rPr lang="en-US" sz="2800" b="1" dirty="0" smtClean="0">
                <a:solidFill>
                  <a:srgbClr val="FF0000"/>
                </a:solidFill>
              </a:rPr>
              <a:t>P.A </a:t>
            </a:r>
            <a:r>
              <a:rPr lang="en-US" sz="2800" dirty="0" smtClean="0"/>
              <a:t>providing </a:t>
            </a:r>
            <a:r>
              <a:rPr lang="en-US" sz="2800" dirty="0"/>
              <a:t>evaluation in writing</a:t>
            </a:r>
          </a:p>
          <a:p>
            <a:r>
              <a:rPr lang="en-US" sz="2800" b="1" dirty="0" smtClean="0">
                <a:solidFill>
                  <a:srgbClr val="FF0000"/>
                </a:solidFill>
              </a:rPr>
              <a:t>P.A </a:t>
            </a:r>
            <a:r>
              <a:rPr lang="en-US" sz="2800" dirty="0" smtClean="0"/>
              <a:t>a </a:t>
            </a:r>
            <a:r>
              <a:rPr lang="en-US" sz="2800" dirty="0"/>
              <a:t>formal interview, </a:t>
            </a:r>
          </a:p>
          <a:p>
            <a:r>
              <a:rPr lang="en-US" sz="2800" b="1" dirty="0" smtClean="0">
                <a:solidFill>
                  <a:srgbClr val="FF0000"/>
                </a:solidFill>
              </a:rPr>
              <a:t>P.A </a:t>
            </a:r>
            <a:r>
              <a:rPr lang="en-US" sz="2800" dirty="0" smtClean="0"/>
              <a:t>follow-up </a:t>
            </a:r>
            <a:r>
              <a:rPr lang="en-US" sz="2800" dirty="0"/>
              <a:t>for feedback</a:t>
            </a:r>
            <a:endParaRPr lang="en-US" sz="2800" b="0" dirty="0" smtClean="0"/>
          </a:p>
          <a:p>
            <a:endParaRPr lang="en-US" sz="2800"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sp>
        <p:nvSpPr>
          <p:cNvPr id="7" name="Slide Number Placeholder 6"/>
          <p:cNvSpPr>
            <a:spLocks noGrp="1"/>
          </p:cNvSpPr>
          <p:nvPr>
            <p:ph type="sldNum" sz="quarter" idx="12"/>
          </p:nvPr>
        </p:nvSpPr>
        <p:spPr/>
        <p:txBody>
          <a:bodyPr/>
          <a:lstStyle/>
          <a:p>
            <a:fld id="{860C5AE2-A8B3-4E1A-A16F-60777CC7F7BD}" type="slidenum">
              <a:rPr lang="en-US" smtClean="0"/>
              <a:t>10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0"/>
            <a:ext cx="4343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221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cs typeface="Times New Roman" pitchFamily="18" charset="0"/>
              </a:rPr>
              <a:t>Performance Appraisal</a:t>
            </a:r>
            <a:endParaRPr lang="en-US" sz="3200" dirty="0"/>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P.A </a:t>
            </a:r>
            <a:r>
              <a:rPr lang="en-US" dirty="0" smtClean="0"/>
              <a:t>should be continual, </a:t>
            </a:r>
          </a:p>
          <a:p>
            <a:r>
              <a:rPr lang="en-US" b="1" dirty="0" smtClean="0">
                <a:solidFill>
                  <a:srgbClr val="FF0000"/>
                </a:solidFill>
              </a:rPr>
              <a:t>P.A </a:t>
            </a:r>
            <a:r>
              <a:rPr lang="en-US" dirty="0" smtClean="0"/>
              <a:t>aimed at educating through coaching, counseling, on-going, non-threatening</a:t>
            </a:r>
          </a:p>
          <a:p>
            <a:r>
              <a:rPr lang="en-US" b="1" dirty="0" smtClean="0">
                <a:solidFill>
                  <a:srgbClr val="FF0000"/>
                </a:solidFill>
              </a:rPr>
              <a:t>P.A </a:t>
            </a:r>
            <a:r>
              <a:rPr lang="en-US" dirty="0" smtClean="0"/>
              <a:t>is supposed to be positive for improving and developing employees</a:t>
            </a:r>
          </a:p>
          <a:p>
            <a:r>
              <a:rPr lang="en-US" b="1" dirty="0" smtClean="0">
                <a:solidFill>
                  <a:srgbClr val="FF0000"/>
                </a:solidFill>
              </a:rPr>
              <a:t>P.A </a:t>
            </a:r>
            <a:r>
              <a:rPr lang="en-US" dirty="0" smtClean="0"/>
              <a:t>identifying gaps in their knowledge and abilities and to develop those</a:t>
            </a:r>
          </a:p>
          <a:p>
            <a:r>
              <a:rPr lang="en-US" b="1" dirty="0" smtClean="0">
                <a:solidFill>
                  <a:srgbClr val="FF0000"/>
                </a:solidFill>
              </a:rPr>
              <a:t>P.A </a:t>
            </a:r>
            <a:r>
              <a:rPr lang="en-US" dirty="0" smtClean="0"/>
              <a:t>assist in identifying learning needs</a:t>
            </a:r>
          </a:p>
          <a:p>
            <a:r>
              <a:rPr lang="en-US" b="1" dirty="0" smtClean="0">
                <a:solidFill>
                  <a:srgbClr val="FF0000"/>
                </a:solidFill>
              </a:rPr>
              <a:t>P.A </a:t>
            </a:r>
            <a:r>
              <a:rPr lang="en-US" dirty="0" smtClean="0"/>
              <a:t>reward people, reinforce positive behavior</a:t>
            </a:r>
          </a:p>
          <a:p>
            <a:r>
              <a:rPr lang="en-US" dirty="0" smtClean="0"/>
              <a:t>if we are not satisfied with people’s performance it</a:t>
            </a:r>
            <a:r>
              <a:rPr lang="en-US" b="1" dirty="0" smtClean="0">
                <a:solidFill>
                  <a:srgbClr val="FF0000"/>
                </a:solidFill>
              </a:rPr>
              <a:t> (P.A)</a:t>
            </a:r>
            <a:r>
              <a:rPr lang="en-US" dirty="0" smtClean="0"/>
              <a:t> can be used as a way to document reason’s for termination.</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11</a:t>
            </a:fld>
            <a:endParaRPr lang="en-US"/>
          </a:p>
        </p:txBody>
      </p:sp>
    </p:spTree>
    <p:extLst>
      <p:ext uri="{BB962C8B-B14F-4D97-AF65-F5344CB8AC3E}">
        <p14:creationId xmlns:p14="http://schemas.microsoft.com/office/powerpoint/2010/main" val="301613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cs typeface="Times New Roman" pitchFamily="18" charset="0"/>
              </a:rPr>
              <a:t>Performance Standards</a:t>
            </a:r>
            <a:endParaRPr lang="en-US" sz="3200" b="1" dirty="0">
              <a:solidFill>
                <a:srgbClr val="00B050"/>
              </a:solidFill>
            </a:endParaRPr>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Autofit/>
          </a:bodyPr>
          <a:lstStyle/>
          <a:p>
            <a:r>
              <a:rPr lang="en-US" sz="3200" b="1" dirty="0">
                <a:solidFill>
                  <a:srgbClr val="00B050"/>
                </a:solidFill>
                <a:cs typeface="Times New Roman" pitchFamily="18" charset="0"/>
              </a:rPr>
              <a:t>Performance </a:t>
            </a:r>
            <a:r>
              <a:rPr lang="en-US" sz="3200" b="1" dirty="0" smtClean="0">
                <a:solidFill>
                  <a:srgbClr val="00B050"/>
                </a:solidFill>
                <a:cs typeface="Times New Roman" pitchFamily="18" charset="0"/>
              </a:rPr>
              <a:t>Standards </a:t>
            </a:r>
            <a:r>
              <a:rPr lang="en-US" sz="3200" dirty="0" smtClean="0">
                <a:cs typeface="Times New Roman" pitchFamily="18" charset="0"/>
              </a:rPr>
              <a:t>are the measuring sticks for quantitative and qualitative evaluation of the individual’s performance.</a:t>
            </a:r>
            <a:endParaRPr lang="en-US" sz="3200" dirty="0" smtClean="0"/>
          </a:p>
          <a:p>
            <a:endParaRPr lang="en-US" sz="3200"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sp>
        <p:nvSpPr>
          <p:cNvPr id="7" name="Slide Number Placeholder 6"/>
          <p:cNvSpPr>
            <a:spLocks noGrp="1"/>
          </p:cNvSpPr>
          <p:nvPr>
            <p:ph type="sldNum" sz="quarter" idx="12"/>
          </p:nvPr>
        </p:nvSpPr>
        <p:spPr/>
        <p:txBody>
          <a:bodyPr/>
          <a:lstStyle/>
          <a:p>
            <a:fld id="{860C5AE2-A8B3-4E1A-A16F-60777CC7F7BD}" type="slidenum">
              <a:rPr lang="en-US" smtClean="0"/>
              <a:t>12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2362200"/>
            <a:ext cx="38100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978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50"/>
                </a:solidFill>
                <a:cs typeface="Times New Roman" pitchFamily="18" charset="0"/>
              </a:rPr>
              <a:t>Performance Standards</a:t>
            </a:r>
            <a:endParaRPr lang="en-US" sz="3600" dirty="0"/>
          </a:p>
        </p:txBody>
      </p:sp>
      <p:sp>
        <p:nvSpPr>
          <p:cNvPr id="3" name="Content Placeholder 2"/>
          <p:cNvSpPr>
            <a:spLocks noGrp="1"/>
          </p:cNvSpPr>
          <p:nvPr>
            <p:ph idx="1"/>
          </p:nvPr>
        </p:nvSpPr>
        <p:spPr/>
        <p:txBody>
          <a:bodyPr>
            <a:normAutofit/>
          </a:bodyPr>
          <a:lstStyle/>
          <a:p>
            <a:r>
              <a:rPr lang="en-US" sz="3600" b="1" dirty="0"/>
              <a:t>Job descriptions</a:t>
            </a:r>
          </a:p>
          <a:p>
            <a:r>
              <a:rPr lang="en-US" sz="3600" b="1" dirty="0"/>
              <a:t>Policies and procedures</a:t>
            </a:r>
          </a:p>
          <a:p>
            <a:r>
              <a:rPr lang="en-US" sz="3600" b="1" dirty="0"/>
              <a:t>Standards of practice</a:t>
            </a:r>
          </a:p>
          <a:p>
            <a:r>
              <a:rPr lang="en-US" sz="3600" b="1" dirty="0"/>
              <a:t>Standards of care</a:t>
            </a:r>
          </a:p>
          <a:p>
            <a:pPr marL="0" indent="0">
              <a:buNone/>
            </a:pPr>
            <a:endParaRPr lang="en-US" sz="3600" b="1" dirty="0"/>
          </a:p>
        </p:txBody>
      </p:sp>
      <p:sp>
        <p:nvSpPr>
          <p:cNvPr id="4" name="Slide Number Placeholder 3"/>
          <p:cNvSpPr>
            <a:spLocks noGrp="1"/>
          </p:cNvSpPr>
          <p:nvPr>
            <p:ph type="sldNum" sz="quarter" idx="12"/>
          </p:nvPr>
        </p:nvSpPr>
        <p:spPr/>
        <p:txBody>
          <a:bodyPr/>
          <a:lstStyle/>
          <a:p>
            <a:fld id="{860C5AE2-A8B3-4E1A-A16F-60777CC7F7BD}" type="slidenum">
              <a:rPr lang="en-US" smtClean="0"/>
              <a:t>13</a:t>
            </a:fld>
            <a:endParaRPr lang="en-US"/>
          </a:p>
        </p:txBody>
      </p:sp>
    </p:spTree>
    <p:extLst>
      <p:ext uri="{BB962C8B-B14F-4D97-AF65-F5344CB8AC3E}">
        <p14:creationId xmlns:p14="http://schemas.microsoft.com/office/powerpoint/2010/main" val="273035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14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200150"/>
            <a:ext cx="73152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254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r>
              <a:rPr lang="en-US" b="1" dirty="0">
                <a:solidFill>
                  <a:srgbClr val="FF0000"/>
                </a:solidFill>
                <a:cs typeface="Times New Roman" pitchFamily="18" charset="0"/>
              </a:rPr>
              <a:t>Job </a:t>
            </a:r>
            <a:r>
              <a:rPr lang="en-US" b="1" dirty="0" smtClean="0">
                <a:solidFill>
                  <a:srgbClr val="FF0000"/>
                </a:solidFill>
                <a:cs typeface="Times New Roman" pitchFamily="18" charset="0"/>
              </a:rPr>
              <a:t>Analysis</a:t>
            </a:r>
          </a:p>
          <a:p>
            <a:pPr marL="0" indent="0">
              <a:buNone/>
            </a:pPr>
            <a:r>
              <a:rPr lang="en-US" sz="2800" dirty="0">
                <a:solidFill>
                  <a:srgbClr val="00B0F0"/>
                </a:solidFill>
                <a:cs typeface="Times New Roman" pitchFamily="18" charset="0"/>
              </a:rPr>
              <a:t>identifies, specifies, organizes, and displays the duties, tasks, and responsibilities actually performed by the incumbent in a given job.</a:t>
            </a:r>
          </a:p>
          <a:p>
            <a:pPr marL="0" indent="0">
              <a:buNone/>
            </a:pPr>
            <a:endParaRPr lang="en-US" sz="2800" dirty="0">
              <a:solidFill>
                <a:srgbClr val="00B0F0"/>
              </a:solidFill>
            </a:endParaRPr>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dirty="0"/>
          </a:p>
        </p:txBody>
      </p:sp>
      <p:sp>
        <p:nvSpPr>
          <p:cNvPr id="8" name="Slide Number Placeholder 7"/>
          <p:cNvSpPr>
            <a:spLocks noGrp="1"/>
          </p:cNvSpPr>
          <p:nvPr>
            <p:ph type="sldNum" sz="quarter" idx="12"/>
          </p:nvPr>
        </p:nvSpPr>
        <p:spPr/>
        <p:txBody>
          <a:bodyPr/>
          <a:lstStyle/>
          <a:p>
            <a:fld id="{860C5AE2-A8B3-4E1A-A16F-60777CC7F7BD}" type="slidenum">
              <a:rPr lang="en-US" smtClean="0"/>
              <a:t>15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396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346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r>
              <a:rPr lang="ar-JO" dirty="0">
                <a:solidFill>
                  <a:srgbClr val="0070C0"/>
                </a:solidFill>
              </a:rPr>
              <a:t>A </a:t>
            </a:r>
            <a:r>
              <a:rPr lang="ar-JO" i="1" dirty="0">
                <a:solidFill>
                  <a:srgbClr val="0070C0"/>
                </a:solidFill>
              </a:rPr>
              <a:t>job analysis</a:t>
            </a:r>
            <a:r>
              <a:rPr lang="ar-JO" dirty="0">
                <a:solidFill>
                  <a:srgbClr val="0070C0"/>
                </a:solidFill>
              </a:rPr>
              <a:t> is the process used to collect information about the duties, responsibilities, necessary skills, outcomes, and work environment of a particular job.</a:t>
            </a:r>
            <a:br>
              <a:rPr lang="ar-JO" dirty="0">
                <a:solidFill>
                  <a:srgbClr val="0070C0"/>
                </a:solidFill>
              </a:rPr>
            </a:br>
            <a:endParaRPr lang="en-US" dirty="0">
              <a:solidFill>
                <a:srgbClr val="0070C0"/>
              </a:solidFill>
            </a:endParaRPr>
          </a:p>
        </p:txBody>
      </p:sp>
      <p:sp>
        <p:nvSpPr>
          <p:cNvPr id="7" name="Slide Number Placeholder 6"/>
          <p:cNvSpPr>
            <a:spLocks noGrp="1"/>
          </p:cNvSpPr>
          <p:nvPr>
            <p:ph type="sldNum" sz="quarter" idx="12"/>
          </p:nvPr>
        </p:nvSpPr>
        <p:spPr/>
        <p:txBody>
          <a:bodyPr/>
          <a:lstStyle/>
          <a:p>
            <a:fld id="{860C5AE2-A8B3-4E1A-A16F-60777CC7F7BD}" type="slidenum">
              <a:rPr lang="en-US" smtClean="0"/>
              <a:t>16</a:t>
            </a:fld>
            <a:endParaRPr lang="en-US"/>
          </a:p>
        </p:txBody>
      </p:sp>
    </p:spTree>
    <p:extLst>
      <p:ext uri="{BB962C8B-B14F-4D97-AF65-F5344CB8AC3E}">
        <p14:creationId xmlns:p14="http://schemas.microsoft.com/office/powerpoint/2010/main" val="2181960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cs typeface="Times New Roman" pitchFamily="18" charset="0"/>
              </a:rPr>
              <a:t>Job </a:t>
            </a:r>
            <a:r>
              <a:rPr lang="en-US" b="1" dirty="0" smtClean="0">
                <a:solidFill>
                  <a:srgbClr val="FF0000"/>
                </a:solidFill>
                <a:cs typeface="Times New Roman" pitchFamily="18" charset="0"/>
              </a:rPr>
              <a:t>Description</a:t>
            </a:r>
          </a:p>
          <a:p>
            <a:r>
              <a:rPr lang="en-US" dirty="0">
                <a:solidFill>
                  <a:srgbClr val="00B0F0"/>
                </a:solidFill>
                <a:cs typeface="Times New Roman" pitchFamily="18" charset="0"/>
              </a:rPr>
              <a:t>Is a contract that includes the job’s functions and obligations and specifies the person to whom the employee is responsible.</a:t>
            </a:r>
          </a:p>
          <a:p>
            <a:r>
              <a:rPr lang="en-US" dirty="0">
                <a:solidFill>
                  <a:srgbClr val="00B0F0"/>
                </a:solidFill>
              </a:rPr>
              <a:t>Because job descriptions are guides, rigid application can result in negative behavior.</a:t>
            </a:r>
          </a:p>
          <a:p>
            <a:endParaRPr lang="en-US" dirty="0">
              <a:solidFill>
                <a:srgbClr val="00B0F0"/>
              </a:solidFill>
            </a:endParaRPr>
          </a:p>
        </p:txBody>
      </p:sp>
      <p:sp>
        <p:nvSpPr>
          <p:cNvPr id="4" name="Slide Number Placeholder 3"/>
          <p:cNvSpPr>
            <a:spLocks noGrp="1"/>
          </p:cNvSpPr>
          <p:nvPr>
            <p:ph type="sldNum" sz="quarter" idx="12"/>
          </p:nvPr>
        </p:nvSpPr>
        <p:spPr/>
        <p:txBody>
          <a:bodyPr/>
          <a:lstStyle/>
          <a:p>
            <a:fld id="{860C5AE2-A8B3-4E1A-A16F-60777CC7F7BD}" type="slidenum">
              <a:rPr lang="en-US" smtClean="0"/>
              <a:t>17</a:t>
            </a:fld>
            <a:endParaRPr lang="en-US"/>
          </a:p>
        </p:txBody>
      </p:sp>
    </p:spTree>
    <p:extLst>
      <p:ext uri="{BB962C8B-B14F-4D97-AF65-F5344CB8AC3E}">
        <p14:creationId xmlns:p14="http://schemas.microsoft.com/office/powerpoint/2010/main" val="1119319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r>
              <a:rPr lang="en-US" b="1" dirty="0">
                <a:solidFill>
                  <a:srgbClr val="FF0000"/>
                </a:solidFill>
                <a:cs typeface="Times New Roman" pitchFamily="18" charset="0"/>
              </a:rPr>
              <a:t>Job </a:t>
            </a:r>
            <a:r>
              <a:rPr lang="en-US" b="1" dirty="0" smtClean="0">
                <a:solidFill>
                  <a:srgbClr val="FF0000"/>
                </a:solidFill>
                <a:cs typeface="Times New Roman" pitchFamily="18" charset="0"/>
              </a:rPr>
              <a:t>evaluation</a:t>
            </a:r>
          </a:p>
          <a:p>
            <a:r>
              <a:rPr lang="en-US" dirty="0">
                <a:solidFill>
                  <a:srgbClr val="00B0F0"/>
                </a:solidFill>
                <a:cs typeface="Times New Roman" pitchFamily="18" charset="0"/>
              </a:rPr>
              <a:t>Is a process used to measure exact amounts of base elements found in a job such as know-how, problem-solving, </a:t>
            </a:r>
            <a:r>
              <a:rPr lang="en-US" dirty="0" smtClean="0">
                <a:solidFill>
                  <a:srgbClr val="00B0F0"/>
                </a:solidFill>
                <a:cs typeface="Times New Roman" pitchFamily="18" charset="0"/>
              </a:rPr>
              <a:t>and accountability.</a:t>
            </a:r>
            <a:endParaRPr lang="en-US" dirty="0">
              <a:solidFill>
                <a:srgbClr val="00B0F0"/>
              </a:solidFill>
            </a:endParaRPr>
          </a:p>
        </p:txBody>
      </p:sp>
      <p:sp>
        <p:nvSpPr>
          <p:cNvPr id="7" name="Text Placeholder 6"/>
          <p:cNvSpPr>
            <a:spLocks noGrp="1"/>
          </p:cNvSpPr>
          <p:nvPr>
            <p:ph type="body" sz="quarter" idx="3"/>
          </p:nvPr>
        </p:nvSpPr>
        <p:spPr>
          <a:xfrm>
            <a:off x="4645025" y="1535113"/>
            <a:ext cx="4041775" cy="293687"/>
          </a:xfrm>
        </p:spPr>
        <p:txBody>
          <a:bodyPr>
            <a:normAutofit fontScale="62500" lnSpcReduction="20000"/>
          </a:bodyPr>
          <a:lstStyle/>
          <a:p>
            <a:endParaRPr lang="en-US" dirty="0"/>
          </a:p>
        </p:txBody>
      </p:sp>
      <p:sp>
        <p:nvSpPr>
          <p:cNvPr id="8" name="Content Placeholder 7"/>
          <p:cNvSpPr>
            <a:spLocks noGrp="1"/>
          </p:cNvSpPr>
          <p:nvPr>
            <p:ph sz="quarter" idx="4"/>
          </p:nvPr>
        </p:nvSpPr>
        <p:spPr/>
        <p:txBody>
          <a:bodyPr/>
          <a:lstStyle/>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18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371" y="1981200"/>
            <a:ext cx="43053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12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FF0000"/>
                </a:solidFill>
              </a:rPr>
              <a:t>Peer Rating</a:t>
            </a:r>
          </a:p>
          <a:p>
            <a:pPr marL="0" indent="0">
              <a:buNone/>
            </a:pPr>
            <a:r>
              <a:rPr lang="en-US" dirty="0">
                <a:cs typeface="Times New Roman" pitchFamily="18" charset="0"/>
              </a:rPr>
              <a:t> </a:t>
            </a:r>
            <a:r>
              <a:rPr lang="en-US" dirty="0" smtClean="0">
                <a:cs typeface="Times New Roman" pitchFamily="18" charset="0"/>
              </a:rPr>
              <a:t>  - are a professional model of performance appraisal</a:t>
            </a:r>
            <a:endParaRPr lang="en-US" dirty="0"/>
          </a:p>
          <a:p>
            <a:r>
              <a:rPr lang="en-US" b="1" dirty="0">
                <a:solidFill>
                  <a:srgbClr val="FF0000"/>
                </a:solidFill>
                <a:cs typeface="Times New Roman" pitchFamily="18" charset="0"/>
              </a:rPr>
              <a:t>Self ratings:</a:t>
            </a:r>
          </a:p>
          <a:p>
            <a:pPr lvl="1"/>
            <a:r>
              <a:rPr lang="en-US" dirty="0">
                <a:cs typeface="Times New Roman" pitchFamily="18" charset="0"/>
              </a:rPr>
              <a:t>are a system of performance appraisal in which employees learn to rate themselves.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19</a:t>
            </a:fld>
            <a:endParaRPr lang="en-US"/>
          </a:p>
        </p:txBody>
      </p:sp>
    </p:spTree>
    <p:extLst>
      <p:ext uri="{BB962C8B-B14F-4D97-AF65-F5344CB8AC3E}">
        <p14:creationId xmlns:p14="http://schemas.microsoft.com/office/powerpoint/2010/main" val="274979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Nurse unit managers function as </a:t>
            </a:r>
            <a:r>
              <a:rPr lang="en-US" dirty="0" smtClean="0">
                <a:solidFill>
                  <a:schemeClr val="accent1"/>
                </a:solidFill>
              </a:rPr>
              <a:t>supervisors</a:t>
            </a:r>
            <a:r>
              <a:rPr lang="en-US" dirty="0" smtClean="0"/>
              <a:t> for the care of patients</a:t>
            </a:r>
          </a:p>
          <a:p>
            <a:r>
              <a:rPr lang="en-US" dirty="0" smtClean="0"/>
              <a:t>These managers are also required to perform </a:t>
            </a:r>
            <a:r>
              <a:rPr lang="en-US" dirty="0" smtClean="0">
                <a:solidFill>
                  <a:schemeClr val="accent1"/>
                </a:solidFill>
              </a:rPr>
              <a:t>performance feedback</a:t>
            </a:r>
            <a:r>
              <a:rPr lang="en-US" dirty="0" smtClean="0"/>
              <a:t> to other nurses they supervise</a:t>
            </a:r>
          </a:p>
          <a:p>
            <a:r>
              <a:rPr lang="en-US" dirty="0" smtClean="0"/>
              <a:t>Performance feedback provides individuals with </a:t>
            </a:r>
            <a:r>
              <a:rPr lang="en-US" dirty="0" smtClean="0">
                <a:solidFill>
                  <a:schemeClr val="accent1"/>
                </a:solidFill>
              </a:rPr>
              <a:t>information</a:t>
            </a:r>
            <a:r>
              <a:rPr lang="en-US" dirty="0" smtClean="0"/>
              <a:t> on their own </a:t>
            </a:r>
            <a:r>
              <a:rPr lang="en-US" dirty="0" smtClean="0">
                <a:solidFill>
                  <a:schemeClr val="accent1"/>
                </a:solidFill>
              </a:rPr>
              <a:t>behavior</a:t>
            </a:r>
            <a:r>
              <a:rPr lang="en-US" dirty="0" smtClean="0"/>
              <a:t> in relationship to </a:t>
            </a:r>
            <a:r>
              <a:rPr lang="en-US" dirty="0" smtClean="0">
                <a:solidFill>
                  <a:schemeClr val="accent1"/>
                </a:solidFill>
              </a:rPr>
              <a:t>expectations</a:t>
            </a:r>
            <a:r>
              <a:rPr lang="en-US" dirty="0" smtClean="0"/>
              <a:t> and </a:t>
            </a:r>
            <a:r>
              <a:rPr lang="en-US" dirty="0" smtClean="0">
                <a:solidFill>
                  <a:schemeClr val="accent1"/>
                </a:solidFill>
              </a:rPr>
              <a:t>standards</a:t>
            </a:r>
            <a:r>
              <a:rPr lang="en-US" dirty="0" smtClean="0"/>
              <a:t>.</a:t>
            </a:r>
          </a:p>
          <a:p>
            <a:r>
              <a:rPr lang="en-US" dirty="0" smtClean="0"/>
              <a:t>Feedback on performance is an aspect of </a:t>
            </a:r>
            <a:r>
              <a:rPr lang="en-US" dirty="0" smtClean="0">
                <a:solidFill>
                  <a:schemeClr val="accent1"/>
                </a:solidFill>
              </a:rPr>
              <a:t>motivation</a:t>
            </a:r>
          </a:p>
          <a:p>
            <a:r>
              <a:rPr lang="en-US" dirty="0" smtClean="0">
                <a:solidFill>
                  <a:schemeClr val="accent1"/>
                </a:solidFill>
              </a:rPr>
              <a:t>High-quality </a:t>
            </a:r>
            <a:r>
              <a:rPr lang="en-US" dirty="0" smtClean="0"/>
              <a:t>health care</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2</a:t>
            </a:fld>
            <a:endParaRPr lang="en-US"/>
          </a:p>
        </p:txBody>
      </p:sp>
    </p:spTree>
    <p:extLst>
      <p:ext uri="{BB962C8B-B14F-4D97-AF65-F5344CB8AC3E}">
        <p14:creationId xmlns:p14="http://schemas.microsoft.com/office/powerpoint/2010/main" val="1958194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solidFill>
                  <a:srgbClr val="002060"/>
                </a:solidFill>
                <a:ea typeface="@MS Mincho" charset="-128"/>
              </a:rPr>
              <a:t>Performance </a:t>
            </a:r>
            <a:r>
              <a:rPr lang="en-US" b="1" dirty="0">
                <a:solidFill>
                  <a:srgbClr val="002060"/>
                </a:solidFill>
                <a:ea typeface="@MS Mincho" charset="-128"/>
              </a:rPr>
              <a:t>Standards Derived </a:t>
            </a:r>
            <a:r>
              <a:rPr lang="en-US" b="1" dirty="0" smtClean="0">
                <a:solidFill>
                  <a:srgbClr val="002060"/>
                </a:solidFill>
                <a:ea typeface="@MS Mincho" charset="-128"/>
              </a:rPr>
              <a:t>From:</a:t>
            </a:r>
          </a:p>
          <a:p>
            <a:r>
              <a:rPr lang="en-US" sz="2800" b="1" dirty="0" smtClean="0">
                <a:solidFill>
                  <a:srgbClr val="FF0000"/>
                </a:solidFill>
                <a:ea typeface="@MS Mincho" charset="-128"/>
              </a:rPr>
              <a:t>Job analysis details duties, tasks, responsibilities, actually performed on job</a:t>
            </a:r>
            <a:endParaRPr lang="en-US" sz="2800" b="1" dirty="0" smtClean="0">
              <a:solidFill>
                <a:srgbClr val="FF0000"/>
              </a:solidFill>
              <a:cs typeface="Times New Roman" pitchFamily="18" charset="0"/>
            </a:endParaRPr>
          </a:p>
          <a:p>
            <a:r>
              <a:rPr lang="en-US" sz="2800" b="1" dirty="0" smtClean="0">
                <a:solidFill>
                  <a:srgbClr val="00B050"/>
                </a:solidFill>
                <a:ea typeface="@MS Mincho" charset="-128"/>
              </a:rPr>
              <a:t>Job descriptions:</a:t>
            </a:r>
            <a:endParaRPr lang="en-US" sz="2800" b="1" dirty="0" smtClean="0">
              <a:solidFill>
                <a:srgbClr val="00B050"/>
              </a:solidFill>
              <a:cs typeface="Times New Roman" pitchFamily="18" charset="0"/>
            </a:endParaRPr>
          </a:p>
          <a:p>
            <a:pPr lvl="1"/>
            <a:r>
              <a:rPr lang="en-US" sz="2400" b="1" dirty="0" smtClean="0">
                <a:ea typeface="@MS Mincho" charset="-128"/>
              </a:rPr>
              <a:t>Contract</a:t>
            </a:r>
            <a:endParaRPr lang="en-US" sz="2400" b="1" dirty="0" smtClean="0">
              <a:cs typeface="Times New Roman" pitchFamily="18" charset="0"/>
            </a:endParaRPr>
          </a:p>
          <a:p>
            <a:pPr lvl="1"/>
            <a:r>
              <a:rPr lang="en-US" sz="2400" b="1" dirty="0" smtClean="0">
                <a:ea typeface="@MS Mincho" charset="-128"/>
              </a:rPr>
              <a:t>Describe a job</a:t>
            </a:r>
            <a:endParaRPr lang="en-US" sz="2400" b="1" dirty="0" smtClean="0">
              <a:cs typeface="Times New Roman" pitchFamily="18" charset="0"/>
            </a:endParaRPr>
          </a:p>
          <a:p>
            <a:pPr lvl="2"/>
            <a:r>
              <a:rPr lang="en-US" dirty="0">
                <a:ea typeface="@MS Mincho" charset="-128"/>
              </a:rPr>
              <a:t>Job title, Basic functions, Scope, Duties</a:t>
            </a:r>
          </a:p>
          <a:p>
            <a:pPr lvl="2"/>
            <a:r>
              <a:rPr lang="en-US" dirty="0">
                <a:ea typeface="@MS Mincho" charset="-128"/>
              </a:rPr>
              <a:t>Responsibilities, Organizational responsibilities</a:t>
            </a:r>
            <a:endParaRPr lang="en-US" dirty="0">
              <a:cs typeface="Times New Roman" pitchFamily="18" charset="0"/>
            </a:endParaRPr>
          </a:p>
          <a:p>
            <a:pPr lvl="2"/>
            <a:r>
              <a:rPr lang="en-US" dirty="0">
                <a:ea typeface="@MS Mincho" charset="-128"/>
              </a:rPr>
              <a:t>Limits of authority</a:t>
            </a:r>
            <a:endParaRPr lang="en-US" dirty="0">
              <a:cs typeface="Times New Roman" pitchFamily="18" charset="0"/>
            </a:endParaRPr>
          </a:p>
          <a:p>
            <a:pPr lvl="2"/>
            <a:r>
              <a:rPr lang="en-US" dirty="0">
                <a:ea typeface="@MS Mincho" charset="-128"/>
              </a:rPr>
              <a:t>Criteria for performance evaluation</a:t>
            </a:r>
          </a:p>
          <a:p>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860C5AE2-A8B3-4E1A-A16F-60777CC7F7BD}" type="slidenum">
              <a:rPr lang="en-US" smtClean="0"/>
              <a:t>20</a:t>
            </a:fld>
            <a:endParaRPr lang="en-US"/>
          </a:p>
        </p:txBody>
      </p:sp>
    </p:spTree>
    <p:extLst>
      <p:ext uri="{BB962C8B-B14F-4D97-AF65-F5344CB8AC3E}">
        <p14:creationId xmlns:p14="http://schemas.microsoft.com/office/powerpoint/2010/main" val="109391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FF0000"/>
                </a:solidFill>
                <a:ea typeface="@MS Mincho" charset="-128"/>
              </a:rPr>
              <a:t>Performance Standards Derived From</a:t>
            </a:r>
            <a:endParaRPr lang="en-US" sz="3200" b="1"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860C5AE2-A8B3-4E1A-A16F-60777CC7F7BD}" type="slidenum">
              <a:rPr lang="en-US" smtClean="0"/>
              <a:t>21</a:t>
            </a:fld>
            <a:endParaRPr lang="en-US"/>
          </a:p>
        </p:txBody>
      </p:sp>
      <p:sp>
        <p:nvSpPr>
          <p:cNvPr id="4" name="Rectangle 3"/>
          <p:cNvSpPr/>
          <p:nvPr/>
        </p:nvSpPr>
        <p:spPr>
          <a:xfrm>
            <a:off x="228600" y="1295400"/>
            <a:ext cx="8534400" cy="4955203"/>
          </a:xfrm>
          <a:prstGeom prst="rect">
            <a:avLst/>
          </a:prstGeom>
        </p:spPr>
        <p:txBody>
          <a:bodyPr wrap="square">
            <a:spAutoFit/>
          </a:bodyPr>
          <a:lstStyle/>
          <a:p>
            <a:pPr lvl="1"/>
            <a:r>
              <a:rPr lang="en-US" sz="2800" b="1" dirty="0" smtClean="0">
                <a:solidFill>
                  <a:srgbClr val="00B050"/>
                </a:solidFill>
                <a:ea typeface="@MS Mincho" charset="-128"/>
              </a:rPr>
              <a:t>Uses</a:t>
            </a:r>
            <a:endParaRPr lang="en-US" sz="2800" b="1" dirty="0" smtClean="0">
              <a:solidFill>
                <a:srgbClr val="00B050"/>
              </a:solidFill>
              <a:cs typeface="Times New Roman" pitchFamily="18" charset="0"/>
            </a:endParaRPr>
          </a:p>
          <a:p>
            <a:pPr marL="1257300" lvl="2" indent="-342900">
              <a:buFont typeface="Wingdings" pitchFamily="2" charset="2"/>
              <a:buChar char="ü"/>
            </a:pPr>
            <a:r>
              <a:rPr lang="en-US" sz="2400" dirty="0" smtClean="0">
                <a:solidFill>
                  <a:srgbClr val="0070C0"/>
                </a:solidFill>
                <a:ea typeface="@MS Mincho" charset="-128"/>
              </a:rPr>
              <a:t>Salary structure</a:t>
            </a:r>
          </a:p>
          <a:p>
            <a:pPr marL="1257300" lvl="2" indent="-342900">
              <a:buFont typeface="Wingdings" pitchFamily="2" charset="2"/>
              <a:buChar char="ü"/>
            </a:pPr>
            <a:r>
              <a:rPr lang="en-US" sz="2400" dirty="0">
                <a:solidFill>
                  <a:srgbClr val="0070C0"/>
                </a:solidFill>
                <a:ea typeface="@MS Mincho" charset="-128"/>
                <a:cs typeface="Times New Roman" pitchFamily="18" charset="0"/>
              </a:rPr>
              <a:t> </a:t>
            </a:r>
            <a:r>
              <a:rPr lang="en-US" sz="2400" dirty="0" smtClean="0">
                <a:solidFill>
                  <a:srgbClr val="0070C0"/>
                </a:solidFill>
                <a:ea typeface="@MS Mincho" charset="-128"/>
              </a:rPr>
              <a:t>Job relationships</a:t>
            </a:r>
          </a:p>
          <a:p>
            <a:pPr marL="1257300" lvl="2" indent="-342900">
              <a:buFont typeface="Wingdings" pitchFamily="2" charset="2"/>
              <a:buChar char="ü"/>
            </a:pPr>
            <a:r>
              <a:rPr lang="en-US" sz="2400" dirty="0">
                <a:solidFill>
                  <a:srgbClr val="0070C0"/>
                </a:solidFill>
                <a:ea typeface="@MS Mincho" charset="-128"/>
                <a:cs typeface="Times New Roman" pitchFamily="18" charset="0"/>
              </a:rPr>
              <a:t> </a:t>
            </a:r>
            <a:r>
              <a:rPr lang="en-US" sz="2400" dirty="0" smtClean="0">
                <a:solidFill>
                  <a:srgbClr val="0070C0"/>
                </a:solidFill>
                <a:ea typeface="@MS Mincho" charset="-128"/>
              </a:rPr>
              <a:t>Analyze duties</a:t>
            </a:r>
          </a:p>
          <a:p>
            <a:pPr marL="1257300" lvl="2" indent="-342900">
              <a:buFont typeface="Wingdings" pitchFamily="2" charset="2"/>
              <a:buChar char="ü"/>
            </a:pPr>
            <a:r>
              <a:rPr lang="en-US" sz="2400" dirty="0">
                <a:solidFill>
                  <a:srgbClr val="0070C0"/>
                </a:solidFill>
                <a:ea typeface="@MS Mincho" charset="-128"/>
                <a:cs typeface="Times New Roman" pitchFamily="18" charset="0"/>
              </a:rPr>
              <a:t> </a:t>
            </a:r>
            <a:r>
              <a:rPr lang="en-US" sz="2400" dirty="0" smtClean="0">
                <a:solidFill>
                  <a:srgbClr val="0070C0"/>
                </a:solidFill>
                <a:ea typeface="@MS Mincho" charset="-128"/>
              </a:rPr>
              <a:t>Evaluate job performance</a:t>
            </a:r>
          </a:p>
          <a:p>
            <a:pPr marL="1257300" lvl="2" indent="-342900">
              <a:buFont typeface="Wingdings" pitchFamily="2" charset="2"/>
              <a:buChar char="ü"/>
            </a:pPr>
            <a:r>
              <a:rPr lang="en-US" sz="2400" dirty="0">
                <a:solidFill>
                  <a:srgbClr val="0070C0"/>
                </a:solidFill>
                <a:ea typeface="@MS Mincho" charset="-128"/>
                <a:cs typeface="Times New Roman" pitchFamily="18" charset="0"/>
              </a:rPr>
              <a:t> </a:t>
            </a:r>
            <a:r>
              <a:rPr lang="en-US" sz="2400" dirty="0" smtClean="0">
                <a:solidFill>
                  <a:srgbClr val="0070C0"/>
                </a:solidFill>
                <a:ea typeface="@MS Mincho" charset="-128"/>
              </a:rPr>
              <a:t>Orientation</a:t>
            </a:r>
            <a:endParaRPr lang="en-US" sz="2400" dirty="0" smtClean="0">
              <a:solidFill>
                <a:srgbClr val="0070C0"/>
              </a:solidFill>
              <a:cs typeface="Times New Roman" pitchFamily="18" charset="0"/>
            </a:endParaRPr>
          </a:p>
          <a:p>
            <a:pPr marL="1257300" lvl="2" indent="-342900">
              <a:buFont typeface="Wingdings" pitchFamily="2" charset="2"/>
              <a:buChar char="ü"/>
            </a:pPr>
            <a:r>
              <a:rPr lang="en-US" sz="2400" dirty="0" smtClean="0">
                <a:solidFill>
                  <a:srgbClr val="0070C0"/>
                </a:solidFill>
                <a:ea typeface="@MS Mincho" charset="-128"/>
              </a:rPr>
              <a:t>Hiring and placement</a:t>
            </a:r>
          </a:p>
          <a:p>
            <a:pPr marL="1257300" lvl="2" indent="-342900">
              <a:buFont typeface="Wingdings" pitchFamily="2" charset="2"/>
              <a:buChar char="ü"/>
            </a:pPr>
            <a:r>
              <a:rPr lang="en-US" sz="2400" dirty="0" smtClean="0">
                <a:solidFill>
                  <a:srgbClr val="0070C0"/>
                </a:solidFill>
                <a:ea typeface="@MS Mincho" charset="-128"/>
              </a:rPr>
              <a:t>Identify training needs</a:t>
            </a:r>
            <a:endParaRPr lang="en-US" sz="2400" dirty="0" smtClean="0">
              <a:solidFill>
                <a:srgbClr val="0070C0"/>
              </a:solidFill>
              <a:cs typeface="Times New Roman" pitchFamily="18" charset="0"/>
            </a:endParaRPr>
          </a:p>
          <a:p>
            <a:pPr marL="1257300" lvl="2" indent="-342900">
              <a:buFont typeface="Wingdings" pitchFamily="2" charset="2"/>
              <a:buChar char="ü"/>
            </a:pPr>
            <a:r>
              <a:rPr lang="en-US" sz="2400" dirty="0" smtClean="0">
                <a:solidFill>
                  <a:srgbClr val="0070C0"/>
                </a:solidFill>
                <a:ea typeface="@MS Mincho" charset="-128"/>
              </a:rPr>
              <a:t>Continuity of operations</a:t>
            </a:r>
            <a:endParaRPr lang="en-US" sz="2400" dirty="0" smtClean="0">
              <a:solidFill>
                <a:srgbClr val="0070C0"/>
              </a:solidFill>
              <a:cs typeface="Times New Roman" pitchFamily="18" charset="0"/>
            </a:endParaRPr>
          </a:p>
          <a:p>
            <a:pPr marL="1257300" lvl="2" indent="-342900">
              <a:buFont typeface="Wingdings" pitchFamily="2" charset="2"/>
              <a:buChar char="ü"/>
            </a:pPr>
            <a:r>
              <a:rPr lang="en-US" sz="2400" dirty="0" smtClean="0">
                <a:solidFill>
                  <a:srgbClr val="0070C0"/>
                </a:solidFill>
                <a:ea typeface="@MS Mincho" charset="-128"/>
              </a:rPr>
              <a:t>Improve work flow</a:t>
            </a:r>
            <a:endParaRPr lang="en-US" sz="2400" dirty="0" smtClean="0">
              <a:solidFill>
                <a:srgbClr val="0070C0"/>
              </a:solidFill>
              <a:cs typeface="Times New Roman" pitchFamily="18" charset="0"/>
            </a:endParaRPr>
          </a:p>
          <a:p>
            <a:pPr marL="1257300" lvl="2" indent="-342900">
              <a:buFont typeface="Wingdings" pitchFamily="2" charset="2"/>
              <a:buChar char="ü"/>
            </a:pPr>
            <a:r>
              <a:rPr lang="en-US" sz="2400" dirty="0" smtClean="0">
                <a:solidFill>
                  <a:srgbClr val="0070C0"/>
                </a:solidFill>
                <a:ea typeface="@MS Mincho" charset="-128"/>
              </a:rPr>
              <a:t>Communication</a:t>
            </a:r>
            <a:endParaRPr lang="en-US" sz="2400" dirty="0" smtClean="0">
              <a:solidFill>
                <a:srgbClr val="0070C0"/>
              </a:solidFill>
              <a:cs typeface="Times New Roman" pitchFamily="18" charset="0"/>
            </a:endParaRPr>
          </a:p>
          <a:p>
            <a:pPr marL="1257300" lvl="2" indent="-342900">
              <a:buFont typeface="Wingdings" pitchFamily="2" charset="2"/>
              <a:buChar char="ü"/>
            </a:pPr>
            <a:r>
              <a:rPr lang="en-US" sz="2400" dirty="0" smtClean="0">
                <a:solidFill>
                  <a:srgbClr val="0070C0"/>
                </a:solidFill>
                <a:ea typeface="@MS Mincho" charset="-128"/>
              </a:rPr>
              <a:t>Job specifications</a:t>
            </a:r>
            <a:endParaRPr lang="en-US" sz="2400" dirty="0" smtClean="0">
              <a:solidFill>
                <a:srgbClr val="0070C0"/>
              </a:solidFill>
              <a:cs typeface="Times New Roman" pitchFamily="18" charset="0"/>
            </a:endParaRPr>
          </a:p>
          <a:p>
            <a:pPr marL="1257300" lvl="2" indent="-342900">
              <a:buFont typeface="Wingdings" pitchFamily="2" charset="2"/>
              <a:buChar char="ü"/>
            </a:pPr>
            <a:r>
              <a:rPr lang="en-US" sz="2400" dirty="0" smtClean="0">
                <a:solidFill>
                  <a:srgbClr val="0070C0"/>
                </a:solidFill>
                <a:ea typeface="@MS Mincho" charset="-128"/>
              </a:rPr>
              <a:t>Planning staffing levels</a:t>
            </a:r>
            <a:endParaRPr lang="en-US" sz="2400" dirty="0">
              <a:solidFill>
                <a:srgbClr val="0070C0"/>
              </a:solidFill>
            </a:endParaRPr>
          </a:p>
        </p:txBody>
      </p:sp>
    </p:spTree>
    <p:extLst>
      <p:ext uri="{BB962C8B-B14F-4D97-AF65-F5344CB8AC3E}">
        <p14:creationId xmlns:p14="http://schemas.microsoft.com/office/powerpoint/2010/main" val="170031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r>
              <a:rPr lang="en-US" altLang="en-US" sz="3600" dirty="0">
                <a:solidFill>
                  <a:srgbClr val="C00000"/>
                </a:solidFill>
                <a:cs typeface="Times New Roman" pitchFamily="18" charset="0"/>
              </a:rPr>
              <a:t>In a performance appraisal, actual performance, not intent, is evaluated</a:t>
            </a:r>
            <a:endParaRPr lang="en-US" sz="3600" dirty="0">
              <a:solidFill>
                <a:srgbClr val="C00000"/>
              </a:solidFill>
            </a:endParaRPr>
          </a:p>
        </p:txBody>
      </p:sp>
      <p:sp>
        <p:nvSpPr>
          <p:cNvPr id="6" name="Text Placeholder 5"/>
          <p:cNvSpPr>
            <a:spLocks noGrp="1"/>
          </p:cNvSpPr>
          <p:nvPr>
            <p:ph type="body" sz="quarter" idx="3"/>
          </p:nvPr>
        </p:nvSpPr>
        <p:spPr/>
        <p:txBody>
          <a:bodyPr/>
          <a:lstStyle/>
          <a:p>
            <a:endParaRPr lang="en-US"/>
          </a:p>
        </p:txBody>
      </p:sp>
      <p:pic>
        <p:nvPicPr>
          <p:cNvPr id="8" name="Picture 3" descr="bd19929_"/>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5261871" y="3066366"/>
            <a:ext cx="2808083" cy="216830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860C5AE2-A8B3-4E1A-A16F-60777CC7F7BD}" type="slidenum">
              <a:rPr lang="en-US" smtClean="0"/>
              <a:t>22</a:t>
            </a:fld>
            <a:endParaRPr lang="en-US"/>
          </a:p>
        </p:txBody>
      </p:sp>
    </p:spTree>
    <p:extLst>
      <p:ext uri="{BB962C8B-B14F-4D97-AF65-F5344CB8AC3E}">
        <p14:creationId xmlns:p14="http://schemas.microsoft.com/office/powerpoint/2010/main" val="2344714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normAutofit/>
          </a:bodyPr>
          <a:lstStyle/>
          <a:p>
            <a:pPr>
              <a:lnSpc>
                <a:spcPct val="140000"/>
              </a:lnSpc>
              <a:buFontTx/>
              <a:buNone/>
            </a:pPr>
            <a:r>
              <a:rPr lang="en-US" altLang="en-US" sz="3600" dirty="0" smtClean="0">
                <a:solidFill>
                  <a:srgbClr val="00B0F0"/>
                </a:solidFill>
              </a:rPr>
              <a:t>What are the Purposes of a Performance Appraisal?</a:t>
            </a:r>
          </a:p>
          <a:p>
            <a:endParaRPr lang="en-US" altLang="en-US" sz="3600" dirty="0" smtClean="0">
              <a:solidFill>
                <a:srgbClr val="00B0F0"/>
              </a:solidFill>
            </a:endParaRPr>
          </a:p>
          <a:p>
            <a:endParaRPr lang="en-US" sz="3600" dirty="0">
              <a:solidFill>
                <a:srgbClr val="00B0F0"/>
              </a:solidFill>
            </a:endParaRPr>
          </a:p>
        </p:txBody>
      </p:sp>
      <p:sp>
        <p:nvSpPr>
          <p:cNvPr id="7" name="Text Placeholder 6"/>
          <p:cNvSpPr>
            <a:spLocks noGrp="1"/>
          </p:cNvSpPr>
          <p:nvPr>
            <p:ph type="body" sz="quarter" idx="3"/>
          </p:nvPr>
        </p:nvSpPr>
        <p:spPr/>
        <p:txBody>
          <a:bodyPr/>
          <a:lstStyle/>
          <a:p>
            <a:endParaRPr lang="en-US"/>
          </a:p>
        </p:txBody>
      </p:sp>
      <p:pic>
        <p:nvPicPr>
          <p:cNvPr id="717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806794" y="2174875"/>
            <a:ext cx="3718236"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860C5AE2-A8B3-4E1A-A16F-60777CC7F7BD}" type="slidenum">
              <a:rPr lang="en-US" smtClean="0"/>
              <a:t>23</a:t>
            </a:fld>
            <a:endParaRPr lang="en-US"/>
          </a:p>
        </p:txBody>
      </p:sp>
    </p:spTree>
    <p:extLst>
      <p:ext uri="{BB962C8B-B14F-4D97-AF65-F5344CB8AC3E}">
        <p14:creationId xmlns:p14="http://schemas.microsoft.com/office/powerpoint/2010/main" val="1643230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92D050"/>
                </a:solidFill>
                <a:ea typeface="@MS Mincho" charset="-128"/>
              </a:rPr>
              <a:t>Purposes Of Performance Appraisal</a:t>
            </a:r>
            <a:endParaRPr lang="en-US" sz="3200" b="1" dirty="0">
              <a:solidFill>
                <a:srgbClr val="92D050"/>
              </a:solidFill>
            </a:endParaRPr>
          </a:p>
        </p:txBody>
      </p:sp>
      <p:sp>
        <p:nvSpPr>
          <p:cNvPr id="3" name="Text Placeholder 2"/>
          <p:cNvSpPr>
            <a:spLocks noGrp="1"/>
          </p:cNvSpPr>
          <p:nvPr>
            <p:ph type="body" idx="1"/>
          </p:nvPr>
        </p:nvSpPr>
        <p:spPr>
          <a:xfrm>
            <a:off x="457200" y="1535113"/>
            <a:ext cx="4040188" cy="522287"/>
          </a:xfrm>
        </p:spPr>
        <p:txBody>
          <a:bodyPr/>
          <a:lstStyle/>
          <a:p>
            <a:endParaRPr lang="en-US" dirty="0"/>
          </a:p>
        </p:txBody>
      </p:sp>
      <p:sp>
        <p:nvSpPr>
          <p:cNvPr id="4" name="Content Placeholder 3"/>
          <p:cNvSpPr>
            <a:spLocks noGrp="1"/>
          </p:cNvSpPr>
          <p:nvPr>
            <p:ph sz="half" idx="2"/>
          </p:nvPr>
        </p:nvSpPr>
        <p:spPr/>
        <p:txBody>
          <a:bodyPr>
            <a:normAutofit lnSpcReduction="10000"/>
          </a:bodyPr>
          <a:lstStyle/>
          <a:p>
            <a:r>
              <a:rPr lang="en-US" b="1" dirty="0" smtClean="0">
                <a:solidFill>
                  <a:srgbClr val="00B0F0"/>
                </a:solidFill>
                <a:ea typeface="@MS Mincho" charset="-128"/>
              </a:rPr>
              <a:t>For merit pay increases</a:t>
            </a:r>
            <a:endParaRPr lang="en-US" b="1" dirty="0" smtClean="0">
              <a:solidFill>
                <a:srgbClr val="00B0F0"/>
              </a:solidFill>
              <a:cs typeface="Times New Roman" pitchFamily="18" charset="0"/>
            </a:endParaRPr>
          </a:p>
          <a:p>
            <a:pPr lvl="1"/>
            <a:r>
              <a:rPr lang="en-US" sz="2400" b="1" dirty="0" smtClean="0">
                <a:solidFill>
                  <a:srgbClr val="00B0F0"/>
                </a:solidFill>
                <a:ea typeface="@MS Mincho" charset="-128"/>
              </a:rPr>
              <a:t>Looks backward at past performance</a:t>
            </a:r>
            <a:endParaRPr lang="en-US" sz="2400" b="1" dirty="0" smtClean="0">
              <a:solidFill>
                <a:srgbClr val="00B0F0"/>
              </a:solidFill>
              <a:cs typeface="Times New Roman" pitchFamily="18" charset="0"/>
            </a:endParaRPr>
          </a:p>
          <a:p>
            <a:pPr lvl="1"/>
            <a:r>
              <a:rPr lang="en-US" sz="2400" b="1" dirty="0" smtClean="0">
                <a:solidFill>
                  <a:srgbClr val="00B0F0"/>
                </a:solidFill>
                <a:ea typeface="@MS Mincho" charset="-128"/>
              </a:rPr>
              <a:t>Looks at total performance</a:t>
            </a:r>
            <a:endParaRPr lang="en-US" sz="2400" b="1" dirty="0" smtClean="0">
              <a:solidFill>
                <a:srgbClr val="00B0F0"/>
              </a:solidFill>
              <a:cs typeface="Times New Roman" pitchFamily="18" charset="0"/>
            </a:endParaRPr>
          </a:p>
          <a:p>
            <a:pPr lvl="1"/>
            <a:r>
              <a:rPr lang="en-US" sz="2400" b="1" dirty="0" smtClean="0">
                <a:solidFill>
                  <a:srgbClr val="00B0F0"/>
                </a:solidFill>
                <a:ea typeface="@MS Mincho" charset="-128"/>
              </a:rPr>
              <a:t>Compare individuals doing same jobs</a:t>
            </a:r>
            <a:endParaRPr lang="en-US" sz="2400" b="1" dirty="0" smtClean="0">
              <a:solidFill>
                <a:srgbClr val="00B0F0"/>
              </a:solidFill>
              <a:cs typeface="Times New Roman" pitchFamily="18" charset="0"/>
            </a:endParaRPr>
          </a:p>
          <a:p>
            <a:pPr lvl="1"/>
            <a:r>
              <a:rPr lang="en-US" sz="2400" b="1" dirty="0" smtClean="0">
                <a:solidFill>
                  <a:srgbClr val="00B0F0"/>
                </a:solidFill>
                <a:ea typeface="@MS Mincho" charset="-128"/>
              </a:rPr>
              <a:t>Is subjective</a:t>
            </a:r>
            <a:endParaRPr lang="en-US" sz="2400" b="1" dirty="0" smtClean="0">
              <a:solidFill>
                <a:srgbClr val="00B0F0"/>
              </a:solidFill>
              <a:cs typeface="Times New Roman" pitchFamily="18" charset="0"/>
            </a:endParaRPr>
          </a:p>
          <a:p>
            <a:pPr lvl="1"/>
            <a:r>
              <a:rPr lang="en-US" sz="2400" b="1" dirty="0" smtClean="0">
                <a:solidFill>
                  <a:srgbClr val="00B0F0"/>
                </a:solidFill>
                <a:ea typeface="@MS Mincho" charset="-128"/>
              </a:rPr>
              <a:t>Done in emotional climate</a:t>
            </a:r>
          </a:p>
          <a:p>
            <a:endParaRPr lang="en-US" dirty="0" smtClean="0">
              <a:ea typeface="@MS Mincho" charset="-128"/>
            </a:endParaRPr>
          </a:p>
          <a:p>
            <a:endParaRPr lang="en-US" dirty="0"/>
          </a:p>
        </p:txBody>
      </p:sp>
      <p:sp>
        <p:nvSpPr>
          <p:cNvPr id="5" name="Text Placeholder 4"/>
          <p:cNvSpPr>
            <a:spLocks noGrp="1"/>
          </p:cNvSpPr>
          <p:nvPr>
            <p:ph type="body" sz="quarter" idx="3"/>
          </p:nvPr>
        </p:nvSpPr>
        <p:spPr/>
        <p:txBody>
          <a:bodyPr/>
          <a:lstStyle/>
          <a:p>
            <a:endParaRPr lang="en-US"/>
          </a:p>
        </p:txBody>
      </p:sp>
      <p:pic>
        <p:nvPicPr>
          <p:cNvPr id="819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418293" y="3088614"/>
            <a:ext cx="2495238" cy="212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60C5AE2-A8B3-4E1A-A16F-60777CC7F7BD}" type="slidenum">
              <a:rPr lang="en-US" smtClean="0"/>
              <a:t>24</a:t>
            </a:fld>
            <a:endParaRPr lang="en-US"/>
          </a:p>
        </p:txBody>
      </p:sp>
    </p:spTree>
    <p:extLst>
      <p:ext uri="{BB962C8B-B14F-4D97-AF65-F5344CB8AC3E}">
        <p14:creationId xmlns:p14="http://schemas.microsoft.com/office/powerpoint/2010/main" val="913120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25963"/>
          </a:xfrm>
        </p:spPr>
        <p:txBody>
          <a:bodyPr>
            <a:noAutofit/>
          </a:bodyPr>
          <a:lstStyle/>
          <a:p>
            <a:pPr>
              <a:lnSpc>
                <a:spcPct val="80000"/>
              </a:lnSpc>
            </a:pPr>
            <a:r>
              <a:rPr lang="en-US" sz="2400" b="1" dirty="0" smtClean="0">
                <a:solidFill>
                  <a:srgbClr val="00B0F0"/>
                </a:solidFill>
              </a:rPr>
              <a:t>To determine job competence</a:t>
            </a:r>
          </a:p>
          <a:p>
            <a:pPr>
              <a:lnSpc>
                <a:spcPct val="80000"/>
              </a:lnSpc>
            </a:pPr>
            <a:r>
              <a:rPr lang="en-US" sz="2400" b="1" dirty="0" smtClean="0">
                <a:solidFill>
                  <a:srgbClr val="00B0F0"/>
                </a:solidFill>
              </a:rPr>
              <a:t>Enhance staff development</a:t>
            </a:r>
          </a:p>
          <a:p>
            <a:pPr>
              <a:lnSpc>
                <a:spcPct val="80000"/>
              </a:lnSpc>
            </a:pPr>
            <a:r>
              <a:rPr lang="en-US" sz="2400" b="1" dirty="0" smtClean="0">
                <a:solidFill>
                  <a:srgbClr val="00B0F0"/>
                </a:solidFill>
              </a:rPr>
              <a:t>Motivation </a:t>
            </a:r>
          </a:p>
          <a:p>
            <a:pPr>
              <a:lnSpc>
                <a:spcPct val="80000"/>
              </a:lnSpc>
            </a:pPr>
            <a:r>
              <a:rPr lang="en-US" sz="2400" b="1" dirty="0" smtClean="0">
                <a:solidFill>
                  <a:srgbClr val="00B0F0"/>
                </a:solidFill>
              </a:rPr>
              <a:t>Award for accomplishments</a:t>
            </a:r>
          </a:p>
          <a:p>
            <a:pPr>
              <a:lnSpc>
                <a:spcPct val="80000"/>
              </a:lnSpc>
            </a:pPr>
            <a:r>
              <a:rPr lang="en-US" sz="2400" b="1" dirty="0" smtClean="0">
                <a:solidFill>
                  <a:srgbClr val="00B0F0"/>
                </a:solidFill>
              </a:rPr>
              <a:t>Improve communication</a:t>
            </a:r>
          </a:p>
          <a:p>
            <a:r>
              <a:rPr lang="en-US" sz="2400" dirty="0" smtClean="0">
                <a:solidFill>
                  <a:srgbClr val="00B0F0"/>
                </a:solidFill>
                <a:ea typeface="@MS Mincho" charset="-128"/>
              </a:rPr>
              <a:t>Career planning</a:t>
            </a:r>
            <a:endParaRPr lang="en-US" sz="2400" dirty="0" smtClean="0">
              <a:solidFill>
                <a:srgbClr val="00B0F0"/>
              </a:solidFill>
              <a:cs typeface="Times New Roman" pitchFamily="18" charset="0"/>
            </a:endParaRPr>
          </a:p>
          <a:p>
            <a:r>
              <a:rPr lang="en-US" sz="2400" dirty="0" smtClean="0">
                <a:solidFill>
                  <a:srgbClr val="00B0F0"/>
                </a:solidFill>
                <a:ea typeface="@MS Mincho" charset="-128"/>
              </a:rPr>
              <a:t>Strategic planning</a:t>
            </a:r>
            <a:endParaRPr lang="en-US" sz="2400" dirty="0" smtClean="0">
              <a:solidFill>
                <a:srgbClr val="00B0F0"/>
              </a:solidFill>
              <a:cs typeface="Times New Roman" pitchFamily="18" charset="0"/>
            </a:endParaRPr>
          </a:p>
          <a:p>
            <a:r>
              <a:rPr lang="en-US" sz="2400" dirty="0" smtClean="0">
                <a:solidFill>
                  <a:srgbClr val="00B0F0"/>
                </a:solidFill>
                <a:ea typeface="@MS Mincho" charset="-128"/>
              </a:rPr>
              <a:t>Identify strengths and weaknesses</a:t>
            </a:r>
            <a:endParaRPr lang="en-US" sz="2400" dirty="0" smtClean="0">
              <a:solidFill>
                <a:srgbClr val="00B0F0"/>
              </a:solidFill>
              <a:cs typeface="Times New Roman" pitchFamily="18" charset="0"/>
            </a:endParaRPr>
          </a:p>
          <a:p>
            <a:r>
              <a:rPr lang="en-US" sz="2400" dirty="0" smtClean="0">
                <a:solidFill>
                  <a:srgbClr val="00B0F0"/>
                </a:solidFill>
                <a:ea typeface="@MS Mincho" charset="-128"/>
              </a:rPr>
              <a:t>Salary increases</a:t>
            </a:r>
            <a:endParaRPr lang="en-US" sz="2400" dirty="0" smtClean="0">
              <a:solidFill>
                <a:srgbClr val="00B0F0"/>
              </a:solidFill>
              <a:cs typeface="Times New Roman" pitchFamily="18" charset="0"/>
            </a:endParaRPr>
          </a:p>
          <a:p>
            <a:r>
              <a:rPr lang="en-US" sz="2400" dirty="0" smtClean="0">
                <a:solidFill>
                  <a:srgbClr val="00B0F0"/>
                </a:solidFill>
                <a:ea typeface="@MS Mincho" charset="-128"/>
              </a:rPr>
              <a:t>Terminations</a:t>
            </a:r>
            <a:endParaRPr lang="en-US" sz="2400" dirty="0" smtClean="0">
              <a:solidFill>
                <a:srgbClr val="00B0F0"/>
              </a:solidFill>
              <a:cs typeface="Times New Roman" pitchFamily="18" charset="0"/>
            </a:endParaRPr>
          </a:p>
          <a:p>
            <a:endParaRPr lang="en-US" sz="2400" dirty="0">
              <a:solidFill>
                <a:srgbClr val="00B0F0"/>
              </a:solidFill>
            </a:endParaRPr>
          </a:p>
        </p:txBody>
      </p:sp>
      <p:sp>
        <p:nvSpPr>
          <p:cNvPr id="4" name="Slide Number Placeholder 3"/>
          <p:cNvSpPr>
            <a:spLocks noGrp="1"/>
          </p:cNvSpPr>
          <p:nvPr>
            <p:ph type="sldNum" sz="quarter" idx="12"/>
          </p:nvPr>
        </p:nvSpPr>
        <p:spPr/>
        <p:txBody>
          <a:bodyPr/>
          <a:lstStyle/>
          <a:p>
            <a:fld id="{860C5AE2-A8B3-4E1A-A16F-60777CC7F7BD}" type="slidenum">
              <a:rPr lang="en-US" smtClean="0"/>
              <a:t>25</a:t>
            </a:fld>
            <a:endParaRPr lang="en-US"/>
          </a:p>
        </p:txBody>
      </p:sp>
    </p:spTree>
    <p:extLst>
      <p:ext uri="{BB962C8B-B14F-4D97-AF65-F5344CB8AC3E}">
        <p14:creationId xmlns:p14="http://schemas.microsoft.com/office/powerpoint/2010/main" val="3035949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860C5AE2-A8B3-4E1A-A16F-60777CC7F7BD}" type="slidenum">
              <a:rPr lang="en-US" smtClean="0"/>
              <a:t>26</a:t>
            </a:fld>
            <a:endParaRPr lang="en-US"/>
          </a:p>
        </p:txBody>
      </p:sp>
      <p:sp>
        <p:nvSpPr>
          <p:cNvPr id="4" name="Rectangle 3"/>
          <p:cNvSpPr/>
          <p:nvPr/>
        </p:nvSpPr>
        <p:spPr>
          <a:xfrm>
            <a:off x="1066800" y="1295400"/>
            <a:ext cx="6477000" cy="4031873"/>
          </a:xfrm>
          <a:prstGeom prst="rect">
            <a:avLst/>
          </a:prstGeom>
        </p:spPr>
        <p:txBody>
          <a:bodyPr wrap="square">
            <a:spAutoFit/>
          </a:bodyPr>
          <a:lstStyle/>
          <a:p>
            <a:r>
              <a:rPr lang="en-US" sz="4000" b="1" dirty="0" smtClean="0">
                <a:solidFill>
                  <a:srgbClr val="00B0F0"/>
                </a:solidFill>
                <a:ea typeface="@MS Mincho" charset="-128"/>
              </a:rPr>
              <a:t>To facilitate performance</a:t>
            </a:r>
            <a:endParaRPr lang="en-US" sz="4000" b="1" dirty="0" smtClean="0">
              <a:solidFill>
                <a:srgbClr val="00B0F0"/>
              </a:solidFill>
              <a:cs typeface="Times New Roman" pitchFamily="18" charset="0"/>
            </a:endParaRPr>
          </a:p>
          <a:p>
            <a:pPr marL="800100" lvl="1" indent="-342900">
              <a:buFont typeface="Arial" pitchFamily="34" charset="0"/>
              <a:buChar char="•"/>
            </a:pPr>
            <a:r>
              <a:rPr lang="en-US" sz="4000" dirty="0" smtClean="0">
                <a:solidFill>
                  <a:srgbClr val="00B0F0"/>
                </a:solidFill>
                <a:ea typeface="@MS Mincho" charset="-128"/>
              </a:rPr>
              <a:t>Looks ahead</a:t>
            </a:r>
          </a:p>
          <a:p>
            <a:pPr marL="800100" lvl="1" indent="-342900">
              <a:buFont typeface="Arial" pitchFamily="34" charset="0"/>
              <a:buChar char="•"/>
            </a:pPr>
            <a:r>
              <a:rPr lang="en-US" sz="4000" dirty="0" smtClean="0">
                <a:solidFill>
                  <a:srgbClr val="00B0F0"/>
                </a:solidFill>
                <a:ea typeface="@MS Mincho" charset="-128"/>
              </a:rPr>
              <a:t>Concerned with detailed performance</a:t>
            </a:r>
            <a:endParaRPr lang="en-US" sz="4000" dirty="0" smtClean="0">
              <a:solidFill>
                <a:srgbClr val="00B0F0"/>
              </a:solidFill>
              <a:cs typeface="Times New Roman" pitchFamily="18" charset="0"/>
            </a:endParaRPr>
          </a:p>
          <a:p>
            <a:pPr marL="800100" lvl="1" indent="-342900">
              <a:buFont typeface="Arial" pitchFamily="34" charset="0"/>
              <a:buChar char="•"/>
            </a:pPr>
            <a:r>
              <a:rPr lang="en-US" sz="3200" dirty="0" smtClean="0">
                <a:solidFill>
                  <a:srgbClr val="00B0F0"/>
                </a:solidFill>
                <a:ea typeface="@MS Mincho" charset="-128"/>
              </a:rPr>
              <a:t>Compared with expected standards, goals, and objectives. </a:t>
            </a:r>
            <a:endParaRPr lang="en-US" sz="3200" dirty="0" smtClean="0">
              <a:solidFill>
                <a:srgbClr val="00B0F0"/>
              </a:solidFill>
              <a:cs typeface="Times New Roman" pitchFamily="18" charset="0"/>
            </a:endParaRPr>
          </a:p>
          <a:p>
            <a:pPr marL="800100" lvl="1" indent="-342900">
              <a:buFont typeface="Arial" pitchFamily="34" charset="0"/>
              <a:buChar char="•"/>
            </a:pPr>
            <a:r>
              <a:rPr lang="en-US" sz="3200" dirty="0" smtClean="0">
                <a:solidFill>
                  <a:srgbClr val="00B0F0"/>
                </a:solidFill>
                <a:ea typeface="@MS Mincho" charset="-128"/>
              </a:rPr>
              <a:t>Done in calm climate</a:t>
            </a:r>
            <a:endParaRPr lang="en-US" sz="3200" dirty="0" smtClean="0">
              <a:solidFill>
                <a:srgbClr val="00B0F0"/>
              </a:solidFill>
              <a:cs typeface="Times New Roman" pitchFamily="18" charset="0"/>
            </a:endParaRPr>
          </a:p>
        </p:txBody>
      </p:sp>
    </p:spTree>
    <p:extLst>
      <p:ext uri="{BB962C8B-B14F-4D97-AF65-F5344CB8AC3E}">
        <p14:creationId xmlns:p14="http://schemas.microsoft.com/office/powerpoint/2010/main" val="3580134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smtClean="0">
                <a:solidFill>
                  <a:schemeClr val="bg2">
                    <a:lumMod val="25000"/>
                  </a:schemeClr>
                </a:solidFill>
                <a:ea typeface="@MS Mincho" charset="-128"/>
              </a:rPr>
              <a:t>Types of Performance-Appraisal Tools</a:t>
            </a:r>
            <a:endParaRPr lang="en-US" sz="3200" b="1" dirty="0">
              <a:solidFill>
                <a:schemeClr val="bg2">
                  <a:lumMod val="25000"/>
                </a:schemeClr>
              </a:solidFill>
            </a:endParaRPr>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normAutofit/>
          </a:bodyPr>
          <a:lstStyle/>
          <a:p>
            <a:r>
              <a:rPr lang="en-US" altLang="en-US" b="1" dirty="0" smtClean="0">
                <a:solidFill>
                  <a:srgbClr val="002060"/>
                </a:solidFill>
                <a:ea typeface="@MS Mincho" charset="-128"/>
              </a:rPr>
              <a:t>Forced choice or rating scales</a:t>
            </a:r>
          </a:p>
          <a:p>
            <a:r>
              <a:rPr lang="en-US" altLang="en-US" b="1" dirty="0" smtClean="0">
                <a:solidFill>
                  <a:srgbClr val="002060"/>
                </a:solidFill>
                <a:ea typeface="@MS Mincho" charset="-128"/>
              </a:rPr>
              <a:t>Interpersonal comparisons</a:t>
            </a:r>
          </a:p>
          <a:p>
            <a:r>
              <a:rPr lang="en-US" altLang="en-US" b="1" dirty="0" smtClean="0">
                <a:solidFill>
                  <a:srgbClr val="002060"/>
                </a:solidFill>
                <a:ea typeface="@MS Mincho" charset="-128"/>
              </a:rPr>
              <a:t>Checklists</a:t>
            </a:r>
          </a:p>
          <a:p>
            <a:r>
              <a:rPr lang="en-US" altLang="en-US" b="1" dirty="0" smtClean="0">
                <a:solidFill>
                  <a:srgbClr val="002060"/>
                </a:solidFill>
                <a:ea typeface="@MS Mincho" charset="-128"/>
              </a:rPr>
              <a:t>Essay or free-form review</a:t>
            </a:r>
          </a:p>
          <a:p>
            <a:r>
              <a:rPr lang="en-US" altLang="en-US" b="1" dirty="0" smtClean="0">
                <a:solidFill>
                  <a:srgbClr val="002060"/>
                </a:solidFill>
                <a:ea typeface="@MS Mincho" charset="-128"/>
              </a:rPr>
              <a:t>Self-appraisal</a:t>
            </a:r>
          </a:p>
          <a:p>
            <a:r>
              <a:rPr lang="en-US" altLang="en-US" b="1" dirty="0" smtClean="0">
                <a:solidFill>
                  <a:srgbClr val="002060"/>
                </a:solidFill>
                <a:ea typeface="@MS Mincho" charset="-128"/>
              </a:rPr>
              <a:t>Peer review</a:t>
            </a:r>
          </a:p>
          <a:p>
            <a:r>
              <a:rPr lang="en-US" altLang="en-US" b="1" dirty="0" smtClean="0">
                <a:solidFill>
                  <a:srgbClr val="002060"/>
                </a:solidFill>
                <a:ea typeface="@MS Mincho" charset="-128"/>
              </a:rPr>
              <a:t>Critical incident review</a:t>
            </a:r>
          </a:p>
          <a:p>
            <a:r>
              <a:rPr lang="en-US" altLang="en-US" b="1" dirty="0" smtClean="0">
                <a:solidFill>
                  <a:srgbClr val="002060"/>
                </a:solidFill>
                <a:ea typeface="@MS Mincho" charset="-128"/>
              </a:rPr>
              <a:t>Management by objectives</a:t>
            </a:r>
          </a:p>
          <a:p>
            <a:pPr>
              <a:buFontTx/>
              <a:buNone/>
            </a:pPr>
            <a:endParaRPr lang="en-US" altLang="en-US" dirty="0" smtClean="0">
              <a:ea typeface="@MS Mincho" charset="-128"/>
            </a:endParaRPr>
          </a:p>
          <a:p>
            <a:endParaRPr lang="en-US" dirty="0"/>
          </a:p>
        </p:txBody>
      </p:sp>
      <p:sp>
        <p:nvSpPr>
          <p:cNvPr id="6" name="Text Placeholder 5"/>
          <p:cNvSpPr>
            <a:spLocks noGrp="1"/>
          </p:cNvSpPr>
          <p:nvPr>
            <p:ph type="body" sz="quarter" idx="3"/>
          </p:nvPr>
        </p:nvSpPr>
        <p:spPr/>
        <p:txBody>
          <a:bodyPr/>
          <a:lstStyle/>
          <a:p>
            <a:endParaRPr lang="en-US"/>
          </a:p>
        </p:txBody>
      </p:sp>
      <p:pic>
        <p:nvPicPr>
          <p:cNvPr id="9"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810249" y="2667001"/>
            <a:ext cx="2187906"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860C5AE2-A8B3-4E1A-A16F-60777CC7F7BD}" type="slidenum">
              <a:rPr lang="en-US" smtClean="0"/>
              <a:t>27</a:t>
            </a:fld>
            <a:endParaRPr lang="en-US"/>
          </a:p>
        </p:txBody>
      </p:sp>
    </p:spTree>
    <p:extLst>
      <p:ext uri="{BB962C8B-B14F-4D97-AF65-F5344CB8AC3E}">
        <p14:creationId xmlns:p14="http://schemas.microsoft.com/office/powerpoint/2010/main" val="227834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3200" b="1" dirty="0" smtClean="0">
                <a:solidFill>
                  <a:srgbClr val="C00000"/>
                </a:solidFill>
                <a:ea typeface="@MS Mincho" charset="-128"/>
              </a:rPr>
              <a:t>Pitfalls in Performance Appraisal</a:t>
            </a:r>
            <a:endParaRPr lang="en-US" sz="3200" b="1" dirty="0">
              <a:solidFill>
                <a:srgbClr val="C00000"/>
              </a:solidFill>
            </a:endParaRPr>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normAutofit/>
          </a:bodyPr>
          <a:lstStyle/>
          <a:p>
            <a:r>
              <a:rPr lang="en-US" altLang="en-US" sz="2800" b="1" dirty="0" smtClean="0">
                <a:solidFill>
                  <a:srgbClr val="0070C0"/>
                </a:solidFill>
              </a:rPr>
              <a:t>Subjectivity (always a factor)</a:t>
            </a:r>
          </a:p>
          <a:p>
            <a:r>
              <a:rPr lang="en-US" altLang="en-US" sz="2800" b="1" dirty="0" smtClean="0">
                <a:solidFill>
                  <a:srgbClr val="0070C0"/>
                </a:solidFill>
              </a:rPr>
              <a:t>Tendency to be lenient</a:t>
            </a:r>
          </a:p>
          <a:p>
            <a:r>
              <a:rPr lang="en-US" altLang="en-US" sz="2800" b="1" dirty="0" smtClean="0">
                <a:solidFill>
                  <a:srgbClr val="0070C0"/>
                </a:solidFill>
              </a:rPr>
              <a:t>Inadequate record keeping</a:t>
            </a:r>
          </a:p>
          <a:p>
            <a:r>
              <a:rPr lang="en-US" altLang="en-US" sz="2800" b="1" dirty="0" smtClean="0">
                <a:solidFill>
                  <a:srgbClr val="0070C0"/>
                </a:solidFill>
              </a:rPr>
              <a:t>“Recency effect”</a:t>
            </a:r>
          </a:p>
          <a:p>
            <a:endParaRPr lang="en-US" altLang="en-US" sz="2800" b="1" dirty="0" smtClean="0">
              <a:solidFill>
                <a:srgbClr val="0070C0"/>
              </a:solidFill>
            </a:endParaRPr>
          </a:p>
          <a:p>
            <a:endParaRPr lang="en-US" sz="2800" b="1" dirty="0">
              <a:solidFill>
                <a:srgbClr val="0070C0"/>
              </a:solidFill>
            </a:endParaRPr>
          </a:p>
        </p:txBody>
      </p:sp>
      <p:sp>
        <p:nvSpPr>
          <p:cNvPr id="6" name="Text Placeholder 5"/>
          <p:cNvSpPr>
            <a:spLocks noGrp="1"/>
          </p:cNvSpPr>
          <p:nvPr>
            <p:ph type="body" sz="quarter" idx="3"/>
          </p:nvPr>
        </p:nvSpPr>
        <p:spPr/>
        <p:txBody>
          <a:bodyPr/>
          <a:lstStyle/>
          <a:p>
            <a:endParaRPr lang="en-US"/>
          </a:p>
        </p:txBody>
      </p:sp>
      <p:pic>
        <p:nvPicPr>
          <p:cNvPr id="1126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645025" y="2842182"/>
            <a:ext cx="4041775" cy="261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860C5AE2-A8B3-4E1A-A16F-60777CC7F7BD}" type="slidenum">
              <a:rPr lang="en-US" smtClean="0"/>
              <a:t>28</a:t>
            </a:fld>
            <a:endParaRPr lang="en-US"/>
          </a:p>
        </p:txBody>
      </p:sp>
    </p:spTree>
    <p:extLst>
      <p:ext uri="{BB962C8B-B14F-4D97-AF65-F5344CB8AC3E}">
        <p14:creationId xmlns:p14="http://schemas.microsoft.com/office/powerpoint/2010/main" val="1775620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sz="2800" b="1" dirty="0" smtClean="0">
                <a:solidFill>
                  <a:srgbClr val="FF0000"/>
                </a:solidFill>
              </a:rPr>
              <a:t>Other Common Pitfalls of Performance Appraisal</a:t>
            </a:r>
          </a:p>
          <a:p>
            <a:pPr>
              <a:lnSpc>
                <a:spcPct val="105000"/>
              </a:lnSpc>
              <a:buFont typeface="Wingdings" pitchFamily="2" charset="2"/>
              <a:buChar char="ü"/>
            </a:pPr>
            <a:r>
              <a:rPr lang="en-US" altLang="en-US" sz="2800" b="0" dirty="0" smtClean="0">
                <a:solidFill>
                  <a:srgbClr val="000000"/>
                </a:solidFill>
                <a:cs typeface="Times New Roman" pitchFamily="18" charset="0"/>
              </a:rPr>
              <a:t>“Halo effect” </a:t>
            </a:r>
          </a:p>
          <a:p>
            <a:pPr>
              <a:lnSpc>
                <a:spcPct val="105000"/>
              </a:lnSpc>
              <a:buFont typeface="Wingdings" pitchFamily="2" charset="2"/>
              <a:buChar char="ü"/>
            </a:pPr>
            <a:r>
              <a:rPr lang="en-US" altLang="en-US" sz="2800" b="0" dirty="0" smtClean="0">
                <a:solidFill>
                  <a:srgbClr val="000000"/>
                </a:solidFill>
                <a:cs typeface="Times New Roman" pitchFamily="18" charset="0"/>
              </a:rPr>
              <a:t>“Horns effect” </a:t>
            </a:r>
          </a:p>
          <a:p>
            <a:pPr>
              <a:lnSpc>
                <a:spcPct val="105000"/>
              </a:lnSpc>
              <a:buFont typeface="Wingdings" pitchFamily="2" charset="2"/>
              <a:buChar char="ü"/>
            </a:pPr>
            <a:r>
              <a:rPr lang="en-US" altLang="en-US" sz="2800" b="0" dirty="0" smtClean="0">
                <a:solidFill>
                  <a:srgbClr val="000000"/>
                </a:solidFill>
                <a:cs typeface="Times New Roman" pitchFamily="18" charset="0"/>
              </a:rPr>
              <a:t>“Central tendency”</a:t>
            </a:r>
          </a:p>
          <a:p>
            <a:pPr>
              <a:lnSpc>
                <a:spcPct val="105000"/>
              </a:lnSpc>
              <a:buFont typeface="Wingdings" pitchFamily="2" charset="2"/>
              <a:buChar char="ü"/>
            </a:pPr>
            <a:r>
              <a:rPr lang="en-US" altLang="en-US" sz="2800" b="0" dirty="0" smtClean="0">
                <a:solidFill>
                  <a:srgbClr val="000000"/>
                </a:solidFill>
                <a:cs typeface="Times New Roman" pitchFamily="18" charset="0"/>
              </a:rPr>
              <a:t>Contrast error</a:t>
            </a:r>
          </a:p>
          <a:p>
            <a:endParaRPr lang="en-US" sz="2800" b="1" dirty="0">
              <a:solidFill>
                <a:srgbClr val="FF0000"/>
              </a:solidFill>
            </a:endParaRPr>
          </a:p>
        </p:txBody>
      </p:sp>
      <p:sp>
        <p:nvSpPr>
          <p:cNvPr id="4" name="Slide Number Placeholder 3"/>
          <p:cNvSpPr>
            <a:spLocks noGrp="1"/>
          </p:cNvSpPr>
          <p:nvPr>
            <p:ph type="sldNum" sz="quarter" idx="12"/>
          </p:nvPr>
        </p:nvSpPr>
        <p:spPr/>
        <p:txBody>
          <a:bodyPr/>
          <a:lstStyle/>
          <a:p>
            <a:fld id="{860C5AE2-A8B3-4E1A-A16F-60777CC7F7BD}" type="slidenum">
              <a:rPr lang="en-US" smtClean="0"/>
              <a:t>29</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561771"/>
            <a:ext cx="3279913"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569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rPr>
              <a:t>Supervision</a:t>
            </a:r>
            <a:endParaRPr lang="en-US" sz="4000" b="1" dirty="0">
              <a:solidFill>
                <a:srgbClr val="0070C0"/>
              </a:solidFill>
            </a:endParaRPr>
          </a:p>
        </p:txBody>
      </p:sp>
      <p:sp>
        <p:nvSpPr>
          <p:cNvPr id="3" name="Content Placeholder 2"/>
          <p:cNvSpPr>
            <a:spLocks noGrp="1"/>
          </p:cNvSpPr>
          <p:nvPr>
            <p:ph idx="1"/>
          </p:nvPr>
        </p:nvSpPr>
        <p:spPr/>
        <p:txBody>
          <a:bodyPr/>
          <a:lstStyle/>
          <a:p>
            <a:pPr>
              <a:buBlip>
                <a:blip r:embed="rId2"/>
              </a:buBlip>
            </a:pPr>
            <a:endParaRPr lang="en-US" dirty="0" smtClean="0"/>
          </a:p>
          <a:p>
            <a:pPr>
              <a:buBlip>
                <a:blip r:embed="rId2"/>
              </a:buBlip>
            </a:pPr>
            <a:endParaRPr lang="en-US" b="1" dirty="0">
              <a:solidFill>
                <a:srgbClr val="C00000"/>
              </a:solidFill>
            </a:endParaRPr>
          </a:p>
          <a:p>
            <a:pPr>
              <a:buBlip>
                <a:blip r:embed="rId2"/>
              </a:buBlip>
            </a:pPr>
            <a:r>
              <a:rPr lang="en-US" b="1" dirty="0" smtClean="0">
                <a:solidFill>
                  <a:srgbClr val="C00000"/>
                </a:solidFill>
              </a:rPr>
              <a:t>A </a:t>
            </a:r>
            <a:r>
              <a:rPr lang="en-US" b="1" dirty="0">
                <a:solidFill>
                  <a:srgbClr val="C00000"/>
                </a:solidFill>
              </a:rPr>
              <a:t>supervisor</a:t>
            </a:r>
            <a:r>
              <a:rPr lang="en-US" b="1" dirty="0"/>
              <a:t> </a:t>
            </a:r>
            <a:r>
              <a:rPr lang="en-US" dirty="0"/>
              <a:t>is one who has the authority to hire and fire or make the recommendations that result in those actions.</a:t>
            </a:r>
          </a:p>
          <a:p>
            <a:pPr>
              <a:buBlip>
                <a:blip r:embed="rId2"/>
              </a:buBlip>
            </a:pPr>
            <a:r>
              <a:rPr lang="en-US" dirty="0"/>
              <a:t> </a:t>
            </a:r>
            <a:r>
              <a:rPr lang="en-US" b="1" dirty="0" smtClean="0">
                <a:solidFill>
                  <a:srgbClr val="C00000"/>
                </a:solidFill>
              </a:rPr>
              <a:t>A supervisor </a:t>
            </a:r>
            <a:r>
              <a:rPr lang="en-US" dirty="0" smtClean="0">
                <a:solidFill>
                  <a:srgbClr val="002060"/>
                </a:solidFill>
              </a:rPr>
              <a:t>in</a:t>
            </a:r>
            <a:r>
              <a:rPr lang="en-US" dirty="0" smtClean="0"/>
              <a:t>volves </a:t>
            </a:r>
            <a:r>
              <a:rPr lang="en-US" dirty="0"/>
              <a:t>total oversight of performance in order to determine whether outcomes are being met.</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686" y="838200"/>
            <a:ext cx="2411520" cy="1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19526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027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i="1" dirty="0">
                <a:solidFill>
                  <a:srgbClr val="FF0000"/>
                </a:solidFill>
              </a:rPr>
              <a:t>The halo error </a:t>
            </a:r>
            <a:r>
              <a:rPr lang="en-US" dirty="0"/>
              <a:t>: Is the result of allowing one trait to influence the evaluation of other traits/ or of rating all traits based on a general impression.</a:t>
            </a:r>
          </a:p>
          <a:p>
            <a:r>
              <a:rPr lang="en-US" dirty="0"/>
              <a:t> </a:t>
            </a:r>
            <a:r>
              <a:rPr lang="en-US" b="1" i="1" dirty="0">
                <a:solidFill>
                  <a:srgbClr val="C00000"/>
                </a:solidFill>
              </a:rPr>
              <a:t>The horn error </a:t>
            </a:r>
            <a:r>
              <a:rPr lang="en-US" b="1" i="1" dirty="0"/>
              <a:t>: </a:t>
            </a:r>
            <a:r>
              <a:rPr lang="en-US" dirty="0"/>
              <a:t>Is the opposite of the hallo effect (error). The evaluator is hypercritical….managers who are perfectionists may rate personnel lower than they should.</a:t>
            </a:r>
          </a:p>
          <a:p>
            <a:endParaRPr lang="en-US" dirty="0"/>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30</a:t>
            </a:fld>
            <a:endParaRPr lang="en-US"/>
          </a:p>
        </p:txBody>
      </p:sp>
    </p:spTree>
    <p:extLst>
      <p:ext uri="{BB962C8B-B14F-4D97-AF65-F5344CB8AC3E}">
        <p14:creationId xmlns:p14="http://schemas.microsoft.com/office/powerpoint/2010/main" val="1240244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a:solidFill>
                  <a:srgbClr val="C00000"/>
                </a:solidFill>
              </a:rPr>
              <a:t>Central tendency </a:t>
            </a:r>
            <a:r>
              <a:rPr lang="en-US" dirty="0"/>
              <a:t>bias refers to a tendency for raters, or managers to evaluate most of their employees as "average" when they apply a rating scale. So, for example, given a scale that runs with points on it that run from one (poor) to seven (excellent), with four being the average, many managers will refuse to use the points at either of the ends. </a:t>
            </a:r>
          </a:p>
        </p:txBody>
      </p:sp>
      <p:sp>
        <p:nvSpPr>
          <p:cNvPr id="4" name="Slide Number Placeholder 3"/>
          <p:cNvSpPr>
            <a:spLocks noGrp="1"/>
          </p:cNvSpPr>
          <p:nvPr>
            <p:ph type="sldNum" sz="quarter" idx="12"/>
          </p:nvPr>
        </p:nvSpPr>
        <p:spPr/>
        <p:txBody>
          <a:bodyPr/>
          <a:lstStyle/>
          <a:p>
            <a:fld id="{860C5AE2-A8B3-4E1A-A16F-60777CC7F7BD}" type="slidenum">
              <a:rPr lang="en-US" smtClean="0"/>
              <a:t>31</a:t>
            </a:fld>
            <a:endParaRPr lang="en-US"/>
          </a:p>
        </p:txBody>
      </p:sp>
    </p:spTree>
    <p:extLst>
      <p:ext uri="{BB962C8B-B14F-4D97-AF65-F5344CB8AC3E}">
        <p14:creationId xmlns:p14="http://schemas.microsoft.com/office/powerpoint/2010/main" val="287339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u="sng" dirty="0">
                <a:solidFill>
                  <a:srgbClr val="002060"/>
                </a:solidFill>
              </a:rPr>
              <a:t>within the 3-5 range. </a:t>
            </a:r>
            <a:r>
              <a:rPr lang="en-US" dirty="0"/>
              <a:t>This can be problematic since a very poor employee may be rated slightly above average even though this rating is inaccurate, or, on the other side, a superior employee may be rated in that same 3-5 range even though he or she deserves a more excellent rating.</a:t>
            </a:r>
          </a:p>
        </p:txBody>
      </p:sp>
      <p:sp>
        <p:nvSpPr>
          <p:cNvPr id="4" name="Slide Number Placeholder 3"/>
          <p:cNvSpPr>
            <a:spLocks noGrp="1"/>
          </p:cNvSpPr>
          <p:nvPr>
            <p:ph type="sldNum" sz="quarter" idx="12"/>
          </p:nvPr>
        </p:nvSpPr>
        <p:spPr/>
        <p:txBody>
          <a:bodyPr/>
          <a:lstStyle/>
          <a:p>
            <a:fld id="{860C5AE2-A8B3-4E1A-A16F-60777CC7F7BD}" type="slidenum">
              <a:rPr lang="en-US" smtClean="0"/>
              <a:t>32</a:t>
            </a:fld>
            <a:endParaRPr lang="en-US"/>
          </a:p>
        </p:txBody>
      </p:sp>
    </p:spTree>
    <p:extLst>
      <p:ext uri="{BB962C8B-B14F-4D97-AF65-F5344CB8AC3E}">
        <p14:creationId xmlns:p14="http://schemas.microsoft.com/office/powerpoint/2010/main" val="724600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solidFill>
                  <a:srgbClr val="C00000"/>
                </a:solidFill>
              </a:rPr>
              <a:t>The contrast error</a:t>
            </a:r>
            <a:r>
              <a:rPr lang="en-US" sz="2800" b="1" i="1" dirty="0">
                <a:solidFill>
                  <a:srgbClr val="C00000"/>
                </a:solidFill>
              </a:rPr>
              <a:t> </a:t>
            </a:r>
            <a:r>
              <a:rPr lang="en-US" sz="2800" b="1" i="1" dirty="0"/>
              <a:t>: </a:t>
            </a:r>
            <a:r>
              <a:rPr lang="en-US" sz="2800" dirty="0"/>
              <a:t>Is produced by the tendency of managers to rate  the nurses opposite from the way they perceive themselves.</a:t>
            </a:r>
          </a:p>
          <a:p>
            <a:endParaRPr lang="en-US" sz="2800" dirty="0"/>
          </a:p>
          <a:p>
            <a:pPr lvl="1">
              <a:buFont typeface="Wingdings" pitchFamily="2" charset="2"/>
              <a:buChar char="v"/>
            </a:pPr>
            <a:r>
              <a:rPr lang="en-US" sz="2400" dirty="0"/>
              <a:t> </a:t>
            </a:r>
            <a:r>
              <a:rPr lang="en-US" dirty="0">
                <a:solidFill>
                  <a:srgbClr val="0070C0"/>
                </a:solidFill>
              </a:rPr>
              <a:t>Some managers may be easy and lenient, whereas others may be severe in their judgment. </a:t>
            </a: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860C5AE2-A8B3-4E1A-A16F-60777CC7F7BD}" type="slidenum">
              <a:rPr lang="en-US" smtClean="0"/>
              <a:t>33</a:t>
            </a:fld>
            <a:endParaRPr lang="en-US"/>
          </a:p>
        </p:txBody>
      </p:sp>
    </p:spTree>
    <p:extLst>
      <p:ext uri="{BB962C8B-B14F-4D97-AF65-F5344CB8AC3E}">
        <p14:creationId xmlns:p14="http://schemas.microsoft.com/office/powerpoint/2010/main" val="3932026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3200" b="1" dirty="0" smtClean="0">
                <a:solidFill>
                  <a:srgbClr val="0070C0"/>
                </a:solidFill>
              </a:rPr>
              <a:t>Effective Performance Appraisals</a:t>
            </a:r>
            <a:endParaRPr lang="en-US" sz="3200" b="1" dirty="0">
              <a:solidFill>
                <a:srgbClr val="0070C0"/>
              </a:solidFill>
            </a:endParaRPr>
          </a:p>
        </p:txBody>
      </p:sp>
      <p:sp>
        <p:nvSpPr>
          <p:cNvPr id="3" name="Content Placeholder 2"/>
          <p:cNvSpPr>
            <a:spLocks noGrp="1"/>
          </p:cNvSpPr>
          <p:nvPr>
            <p:ph idx="1"/>
          </p:nvPr>
        </p:nvSpPr>
        <p:spPr/>
        <p:txBody>
          <a:bodyPr/>
          <a:lstStyle/>
          <a:p>
            <a:r>
              <a:rPr lang="en-US" altLang="en-US" b="0" dirty="0" smtClean="0">
                <a:latin typeface="Times New Roman" pitchFamily="18" charset="0"/>
              </a:rPr>
              <a:t>Appraisals must be </a:t>
            </a:r>
            <a:r>
              <a:rPr lang="en-US" altLang="en-US" b="0" dirty="0" smtClean="0">
                <a:solidFill>
                  <a:schemeClr val="accent1"/>
                </a:solidFill>
                <a:latin typeface="Times New Roman" pitchFamily="18" charset="0"/>
              </a:rPr>
              <a:t>based upon a standard</a:t>
            </a:r>
            <a:r>
              <a:rPr lang="en-US" altLang="en-US" b="0" dirty="0" smtClean="0">
                <a:latin typeface="Times New Roman" pitchFamily="18" charset="0"/>
              </a:rPr>
              <a:t> that all employees are held accountable to, and this standard must be communicated at the time of hire.</a:t>
            </a:r>
          </a:p>
          <a:p>
            <a:r>
              <a:rPr lang="en-US" altLang="en-US" b="0" dirty="0" smtClean="0">
                <a:latin typeface="Times New Roman" pitchFamily="18" charset="0"/>
              </a:rPr>
              <a:t>Employees must have </a:t>
            </a:r>
            <a:r>
              <a:rPr lang="en-US" altLang="en-US" b="0" dirty="0" smtClean="0">
                <a:solidFill>
                  <a:schemeClr val="accent1"/>
                </a:solidFill>
                <a:latin typeface="Times New Roman" pitchFamily="18" charset="0"/>
              </a:rPr>
              <a:t>input</a:t>
            </a:r>
            <a:r>
              <a:rPr lang="en-US" altLang="en-US" b="0" dirty="0" smtClean="0">
                <a:latin typeface="Times New Roman" pitchFamily="18" charset="0"/>
              </a:rPr>
              <a:t> into the development of the standards or goals against which performance is judged.</a:t>
            </a:r>
          </a:p>
          <a:p>
            <a:endParaRPr lang="en-US" dirty="0"/>
          </a:p>
        </p:txBody>
      </p:sp>
      <p:sp>
        <p:nvSpPr>
          <p:cNvPr id="5" name="Slide Number Placeholder 4"/>
          <p:cNvSpPr>
            <a:spLocks noGrp="1"/>
          </p:cNvSpPr>
          <p:nvPr>
            <p:ph type="sldNum" sz="quarter" idx="12"/>
          </p:nvPr>
        </p:nvSpPr>
        <p:spPr/>
        <p:txBody>
          <a:bodyPr/>
          <a:lstStyle/>
          <a:p>
            <a:fld id="{860C5AE2-A8B3-4E1A-A16F-60777CC7F7BD}" type="slidenum">
              <a:rPr lang="en-US" smtClean="0"/>
              <a:t>34</a:t>
            </a:fld>
            <a:endParaRPr lang="en-US"/>
          </a:p>
        </p:txBody>
      </p:sp>
    </p:spTree>
    <p:extLst>
      <p:ext uri="{BB962C8B-B14F-4D97-AF65-F5344CB8AC3E}">
        <p14:creationId xmlns:p14="http://schemas.microsoft.com/office/powerpoint/2010/main" val="3525548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b="1" dirty="0" smtClean="0">
                <a:solidFill>
                  <a:srgbClr val="0070C0"/>
                </a:solidFill>
              </a:rPr>
              <a:t>Effective Performance Appraisals</a:t>
            </a:r>
            <a:endParaRPr lang="en-US" sz="2800" b="1" dirty="0">
              <a:solidFill>
                <a:srgbClr val="0070C0"/>
              </a:solidFill>
            </a:endParaRPr>
          </a:p>
        </p:txBody>
      </p:sp>
      <p:sp>
        <p:nvSpPr>
          <p:cNvPr id="3" name="Content Placeholder 2"/>
          <p:cNvSpPr>
            <a:spLocks noGrp="1"/>
          </p:cNvSpPr>
          <p:nvPr>
            <p:ph idx="1"/>
          </p:nvPr>
        </p:nvSpPr>
        <p:spPr/>
        <p:txBody>
          <a:bodyPr/>
          <a:lstStyle/>
          <a:p>
            <a:r>
              <a:rPr lang="en-US" altLang="en-US" b="0" dirty="0" smtClean="0">
                <a:latin typeface="Times New Roman" pitchFamily="18" charset="0"/>
              </a:rPr>
              <a:t>Employees must know in advance </a:t>
            </a:r>
            <a:r>
              <a:rPr lang="en-US" altLang="en-US" b="0" dirty="0" smtClean="0">
                <a:solidFill>
                  <a:schemeClr val="accent1"/>
                </a:solidFill>
                <a:latin typeface="Times New Roman" pitchFamily="18" charset="0"/>
              </a:rPr>
              <a:t>what happens if standards are not met</a:t>
            </a:r>
            <a:r>
              <a:rPr lang="en-US" altLang="en-US" b="0" dirty="0" smtClean="0">
                <a:latin typeface="Times New Roman" pitchFamily="18" charset="0"/>
              </a:rPr>
              <a:t>.</a:t>
            </a:r>
          </a:p>
          <a:p>
            <a:r>
              <a:rPr lang="en-US" altLang="en-US" b="0" dirty="0" smtClean="0">
                <a:latin typeface="Times New Roman" pitchFamily="18" charset="0"/>
              </a:rPr>
              <a:t>Employees must </a:t>
            </a:r>
            <a:r>
              <a:rPr lang="en-US" altLang="en-US" b="0" dirty="0" smtClean="0">
                <a:solidFill>
                  <a:schemeClr val="accent1"/>
                </a:solidFill>
                <a:latin typeface="Times New Roman" pitchFamily="18" charset="0"/>
              </a:rPr>
              <a:t>know how information</a:t>
            </a:r>
            <a:r>
              <a:rPr lang="en-US" altLang="en-US" b="0" dirty="0" smtClean="0">
                <a:latin typeface="Times New Roman" pitchFamily="18" charset="0"/>
              </a:rPr>
              <a:t> will be obtained to determine performance level.</a:t>
            </a:r>
          </a:p>
          <a:p>
            <a:r>
              <a:rPr lang="en-US" altLang="en-US" b="0" dirty="0" smtClean="0">
                <a:solidFill>
                  <a:schemeClr val="accent1"/>
                </a:solidFill>
                <a:latin typeface="Times New Roman" pitchFamily="18" charset="0"/>
              </a:rPr>
              <a:t>Appraisers</a:t>
            </a:r>
            <a:r>
              <a:rPr lang="en-US" altLang="en-US" b="0" dirty="0" smtClean="0">
                <a:latin typeface="Times New Roman" pitchFamily="18" charset="0"/>
              </a:rPr>
              <a:t> should be those who </a:t>
            </a:r>
            <a:r>
              <a:rPr lang="en-US" altLang="en-US" b="0" dirty="0" smtClean="0">
                <a:solidFill>
                  <a:schemeClr val="accent1"/>
                </a:solidFill>
                <a:latin typeface="Times New Roman" pitchFamily="18" charset="0"/>
              </a:rPr>
              <a:t>directly supervise</a:t>
            </a:r>
            <a:r>
              <a:rPr lang="en-US" altLang="en-US" b="0" dirty="0" smtClean="0">
                <a:latin typeface="Times New Roman" pitchFamily="18" charset="0"/>
              </a:rPr>
              <a:t> the employee.</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35</a:t>
            </a:fld>
            <a:endParaRPr lang="en-US"/>
          </a:p>
        </p:txBody>
      </p:sp>
    </p:spTree>
    <p:extLst>
      <p:ext uri="{BB962C8B-B14F-4D97-AF65-F5344CB8AC3E}">
        <p14:creationId xmlns:p14="http://schemas.microsoft.com/office/powerpoint/2010/main" val="3738654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2800" b="1" dirty="0" smtClean="0">
                <a:solidFill>
                  <a:srgbClr val="00B0F0"/>
                </a:solidFill>
              </a:rPr>
              <a:t>Effective Performance Appraisals</a:t>
            </a:r>
            <a:endParaRPr lang="en-US" sz="2800" b="1" dirty="0">
              <a:solidFill>
                <a:srgbClr val="00B0F0"/>
              </a:solidFill>
            </a:endParaRPr>
          </a:p>
        </p:txBody>
      </p:sp>
      <p:sp>
        <p:nvSpPr>
          <p:cNvPr id="3" name="Content Placeholder 2"/>
          <p:cNvSpPr>
            <a:spLocks noGrp="1"/>
          </p:cNvSpPr>
          <p:nvPr>
            <p:ph idx="1"/>
          </p:nvPr>
        </p:nvSpPr>
        <p:spPr/>
        <p:txBody>
          <a:bodyPr>
            <a:normAutofit/>
          </a:bodyPr>
          <a:lstStyle/>
          <a:p>
            <a:r>
              <a:rPr lang="en-US" altLang="en-US" sz="2800" b="0" dirty="0" smtClean="0">
                <a:latin typeface="Times New Roman" pitchFamily="18" charset="0"/>
              </a:rPr>
              <a:t>Positive outcomes are more likely if the appraiser is looked upon with </a:t>
            </a:r>
            <a:r>
              <a:rPr lang="en-US" altLang="en-US" sz="2800" b="0" dirty="0" smtClean="0">
                <a:solidFill>
                  <a:schemeClr val="accent1"/>
                </a:solidFill>
                <a:latin typeface="Times New Roman" pitchFamily="18" charset="0"/>
              </a:rPr>
              <a:t>trust</a:t>
            </a:r>
            <a:r>
              <a:rPr lang="en-US" altLang="en-US" sz="2800" b="0" dirty="0" smtClean="0">
                <a:latin typeface="Times New Roman" pitchFamily="18" charset="0"/>
              </a:rPr>
              <a:t> and professional </a:t>
            </a:r>
            <a:r>
              <a:rPr lang="en-US" altLang="en-US" sz="2800" b="0" dirty="0" smtClean="0">
                <a:solidFill>
                  <a:schemeClr val="accent1"/>
                </a:solidFill>
                <a:latin typeface="Times New Roman" pitchFamily="18" charset="0"/>
              </a:rPr>
              <a:t>respect</a:t>
            </a:r>
            <a:r>
              <a:rPr lang="en-US" altLang="en-US" sz="2800" b="0" dirty="0" smtClean="0">
                <a:latin typeface="Times New Roman" pitchFamily="18" charset="0"/>
              </a:rPr>
              <a:t>.</a:t>
            </a:r>
          </a:p>
          <a:p>
            <a:r>
              <a:rPr lang="en-US" altLang="en-US" sz="2800" b="0" dirty="0" smtClean="0">
                <a:latin typeface="Times New Roman" pitchFamily="18" charset="0"/>
              </a:rPr>
              <a:t>The employee’s past experiences with performance appraisals (negative or positive) will have an influence.</a:t>
            </a:r>
          </a:p>
          <a:p>
            <a:endParaRPr lang="en-US" sz="2800" dirty="0"/>
          </a:p>
        </p:txBody>
      </p:sp>
      <p:sp>
        <p:nvSpPr>
          <p:cNvPr id="4" name="Slide Number Placeholder 3"/>
          <p:cNvSpPr>
            <a:spLocks noGrp="1"/>
          </p:cNvSpPr>
          <p:nvPr>
            <p:ph type="sldNum" sz="quarter" idx="12"/>
          </p:nvPr>
        </p:nvSpPr>
        <p:spPr/>
        <p:txBody>
          <a:bodyPr/>
          <a:lstStyle/>
          <a:p>
            <a:fld id="{860C5AE2-A8B3-4E1A-A16F-60777CC7F7BD}" type="slidenum">
              <a:rPr lang="en-US" smtClean="0"/>
              <a:t>36</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435927"/>
            <a:ext cx="39147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221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altLang="en-US" sz="2800" b="1" dirty="0" smtClean="0">
                <a:solidFill>
                  <a:srgbClr val="0070C0"/>
                </a:solidFill>
              </a:rPr>
              <a:t>Effective Performance Appraisals</a:t>
            </a:r>
            <a:endParaRPr lang="en-US" sz="2800" dirty="0"/>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Autofit/>
          </a:bodyPr>
          <a:lstStyle/>
          <a:p>
            <a:r>
              <a:rPr lang="en-US" altLang="en-US" sz="2800" dirty="0" smtClean="0">
                <a:solidFill>
                  <a:schemeClr val="accent1"/>
                </a:solidFill>
                <a:cs typeface="Times New Roman" pitchFamily="18" charset="0"/>
              </a:rPr>
              <a:t>Avoid surprises</a:t>
            </a:r>
            <a:r>
              <a:rPr lang="en-US" altLang="en-US" sz="2800" dirty="0" smtClean="0">
                <a:solidFill>
                  <a:srgbClr val="000000"/>
                </a:solidFill>
                <a:cs typeface="Times New Roman" pitchFamily="18" charset="0"/>
              </a:rPr>
              <a:t> in the appraisal conference.</a:t>
            </a:r>
          </a:p>
          <a:p>
            <a:r>
              <a:rPr lang="en-US" altLang="en-US" sz="2800" dirty="0" smtClean="0">
                <a:solidFill>
                  <a:srgbClr val="000000"/>
                </a:solidFill>
                <a:cs typeface="Times New Roman" pitchFamily="18" charset="0"/>
              </a:rPr>
              <a:t>The effective leader </a:t>
            </a:r>
            <a:r>
              <a:rPr lang="en-US" altLang="en-US" sz="2800" dirty="0" smtClean="0">
                <a:solidFill>
                  <a:schemeClr val="accent1"/>
                </a:solidFill>
                <a:cs typeface="Times New Roman" pitchFamily="18" charset="0"/>
              </a:rPr>
              <a:t>coaches</a:t>
            </a:r>
            <a:r>
              <a:rPr lang="en-US" altLang="en-US" sz="2800" dirty="0" smtClean="0">
                <a:solidFill>
                  <a:srgbClr val="000000"/>
                </a:solidFill>
                <a:cs typeface="Times New Roman" pitchFamily="18" charset="0"/>
              </a:rPr>
              <a:t> and </a:t>
            </a:r>
            <a:r>
              <a:rPr lang="en-US" altLang="en-US" sz="2800" dirty="0" smtClean="0">
                <a:solidFill>
                  <a:schemeClr val="accent1"/>
                </a:solidFill>
                <a:cs typeface="Times New Roman" pitchFamily="18" charset="0"/>
              </a:rPr>
              <a:t>communicates informally</a:t>
            </a:r>
            <a:r>
              <a:rPr lang="en-US" altLang="en-US" sz="2800" dirty="0" smtClean="0">
                <a:solidFill>
                  <a:srgbClr val="000000"/>
                </a:solidFill>
                <a:cs typeface="Times New Roman" pitchFamily="18" charset="0"/>
              </a:rPr>
              <a:t> with staff </a:t>
            </a:r>
            <a:r>
              <a:rPr lang="en-US" altLang="en-US" sz="2800" dirty="0" smtClean="0">
                <a:solidFill>
                  <a:schemeClr val="accent1"/>
                </a:solidFill>
                <a:cs typeface="Times New Roman" pitchFamily="18" charset="0"/>
              </a:rPr>
              <a:t>continually</a:t>
            </a:r>
            <a:r>
              <a:rPr lang="en-US" altLang="en-US" sz="2800" dirty="0" smtClean="0">
                <a:solidFill>
                  <a:srgbClr val="000000"/>
                </a:solidFill>
                <a:cs typeface="Times New Roman" pitchFamily="18" charset="0"/>
              </a:rPr>
              <a:t>, so there should be little new information at an appraisal conference.</a:t>
            </a:r>
            <a:r>
              <a:rPr lang="en-US" altLang="en-US" sz="2800" dirty="0" smtClean="0"/>
              <a:t> </a:t>
            </a:r>
          </a:p>
          <a:p>
            <a:endParaRPr lang="en-US" sz="2800" dirty="0"/>
          </a:p>
        </p:txBody>
      </p:sp>
      <p:sp>
        <p:nvSpPr>
          <p:cNvPr id="6" name="Text Placeholder 5"/>
          <p:cNvSpPr>
            <a:spLocks noGrp="1"/>
          </p:cNvSpPr>
          <p:nvPr>
            <p:ph type="body" sz="quarter" idx="3"/>
          </p:nvPr>
        </p:nvSpPr>
        <p:spPr/>
        <p:txBody>
          <a:bodyPr/>
          <a:lstStyle/>
          <a:p>
            <a:endParaRPr lang="en-US"/>
          </a:p>
        </p:txBody>
      </p:sp>
      <p:pic>
        <p:nvPicPr>
          <p:cNvPr id="1433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521168" y="2174875"/>
            <a:ext cx="2289489"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860C5AE2-A8B3-4E1A-A16F-60777CC7F7BD}" type="slidenum">
              <a:rPr lang="en-US" smtClean="0"/>
              <a:t>37</a:t>
            </a:fld>
            <a:endParaRPr lang="en-US"/>
          </a:p>
        </p:txBody>
      </p:sp>
    </p:spTree>
    <p:extLst>
      <p:ext uri="{BB962C8B-B14F-4D97-AF65-F5344CB8AC3E}">
        <p14:creationId xmlns:p14="http://schemas.microsoft.com/office/powerpoint/2010/main" val="3306287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smtClean="0">
                <a:cs typeface="Arial" pitchFamily="34" charset="0"/>
              </a:rPr>
              <a:t>Coaching as Part of Performance Appraisal Process</a:t>
            </a:r>
            <a:endParaRPr lang="en-US" sz="3200" b="1" dirty="0"/>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r>
              <a:rPr lang="en-US" altLang="en-US" b="1" dirty="0" smtClean="0">
                <a:solidFill>
                  <a:srgbClr val="0070C0"/>
                </a:solidFill>
                <a:cs typeface="Times New Roman" pitchFamily="18" charset="0"/>
              </a:rPr>
              <a:t>The effective manager and astute( old in service) leader are aware that day-to-day feedback regarding performance is one of the best methods for improving work performance and building a team approach.</a:t>
            </a:r>
            <a:r>
              <a:rPr lang="en-US" altLang="en-US" b="1" dirty="0" smtClean="0">
                <a:solidFill>
                  <a:srgbClr val="0070C0"/>
                </a:solidFill>
                <a:latin typeface="Arial Rounded MT Bold" pitchFamily="34" charset="0"/>
                <a:cs typeface="Times New Roman" pitchFamily="18" charset="0"/>
              </a:rPr>
              <a:t> </a:t>
            </a:r>
          </a:p>
          <a:p>
            <a:endParaRPr lang="en-US" b="1" dirty="0">
              <a:solidFill>
                <a:srgbClr val="0070C0"/>
              </a:solidFill>
            </a:endParaRPr>
          </a:p>
        </p:txBody>
      </p:sp>
      <p:sp>
        <p:nvSpPr>
          <p:cNvPr id="6" name="Text Placeholder 5"/>
          <p:cNvSpPr>
            <a:spLocks noGrp="1"/>
          </p:cNvSpPr>
          <p:nvPr>
            <p:ph type="body" sz="quarter" idx="3"/>
          </p:nvPr>
        </p:nvSpPr>
        <p:spPr/>
        <p:txBody>
          <a:bodyPr/>
          <a:lstStyle/>
          <a:p>
            <a:endParaRPr lang="en-US"/>
          </a:p>
        </p:txBody>
      </p:sp>
      <p:pic>
        <p:nvPicPr>
          <p:cNvPr id="1536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891865" y="2174875"/>
            <a:ext cx="3548095"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860C5AE2-A8B3-4E1A-A16F-60777CC7F7BD}" type="slidenum">
              <a:rPr lang="en-US" smtClean="0"/>
              <a:t>38</a:t>
            </a:fld>
            <a:endParaRPr lang="en-US"/>
          </a:p>
        </p:txBody>
      </p:sp>
    </p:spTree>
    <p:extLst>
      <p:ext uri="{BB962C8B-B14F-4D97-AF65-F5344CB8AC3E}">
        <p14:creationId xmlns:p14="http://schemas.microsoft.com/office/powerpoint/2010/main" val="3441464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b="1" dirty="0" smtClean="0">
                <a:solidFill>
                  <a:srgbClr val="00B0F0"/>
                </a:solidFill>
                <a:cs typeface="Arial" pitchFamily="34" charset="0"/>
              </a:rPr>
              <a:t>Coaching as Part of Performance Appraisal Process</a:t>
            </a:r>
            <a:endParaRPr lang="en-US" sz="3200"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sz="2600" b="1" dirty="0" smtClean="0">
                <a:solidFill>
                  <a:srgbClr val="0070C0"/>
                </a:solidFill>
              </a:rPr>
              <a:t>Coaching Is the Day-to-Day Process of Helping Employees Improve Performance</a:t>
            </a:r>
          </a:p>
          <a:p>
            <a:pPr>
              <a:buFont typeface="Wingdings" pitchFamily="2" charset="2"/>
              <a:buChar char="§"/>
            </a:pPr>
            <a:r>
              <a:rPr lang="en-US" dirty="0" smtClean="0">
                <a:solidFill>
                  <a:srgbClr val="FF0000"/>
                </a:solidFill>
              </a:rPr>
              <a:t>Steps of Successful Coaching:</a:t>
            </a:r>
          </a:p>
          <a:p>
            <a:pPr lvl="1">
              <a:buFont typeface="Wingdings" pitchFamily="2" charset="2"/>
              <a:buChar char="§"/>
            </a:pPr>
            <a:r>
              <a:rPr lang="en-US" dirty="0" smtClean="0"/>
              <a:t>State targeted performance in behavioral terms</a:t>
            </a:r>
          </a:p>
          <a:p>
            <a:pPr lvl="1">
              <a:buFont typeface="Wingdings" pitchFamily="2" charset="2"/>
              <a:buChar char="§"/>
            </a:pPr>
            <a:r>
              <a:rPr lang="en-US" dirty="0" smtClean="0"/>
              <a:t>Tie the problem to consequences</a:t>
            </a:r>
          </a:p>
          <a:p>
            <a:pPr lvl="1">
              <a:buFont typeface="Wingdings" pitchFamily="2" charset="2"/>
              <a:buChar char="§"/>
            </a:pPr>
            <a:r>
              <a:rPr lang="en-US" dirty="0" smtClean="0"/>
              <a:t>Avoid jumping to conclusions</a:t>
            </a:r>
          </a:p>
          <a:p>
            <a:pPr lvl="1">
              <a:buFont typeface="Wingdings" pitchFamily="2" charset="2"/>
              <a:buChar char="§"/>
            </a:pPr>
            <a:r>
              <a:rPr lang="en-US" dirty="0" smtClean="0"/>
              <a:t>Ask the employee for his or her suggestions and discuss how to solve the problem</a:t>
            </a:r>
          </a:p>
          <a:p>
            <a:pPr lvl="1">
              <a:buFont typeface="Wingdings" pitchFamily="2" charset="2"/>
              <a:buChar char="§"/>
            </a:pPr>
            <a:r>
              <a:rPr lang="en-US" dirty="0" smtClean="0"/>
              <a:t>Document required behavioral steps as indicated</a:t>
            </a:r>
          </a:p>
          <a:p>
            <a:pPr lvl="1">
              <a:buFont typeface="Wingdings" pitchFamily="2" charset="2"/>
              <a:buChar char="§"/>
            </a:pPr>
            <a:r>
              <a:rPr lang="en-US" dirty="0" smtClean="0"/>
              <a:t>Arrange for a follow-up meeting</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39</a:t>
            </a:fld>
            <a:endParaRPr lang="en-US"/>
          </a:p>
        </p:txBody>
      </p:sp>
    </p:spTree>
    <p:extLst>
      <p:ext uri="{BB962C8B-B14F-4D97-AF65-F5344CB8AC3E}">
        <p14:creationId xmlns:p14="http://schemas.microsoft.com/office/powerpoint/2010/main" val="1032289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Supervision and Evaluation</a:t>
            </a:r>
            <a:endParaRPr lang="en-US" sz="3200" b="1" dirty="0">
              <a:solidFill>
                <a:srgbClr val="0070C0"/>
              </a:solidFill>
            </a:endParaRPr>
          </a:p>
        </p:txBody>
      </p:sp>
      <p:sp>
        <p:nvSpPr>
          <p:cNvPr id="3" name="Content Placeholder 2"/>
          <p:cNvSpPr>
            <a:spLocks noGrp="1"/>
          </p:cNvSpPr>
          <p:nvPr>
            <p:ph idx="1"/>
          </p:nvPr>
        </p:nvSpPr>
        <p:spPr/>
        <p:txBody>
          <a:bodyPr>
            <a:normAutofit/>
          </a:bodyPr>
          <a:lstStyle/>
          <a:p>
            <a:pPr>
              <a:lnSpc>
                <a:spcPct val="80000"/>
              </a:lnSpc>
              <a:buBlip>
                <a:blip r:embed="rId2"/>
              </a:buBlip>
            </a:pPr>
            <a:r>
              <a:rPr lang="en-US" b="1" dirty="0">
                <a:solidFill>
                  <a:srgbClr val="C00000"/>
                </a:solidFill>
              </a:rPr>
              <a:t>Includes assuring that:</a:t>
            </a:r>
          </a:p>
          <a:p>
            <a:pPr lvl="1">
              <a:lnSpc>
                <a:spcPct val="80000"/>
              </a:lnSpc>
            </a:pPr>
            <a:r>
              <a:rPr lang="en-US" sz="3600" dirty="0"/>
              <a:t>the person understands the expectations, </a:t>
            </a:r>
          </a:p>
          <a:p>
            <a:pPr lvl="1">
              <a:lnSpc>
                <a:spcPct val="80000"/>
              </a:lnSpc>
            </a:pPr>
            <a:r>
              <a:rPr lang="en-US" sz="3600" dirty="0" smtClean="0"/>
              <a:t> the </a:t>
            </a:r>
            <a:r>
              <a:rPr lang="en-US" sz="3600" dirty="0"/>
              <a:t>work is assigned and structured appropriately, </a:t>
            </a:r>
          </a:p>
          <a:p>
            <a:pPr lvl="1">
              <a:lnSpc>
                <a:spcPct val="80000"/>
              </a:lnSpc>
            </a:pPr>
            <a:r>
              <a:rPr lang="en-US" sz="3600" dirty="0"/>
              <a:t>the work is observed, </a:t>
            </a:r>
            <a:r>
              <a:rPr lang="en-US" sz="3600" dirty="0" smtClean="0"/>
              <a:t>and </a:t>
            </a:r>
            <a:r>
              <a:rPr lang="en-US" sz="3600" dirty="0"/>
              <a:t>performance is evaluated against the expectations</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4</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20574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104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b="1" dirty="0" smtClean="0">
                <a:solidFill>
                  <a:srgbClr val="00B0F0"/>
                </a:solidFill>
              </a:rPr>
              <a:t>Reflective Practice or Clinical Coaching Reflective Practice or Clinical Coaching</a:t>
            </a:r>
            <a:endParaRPr lang="en-US" sz="2400" b="1" dirty="0">
              <a:solidFill>
                <a:srgbClr val="00B0F0"/>
              </a:solidFill>
            </a:endParaRPr>
          </a:p>
        </p:txBody>
      </p:sp>
      <p:sp>
        <p:nvSpPr>
          <p:cNvPr id="3" name="Content Placeholder 2"/>
          <p:cNvSpPr>
            <a:spLocks noGrp="1"/>
          </p:cNvSpPr>
          <p:nvPr>
            <p:ph idx="1"/>
          </p:nvPr>
        </p:nvSpPr>
        <p:spPr/>
        <p:txBody>
          <a:bodyPr/>
          <a:lstStyle/>
          <a:p>
            <a:r>
              <a:rPr lang="en-US" altLang="en-US" dirty="0" smtClean="0">
                <a:solidFill>
                  <a:srgbClr val="000000"/>
                </a:solidFill>
                <a:cs typeface="Times New Roman" pitchFamily="18" charset="0"/>
              </a:rPr>
              <a:t>The manager or mentor meets with an employee regularly to discuss aspects of their work. </a:t>
            </a:r>
          </a:p>
          <a:p>
            <a:r>
              <a:rPr lang="en-US" altLang="en-US" dirty="0" smtClean="0">
                <a:solidFill>
                  <a:srgbClr val="000000"/>
                </a:solidFill>
                <a:cs typeface="Times New Roman" pitchFamily="18" charset="0"/>
              </a:rPr>
              <a:t>Both individuals determine the agenda, </a:t>
            </a:r>
          </a:p>
          <a:p>
            <a:r>
              <a:rPr lang="en-US" altLang="en-US" dirty="0" smtClean="0">
                <a:solidFill>
                  <a:srgbClr val="000000"/>
                </a:solidFill>
                <a:cs typeface="Times New Roman" pitchFamily="18" charset="0"/>
              </a:rPr>
              <a:t>The goal is establishing an environment of learning that can span the personal and professional aspects of the employee’s experience. </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40</a:t>
            </a:fld>
            <a:endParaRPr lang="en-US"/>
          </a:p>
        </p:txBody>
      </p:sp>
    </p:spTree>
    <p:extLst>
      <p:ext uri="{BB962C8B-B14F-4D97-AF65-F5344CB8AC3E}">
        <p14:creationId xmlns:p14="http://schemas.microsoft.com/office/powerpoint/2010/main" val="2488394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3200" b="1" dirty="0" smtClean="0">
                <a:solidFill>
                  <a:srgbClr val="00B0F0"/>
                </a:solidFill>
              </a:rPr>
              <a:t>Performance Management</a:t>
            </a:r>
            <a:endParaRPr lang="en-US" sz="3200" b="1" dirty="0">
              <a:solidFill>
                <a:srgbClr val="00B0F0"/>
              </a:solidFill>
            </a:endParaRPr>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lnSpcReduction="10000"/>
          </a:bodyPr>
          <a:lstStyle/>
          <a:p>
            <a:r>
              <a:rPr lang="en-US" altLang="en-US" sz="2400" b="1" dirty="0" smtClean="0">
                <a:solidFill>
                  <a:srgbClr val="00B0F0"/>
                </a:solidFill>
                <a:cs typeface="Times New Roman" pitchFamily="18" charset="0"/>
              </a:rPr>
              <a:t>Appraisals are eliminated as the manager places his or her efforts into ongoing coaching, mutual goal setting, and the leadership training of subordinates. </a:t>
            </a:r>
          </a:p>
          <a:p>
            <a:r>
              <a:rPr lang="en-US" altLang="en-US" sz="2400" b="1" dirty="0" smtClean="0">
                <a:solidFill>
                  <a:srgbClr val="00B0F0"/>
                </a:solidFill>
                <a:cs typeface="Times New Roman" pitchFamily="18" charset="0"/>
              </a:rPr>
              <a:t>The performance-management calendar is generally linked to the organization's business calendar.</a:t>
            </a:r>
            <a:endParaRPr lang="en-US" altLang="en-US" sz="2400" b="1" dirty="0" smtClean="0">
              <a:solidFill>
                <a:srgbClr val="00B0F0"/>
              </a:solidFill>
            </a:endParaRPr>
          </a:p>
          <a:p>
            <a:endParaRPr lang="en-US" sz="2400" b="1" dirty="0">
              <a:solidFill>
                <a:srgbClr val="00B0F0"/>
              </a:solidFill>
            </a:endParaRPr>
          </a:p>
        </p:txBody>
      </p:sp>
      <p:sp>
        <p:nvSpPr>
          <p:cNvPr id="5" name="Text Placeholder 4"/>
          <p:cNvSpPr>
            <a:spLocks noGrp="1"/>
          </p:cNvSpPr>
          <p:nvPr>
            <p:ph type="body" sz="quarter" idx="3"/>
          </p:nvPr>
        </p:nvSpPr>
        <p:spPr/>
        <p:txBody>
          <a:bodyPr/>
          <a:lstStyle/>
          <a:p>
            <a:endParaRPr lang="en-US"/>
          </a:p>
        </p:txBody>
      </p:sp>
      <p:pic>
        <p:nvPicPr>
          <p:cNvPr id="1741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114346" y="2178292"/>
            <a:ext cx="3103133" cy="394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60C5AE2-A8B3-4E1A-A16F-60777CC7F7BD}" type="slidenum">
              <a:rPr lang="en-US" smtClean="0"/>
              <a:t>41</a:t>
            </a:fld>
            <a:endParaRPr lang="en-US"/>
          </a:p>
        </p:txBody>
      </p:sp>
    </p:spTree>
    <p:extLst>
      <p:ext uri="{BB962C8B-B14F-4D97-AF65-F5344CB8AC3E}">
        <p14:creationId xmlns:p14="http://schemas.microsoft.com/office/powerpoint/2010/main" val="3728716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860C5AE2-A8B3-4E1A-A16F-60777CC7F7BD}" type="slidenum">
              <a:rPr lang="en-US" smtClean="0"/>
              <a:t>42</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382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rPr>
              <a:t>Factors Influencing Effective Appraisal </a:t>
            </a:r>
            <a:endParaRPr lang="en-US" sz="3200" b="1" dirty="0">
              <a:solidFill>
                <a:srgbClr val="0070C0"/>
              </a:solidFill>
            </a:endParaRP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dirty="0" smtClean="0"/>
              <a:t>should be </a:t>
            </a:r>
            <a:r>
              <a:rPr lang="en-US" dirty="0" smtClean="0">
                <a:solidFill>
                  <a:schemeClr val="accent1"/>
                </a:solidFill>
              </a:rPr>
              <a:t>based on a standard</a:t>
            </a:r>
            <a:r>
              <a:rPr lang="en-US" dirty="0" smtClean="0"/>
              <a:t>.</a:t>
            </a:r>
          </a:p>
          <a:p>
            <a:r>
              <a:rPr lang="en-US" dirty="0" smtClean="0"/>
              <a:t>Employee should have </a:t>
            </a:r>
            <a:r>
              <a:rPr lang="en-US" dirty="0" smtClean="0">
                <a:solidFill>
                  <a:schemeClr val="accent1"/>
                </a:solidFill>
              </a:rPr>
              <a:t>input into development</a:t>
            </a:r>
            <a:r>
              <a:rPr lang="en-US" dirty="0" smtClean="0"/>
              <a:t> of the standard.</a:t>
            </a:r>
          </a:p>
          <a:p>
            <a:r>
              <a:rPr lang="en-US" dirty="0" smtClean="0"/>
              <a:t>Employee must </a:t>
            </a:r>
            <a:r>
              <a:rPr lang="en-US" dirty="0" smtClean="0">
                <a:solidFill>
                  <a:schemeClr val="accent1"/>
                </a:solidFill>
              </a:rPr>
              <a:t>know standard</a:t>
            </a:r>
            <a:r>
              <a:rPr lang="en-US" dirty="0" smtClean="0"/>
              <a:t> in advance.</a:t>
            </a:r>
          </a:p>
          <a:p>
            <a:r>
              <a:rPr lang="en-US" dirty="0" smtClean="0"/>
              <a:t>Employee must know </a:t>
            </a:r>
            <a:r>
              <a:rPr lang="en-US" dirty="0" smtClean="0">
                <a:solidFill>
                  <a:schemeClr val="accent1"/>
                </a:solidFill>
              </a:rPr>
              <a:t>sources of data gathered</a:t>
            </a:r>
            <a:r>
              <a:rPr lang="en-US" dirty="0" smtClean="0"/>
              <a:t> for the appraisal.</a:t>
            </a:r>
          </a:p>
          <a:p>
            <a:r>
              <a:rPr lang="en-US" dirty="0" smtClean="0">
                <a:solidFill>
                  <a:schemeClr val="accent1"/>
                </a:solidFill>
              </a:rPr>
              <a:t>Appraiser</a:t>
            </a:r>
            <a:r>
              <a:rPr lang="en-US" dirty="0" smtClean="0"/>
              <a:t> should be </a:t>
            </a:r>
            <a:r>
              <a:rPr lang="en-US" dirty="0" smtClean="0">
                <a:solidFill>
                  <a:schemeClr val="accent1"/>
                </a:solidFill>
              </a:rPr>
              <a:t>someone who has observed employee’s work.</a:t>
            </a:r>
          </a:p>
          <a:p>
            <a:r>
              <a:rPr lang="en-US" dirty="0" smtClean="0"/>
              <a:t>Appraiser should be someone the employee trusts and respects.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43</a:t>
            </a:fld>
            <a:endParaRPr lang="en-US"/>
          </a:p>
        </p:txBody>
      </p:sp>
    </p:spTree>
    <p:extLst>
      <p:ext uri="{BB962C8B-B14F-4D97-AF65-F5344CB8AC3E}">
        <p14:creationId xmlns:p14="http://schemas.microsoft.com/office/powerpoint/2010/main" val="3856711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371600"/>
            <a:ext cx="8382000" cy="4754563"/>
          </a:xfrm>
        </p:spPr>
        <p:txBody>
          <a:bodyPr/>
          <a:lstStyle/>
          <a:p>
            <a:pPr marL="0" indent="0">
              <a:buNone/>
            </a:pPr>
            <a:endParaRPr lang="en-US" dirty="0"/>
          </a:p>
        </p:txBody>
      </p:sp>
      <p:sp>
        <p:nvSpPr>
          <p:cNvPr id="5" name="Slide Number Placeholder 4"/>
          <p:cNvSpPr>
            <a:spLocks noGrp="1"/>
          </p:cNvSpPr>
          <p:nvPr>
            <p:ph type="sldNum" sz="quarter" idx="12"/>
          </p:nvPr>
        </p:nvSpPr>
        <p:spPr/>
        <p:txBody>
          <a:bodyPr/>
          <a:lstStyle/>
          <a:p>
            <a:fld id="{860C5AE2-A8B3-4E1A-A16F-60777CC7F7BD}" type="slidenum">
              <a:rPr lang="en-US" smtClean="0"/>
              <a:t>44</a:t>
            </a:fld>
            <a:endParaRPr lang="en-US"/>
          </a:p>
        </p:txBody>
      </p:sp>
      <p:sp>
        <p:nvSpPr>
          <p:cNvPr id="4" name="Rectangle 3"/>
          <p:cNvSpPr/>
          <p:nvPr/>
        </p:nvSpPr>
        <p:spPr>
          <a:xfrm>
            <a:off x="685800" y="2057400"/>
            <a:ext cx="6629400" cy="3600986"/>
          </a:xfrm>
          <a:prstGeom prst="rect">
            <a:avLst/>
          </a:prstGeom>
        </p:spPr>
        <p:txBody>
          <a:bodyPr wrap="square">
            <a:spAutoFit/>
          </a:bodyPr>
          <a:lstStyle/>
          <a:p>
            <a:r>
              <a:rPr lang="en-US" sz="3200" b="1" dirty="0" smtClean="0">
                <a:solidFill>
                  <a:srgbClr val="0070C0"/>
                </a:solidFill>
              </a:rPr>
              <a:t>Conventional performance appraisal </a:t>
            </a:r>
          </a:p>
          <a:p>
            <a:pPr marL="457200" indent="-457200">
              <a:buFont typeface="Arial" pitchFamily="34" charset="0"/>
              <a:buChar char="•"/>
            </a:pPr>
            <a:r>
              <a:rPr lang="en-US" sz="2800" dirty="0" smtClean="0"/>
              <a:t>is a systematic standardized evaluation</a:t>
            </a:r>
          </a:p>
          <a:p>
            <a:pPr marL="457200" indent="-457200">
              <a:buFont typeface="Arial" pitchFamily="34" charset="0"/>
              <a:buChar char="•"/>
            </a:pPr>
            <a:r>
              <a:rPr lang="en-US" sz="2800" dirty="0"/>
              <a:t> </a:t>
            </a:r>
            <a:r>
              <a:rPr lang="en-US" sz="2800" dirty="0" smtClean="0"/>
              <a:t>Can be complemented by peer and self-evaluation</a:t>
            </a:r>
          </a:p>
          <a:p>
            <a:pPr marL="457200" indent="-457200">
              <a:buFont typeface="Arial" pitchFamily="34" charset="0"/>
              <a:buChar char="•"/>
            </a:pPr>
            <a:r>
              <a:rPr lang="en-US" sz="2800" dirty="0"/>
              <a:t> </a:t>
            </a:r>
            <a:r>
              <a:rPr lang="en-US" sz="2800" dirty="0" smtClean="0"/>
              <a:t>Peer evaluation or peer review is written or verbal, peers who are knowledgeable about the employees level of performance</a:t>
            </a:r>
            <a:endParaRPr lang="en-US" sz="2800" dirty="0"/>
          </a:p>
        </p:txBody>
      </p:sp>
    </p:spTree>
    <p:extLst>
      <p:ext uri="{BB962C8B-B14F-4D97-AF65-F5344CB8AC3E}">
        <p14:creationId xmlns:p14="http://schemas.microsoft.com/office/powerpoint/2010/main" val="2327985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In the conventional performance appraisal or review process, </a:t>
            </a:r>
            <a:r>
              <a:rPr lang="en-US" dirty="0"/>
              <a:t>the manager annually writes his opinions of the performance of a reporting staff member on a document supplied by the HR department. In some organizations, the staff member is asked to fill out a self-review to share with the supervisor</a:t>
            </a:r>
          </a:p>
        </p:txBody>
      </p:sp>
      <p:sp>
        <p:nvSpPr>
          <p:cNvPr id="4" name="Slide Number Placeholder 3"/>
          <p:cNvSpPr>
            <a:spLocks noGrp="1"/>
          </p:cNvSpPr>
          <p:nvPr>
            <p:ph type="sldNum" sz="quarter" idx="12"/>
          </p:nvPr>
        </p:nvSpPr>
        <p:spPr/>
        <p:txBody>
          <a:bodyPr/>
          <a:lstStyle/>
          <a:p>
            <a:fld id="{860C5AE2-A8B3-4E1A-A16F-60777CC7F7BD}" type="slidenum">
              <a:rPr lang="en-US" smtClean="0"/>
              <a:t>45</a:t>
            </a:fld>
            <a:endParaRPr lang="en-US"/>
          </a:p>
        </p:txBody>
      </p:sp>
    </p:spTree>
    <p:extLst>
      <p:ext uri="{BB962C8B-B14F-4D97-AF65-F5344CB8AC3E}">
        <p14:creationId xmlns:p14="http://schemas.microsoft.com/office/powerpoint/2010/main" val="981304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0C5AE2-A8B3-4E1A-A16F-60777CC7F7BD}" type="slidenum">
              <a:rPr lang="en-US" smtClean="0"/>
              <a:t>46</a:t>
            </a:fld>
            <a:endParaRPr lang="en-US"/>
          </a:p>
        </p:txBody>
      </p:sp>
      <p:sp>
        <p:nvSpPr>
          <p:cNvPr id="5" name="Rectangle 4"/>
          <p:cNvSpPr/>
          <p:nvPr/>
        </p:nvSpPr>
        <p:spPr>
          <a:xfrm>
            <a:off x="457200" y="762000"/>
            <a:ext cx="8382000" cy="5509200"/>
          </a:xfrm>
          <a:prstGeom prst="rect">
            <a:avLst/>
          </a:prstGeom>
        </p:spPr>
        <p:txBody>
          <a:bodyPr wrap="square">
            <a:spAutoFit/>
          </a:bodyPr>
          <a:lstStyle/>
          <a:p>
            <a:pPr marL="457200" indent="-457200">
              <a:buFont typeface="Arial" pitchFamily="34" charset="0"/>
              <a:buChar char="•"/>
            </a:pPr>
            <a:r>
              <a:rPr lang="en-US" sz="3200" dirty="0"/>
              <a:t>Most of the time</a:t>
            </a:r>
            <a:r>
              <a:rPr lang="en-US" sz="3200" dirty="0" smtClean="0"/>
              <a:t>, the appraisal reflects what the manager can remember; this is usually the most recent events. </a:t>
            </a:r>
          </a:p>
          <a:p>
            <a:pPr marL="457200" indent="-457200">
              <a:buFont typeface="Arial" pitchFamily="34" charset="0"/>
              <a:buChar char="•"/>
            </a:pPr>
            <a:r>
              <a:rPr lang="en-US" sz="3200" dirty="0" smtClean="0"/>
              <a:t>Almost always, the appraisal is based on opinions as real performance measurement takes time and follow-up to do well. </a:t>
            </a:r>
          </a:p>
          <a:p>
            <a:pPr marL="457200" indent="-457200">
              <a:buFont typeface="Arial" pitchFamily="34" charset="0"/>
              <a:buChar char="•"/>
            </a:pPr>
            <a:r>
              <a:rPr lang="en-US" sz="3200" dirty="0" smtClean="0"/>
              <a:t>The documents in use in many organizations also ask the supervisor to make judgments based on concepts and words such as </a:t>
            </a:r>
            <a:r>
              <a:rPr lang="en-US" sz="3200" dirty="0" smtClean="0">
                <a:solidFill>
                  <a:srgbClr val="FF0000"/>
                </a:solidFill>
              </a:rPr>
              <a:t>excellent performance , exhibits enthusiasm , </a:t>
            </a:r>
            <a:r>
              <a:rPr lang="en-US" sz="3200" dirty="0">
                <a:solidFill>
                  <a:srgbClr val="FF0000"/>
                </a:solidFill>
              </a:rPr>
              <a:t>and achievement oriented </a:t>
            </a:r>
          </a:p>
        </p:txBody>
      </p:sp>
    </p:spTree>
    <p:extLst>
      <p:ext uri="{BB962C8B-B14F-4D97-AF65-F5344CB8AC3E}">
        <p14:creationId xmlns:p14="http://schemas.microsoft.com/office/powerpoint/2010/main" val="1232745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Performance of individuals typically combines:</a:t>
            </a:r>
          </a:p>
          <a:p>
            <a:pPr lvl="1"/>
            <a:r>
              <a:rPr lang="en-US" sz="3200" dirty="0" smtClean="0"/>
              <a:t>ability (learned or natural) </a:t>
            </a:r>
          </a:p>
          <a:p>
            <a:pPr lvl="1"/>
            <a:r>
              <a:rPr lang="en-US" sz="3200" dirty="0" smtClean="0"/>
              <a:t>motivation (willingness and desire to perform work)</a:t>
            </a:r>
          </a:p>
          <a:p>
            <a:endParaRPr lang="en-US" sz="3600" dirty="0" smtClean="0"/>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47</a:t>
            </a:fld>
            <a:endParaRPr lang="en-US"/>
          </a:p>
        </p:txBody>
      </p:sp>
    </p:spTree>
    <p:extLst>
      <p:ext uri="{BB962C8B-B14F-4D97-AF65-F5344CB8AC3E}">
        <p14:creationId xmlns:p14="http://schemas.microsoft.com/office/powerpoint/2010/main" val="10182902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smtClean="0">
                <a:solidFill>
                  <a:srgbClr val="00B0F0"/>
                </a:solidFill>
              </a:rPr>
              <a:t>Evaluation has high subjectivity: </a:t>
            </a:r>
          </a:p>
          <a:p>
            <a:pPr lvl="1"/>
            <a:r>
              <a:rPr lang="en-US" sz="3200" dirty="0" smtClean="0"/>
              <a:t>subjective evaluation by the evaluator (value system, expectations) these influence his ratings and evaluation</a:t>
            </a:r>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48</a:t>
            </a:fld>
            <a:endParaRPr lang="en-US"/>
          </a:p>
        </p:txBody>
      </p:sp>
    </p:spTree>
    <p:extLst>
      <p:ext uri="{BB962C8B-B14F-4D97-AF65-F5344CB8AC3E}">
        <p14:creationId xmlns:p14="http://schemas.microsoft.com/office/powerpoint/2010/main" val="780232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70C0"/>
                </a:solidFill>
                <a:ea typeface="@MS Mincho" charset="-128"/>
              </a:rPr>
              <a:t>Problem areas</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r>
              <a:rPr lang="en-US" sz="2400" b="1" dirty="0" smtClean="0">
                <a:ea typeface="@MS Mincho" charset="-128"/>
              </a:rPr>
              <a:t>Recent performance most influential</a:t>
            </a:r>
            <a:endParaRPr lang="en-US" sz="2400" b="1" dirty="0" smtClean="0">
              <a:cs typeface="Times New Roman" pitchFamily="18" charset="0"/>
            </a:endParaRPr>
          </a:p>
          <a:p>
            <a:r>
              <a:rPr lang="en-US" sz="2400" b="1" dirty="0" smtClean="0">
                <a:ea typeface="@MS Mincho" charset="-128"/>
              </a:rPr>
              <a:t>Focus on outstanding events</a:t>
            </a:r>
            <a:endParaRPr lang="en-US" sz="2400" b="1" dirty="0" smtClean="0">
              <a:cs typeface="Times New Roman" pitchFamily="18" charset="0"/>
            </a:endParaRPr>
          </a:p>
          <a:p>
            <a:r>
              <a:rPr lang="en-US" sz="2400" b="1" dirty="0" smtClean="0">
                <a:ea typeface="@MS Mincho" charset="-128"/>
              </a:rPr>
              <a:t>Personal feelings - halo effect</a:t>
            </a:r>
            <a:endParaRPr lang="en-US" sz="2400" b="1" dirty="0" smtClean="0">
              <a:cs typeface="Times New Roman" pitchFamily="18" charset="0"/>
            </a:endParaRPr>
          </a:p>
          <a:p>
            <a:r>
              <a:rPr lang="en-US" sz="2400" b="1" dirty="0" smtClean="0">
                <a:ea typeface="@MS Mincho" charset="-128"/>
              </a:rPr>
              <a:t>Lack of yardsticks</a:t>
            </a:r>
            <a:endParaRPr lang="en-US" sz="2400" b="1" dirty="0" smtClean="0">
              <a:cs typeface="Times New Roman" pitchFamily="18" charset="0"/>
            </a:endParaRPr>
          </a:p>
          <a:p>
            <a:r>
              <a:rPr lang="en-US" sz="2400" b="1" dirty="0" smtClean="0">
                <a:ea typeface="@MS Mincho" charset="-128"/>
              </a:rPr>
              <a:t>Rater attitudes</a:t>
            </a:r>
            <a:endParaRPr lang="en-US" sz="2400" b="1" dirty="0" smtClean="0">
              <a:cs typeface="Times New Roman" pitchFamily="18" charset="0"/>
            </a:endParaRPr>
          </a:p>
          <a:p>
            <a:r>
              <a:rPr lang="en-US" sz="2400" b="1" dirty="0" smtClean="0">
                <a:ea typeface="@MS Mincho" charset="-128"/>
              </a:rPr>
              <a:t>Leniency/stringency error</a:t>
            </a:r>
            <a:endParaRPr lang="en-US" sz="2400" b="1" dirty="0" smtClean="0">
              <a:cs typeface="Times New Roman" pitchFamily="18" charset="0"/>
            </a:endParaRPr>
          </a:p>
          <a:p>
            <a:r>
              <a:rPr lang="en-US" sz="2400" b="1" dirty="0" smtClean="0">
                <a:ea typeface="@MS Mincho" charset="-128"/>
              </a:rPr>
              <a:t>Similar-to-me error</a:t>
            </a:r>
            <a:r>
              <a:rPr lang="en-US" dirty="0" smtClean="0">
                <a:ea typeface="@MS Mincho" charset="-128"/>
              </a:rPr>
              <a:t> </a:t>
            </a:r>
            <a:r>
              <a:rPr lang="en-US" sz="2600" i="1" dirty="0" smtClean="0">
                <a:solidFill>
                  <a:srgbClr val="C00000"/>
                </a:solidFill>
              </a:rPr>
              <a:t>The </a:t>
            </a:r>
            <a:r>
              <a:rPr lang="en-US" sz="2600" i="1" dirty="0">
                <a:solidFill>
                  <a:srgbClr val="C00000"/>
                </a:solidFill>
              </a:rPr>
              <a:t>tendency to more favorably judge those people perceived as similar to the leader. </a:t>
            </a:r>
            <a:endParaRPr lang="en-US" sz="2600" i="1" dirty="0" smtClean="0">
              <a:solidFill>
                <a:srgbClr val="C00000"/>
              </a:solidFill>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49</a:t>
            </a:fld>
            <a:endParaRPr lang="en-US"/>
          </a:p>
        </p:txBody>
      </p:sp>
    </p:spTree>
    <p:extLst>
      <p:ext uri="{BB962C8B-B14F-4D97-AF65-F5344CB8AC3E}">
        <p14:creationId xmlns:p14="http://schemas.microsoft.com/office/powerpoint/2010/main" val="1875877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Blip>
                <a:blip r:embed="rId2"/>
              </a:buBlip>
            </a:pPr>
            <a:endParaRPr lang="en-US" dirty="0" smtClean="0"/>
          </a:p>
          <a:p>
            <a:pPr>
              <a:buBlip>
                <a:blip r:embed="rId2"/>
              </a:buBlip>
            </a:pPr>
            <a:endParaRPr lang="en-US" dirty="0"/>
          </a:p>
          <a:p>
            <a:pPr>
              <a:buBlip>
                <a:blip r:embed="rId2"/>
              </a:buBlip>
            </a:pPr>
            <a:endParaRPr lang="en-US" dirty="0" smtClean="0"/>
          </a:p>
          <a:p>
            <a:pPr>
              <a:buBlip>
                <a:blip r:embed="rId2"/>
              </a:buBlip>
            </a:pPr>
            <a:r>
              <a:rPr lang="en-US" dirty="0" smtClean="0"/>
              <a:t>Providing </a:t>
            </a:r>
            <a:r>
              <a:rPr lang="en-US" dirty="0"/>
              <a:t>guidance for the accomplishment of a task or activity with direction, and periodic inspection of accomplishment</a:t>
            </a:r>
          </a:p>
          <a:p>
            <a:pPr>
              <a:buBlip>
                <a:blip r:embed="rId2"/>
              </a:buBlip>
            </a:pPr>
            <a:r>
              <a:rPr lang="en-US" dirty="0"/>
              <a:t>Simultaneously we evaluate the outcome for the patient and performance</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0"/>
            <a:ext cx="47625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205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a:solidFill>
                  <a:srgbClr val="FF0000"/>
                </a:solidFill>
              </a:rPr>
              <a:t>Questions to Ask Yourself to Avoid Rater Errors</a:t>
            </a:r>
            <a:br>
              <a:rPr lang="en-US" sz="3200" b="1" dirty="0">
                <a:solidFill>
                  <a:srgbClr val="FF0000"/>
                </a:solidFill>
              </a:rPr>
            </a:br>
            <a:endParaRPr lang="en-US" sz="3200" dirty="0"/>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pPr marL="0" indent="0">
              <a:buNone/>
            </a:pPr>
            <a:r>
              <a:rPr lang="en-US" sz="3400" dirty="0" smtClean="0"/>
              <a:t>•  Am </a:t>
            </a:r>
            <a:r>
              <a:rPr lang="en-US" sz="3400" dirty="0"/>
              <a:t>I basing my rating on documentation of my </a:t>
            </a:r>
            <a:r>
              <a:rPr lang="en-US" sz="3400" dirty="0" smtClean="0"/>
              <a:t>    	observations </a:t>
            </a:r>
            <a:r>
              <a:rPr lang="en-US" sz="3400" dirty="0"/>
              <a:t>of the Employee’s behavior, or am I </a:t>
            </a:r>
            <a:r>
              <a:rPr lang="en-US" sz="3400" dirty="0" smtClean="0"/>
              <a:t>	making </a:t>
            </a:r>
            <a:r>
              <a:rPr lang="en-US" sz="3400" dirty="0"/>
              <a:t>judgments based on my perceptions?</a:t>
            </a:r>
          </a:p>
          <a:p>
            <a:pPr marL="0" indent="0">
              <a:buNone/>
            </a:pPr>
            <a:r>
              <a:rPr lang="en-US" sz="3400" dirty="0"/>
              <a:t>• </a:t>
            </a:r>
            <a:r>
              <a:rPr lang="en-US" sz="3400" dirty="0" smtClean="0"/>
              <a:t> Am </a:t>
            </a:r>
            <a:r>
              <a:rPr lang="en-US" sz="3400" dirty="0"/>
              <a:t>I looking at each of this Employee’s competencies </a:t>
            </a:r>
            <a:r>
              <a:rPr lang="en-US" sz="3400" dirty="0" smtClean="0"/>
              <a:t>	separately</a:t>
            </a:r>
            <a:r>
              <a:rPr lang="en-US" sz="3400" dirty="0"/>
              <a:t>, or have I generalized about his or her </a:t>
            </a:r>
            <a:r>
              <a:rPr lang="en-US" sz="3400" dirty="0" smtClean="0"/>
              <a:t>	performance</a:t>
            </a:r>
            <a:r>
              <a:rPr lang="en-US" sz="3400" dirty="0"/>
              <a:t>?</a:t>
            </a:r>
          </a:p>
          <a:p>
            <a:pPr marL="0" indent="0">
              <a:buNone/>
            </a:pPr>
            <a:r>
              <a:rPr lang="en-US" sz="3400" dirty="0"/>
              <a:t>• </a:t>
            </a:r>
            <a:r>
              <a:rPr lang="en-US" sz="3400" dirty="0" smtClean="0"/>
              <a:t> Have </a:t>
            </a:r>
            <a:r>
              <a:rPr lang="en-US" sz="3400" dirty="0"/>
              <a:t>I looked at this Employee’s competencies over time, </a:t>
            </a:r>
            <a:r>
              <a:rPr lang="en-US" sz="3400" dirty="0" smtClean="0"/>
              <a:t>	or </a:t>
            </a:r>
            <a:r>
              <a:rPr lang="en-US" sz="3400" dirty="0"/>
              <a:t>have I generalized according to initial perceptions </a:t>
            </a:r>
            <a:r>
              <a:rPr lang="en-US" sz="3400" dirty="0" smtClean="0"/>
              <a:t>	of </a:t>
            </a:r>
            <a:r>
              <a:rPr lang="en-US" sz="3400" dirty="0"/>
              <a:t>her or him?</a:t>
            </a:r>
          </a:p>
          <a:p>
            <a:pPr marL="0" indent="0">
              <a:buNone/>
            </a:pPr>
            <a:r>
              <a:rPr lang="en-US" sz="3400" dirty="0" smtClean="0"/>
              <a:t>•  </a:t>
            </a:r>
            <a:r>
              <a:rPr lang="en-US" sz="3400" dirty="0"/>
              <a:t>Have I recognized any biases I may have so I do not let </a:t>
            </a:r>
            <a:r>
              <a:rPr lang="en-US" sz="3400" dirty="0" smtClean="0"/>
              <a:t>	them 	influence </a:t>
            </a:r>
            <a:r>
              <a:rPr lang="en-US" sz="3400" dirty="0"/>
              <a:t>my judgments?</a:t>
            </a:r>
          </a:p>
          <a:p>
            <a:pPr marL="0" indent="0">
              <a:buNone/>
            </a:pPr>
            <a:r>
              <a:rPr lang="en-US" sz="3400" dirty="0"/>
              <a:t>• </a:t>
            </a:r>
            <a:r>
              <a:rPr lang="en-US" sz="3400" dirty="0" smtClean="0"/>
              <a:t> Have </a:t>
            </a:r>
            <a:r>
              <a:rPr lang="en-US" sz="3400" dirty="0"/>
              <a:t>I rated this Employee on his or her actual behavior </a:t>
            </a:r>
            <a:r>
              <a:rPr lang="en-US" sz="3400" dirty="0" smtClean="0"/>
              <a:t> 	or </a:t>
            </a:r>
            <a:r>
              <a:rPr lang="en-US" sz="3400" dirty="0"/>
              <a:t>have I rated her or him compared to other individuals?</a:t>
            </a:r>
          </a:p>
          <a:p>
            <a:endParaRPr lang="en-US" sz="3400" dirty="0"/>
          </a:p>
        </p:txBody>
      </p:sp>
      <p:sp>
        <p:nvSpPr>
          <p:cNvPr id="4" name="Slide Number Placeholder 3"/>
          <p:cNvSpPr>
            <a:spLocks noGrp="1"/>
          </p:cNvSpPr>
          <p:nvPr>
            <p:ph type="sldNum" sz="quarter" idx="12"/>
          </p:nvPr>
        </p:nvSpPr>
        <p:spPr/>
        <p:txBody>
          <a:bodyPr/>
          <a:lstStyle/>
          <a:p>
            <a:fld id="{860C5AE2-A8B3-4E1A-A16F-60777CC7F7BD}" type="slidenum">
              <a:rPr lang="en-US" smtClean="0"/>
              <a:t>50</a:t>
            </a:fld>
            <a:endParaRPr lang="en-US"/>
          </a:p>
        </p:txBody>
      </p:sp>
    </p:spTree>
    <p:extLst>
      <p:ext uri="{BB962C8B-B14F-4D97-AF65-F5344CB8AC3E}">
        <p14:creationId xmlns:p14="http://schemas.microsoft.com/office/powerpoint/2010/main" val="4248862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51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4676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5965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Errors In Performance Evaluation</a:t>
            </a:r>
            <a:endParaRPr lang="en-US" dirty="0"/>
          </a:p>
        </p:txBody>
      </p:sp>
      <p:sp>
        <p:nvSpPr>
          <p:cNvPr id="3" name="Content Placeholder 2"/>
          <p:cNvSpPr>
            <a:spLocks noGrp="1"/>
          </p:cNvSpPr>
          <p:nvPr>
            <p:ph idx="1"/>
          </p:nvPr>
        </p:nvSpPr>
        <p:spPr/>
        <p:txBody>
          <a:bodyPr/>
          <a:lstStyle/>
          <a:p>
            <a:r>
              <a:rPr lang="en-US" sz="2800" dirty="0" smtClean="0"/>
              <a:t>Humans typically err and evaluation is an area that is highly subjective and subject to errors.</a:t>
            </a:r>
          </a:p>
          <a:p>
            <a:r>
              <a:rPr lang="en-US" sz="2800" dirty="0" smtClean="0"/>
              <a:t>Common errors in evaluation: evaluators </a:t>
            </a:r>
            <a:r>
              <a:rPr lang="en-US" sz="2800" dirty="0" err="1" smtClean="0"/>
              <a:t>eror</a:t>
            </a:r>
            <a:r>
              <a:rPr lang="en-US" sz="2800" dirty="0" smtClean="0"/>
              <a:t> in evaluation</a:t>
            </a:r>
            <a:endParaRPr lang="en-US" sz="2800" i="1" dirty="0" smtClean="0"/>
          </a:p>
          <a:p>
            <a:r>
              <a:rPr lang="en-US" sz="2800" b="1" i="1" dirty="0" smtClean="0">
                <a:solidFill>
                  <a:schemeClr val="accent1"/>
                </a:solidFill>
              </a:rPr>
              <a:t>Halo effect</a:t>
            </a:r>
            <a:r>
              <a:rPr lang="en-US" sz="2800" b="1" dirty="0" smtClean="0"/>
              <a:t>: </a:t>
            </a:r>
            <a:r>
              <a:rPr lang="en-US" sz="2800" dirty="0" smtClean="0"/>
              <a:t>occurs when evaluators rank all categories high when an individual does well in several areas but not all (on basis of general impression)</a:t>
            </a:r>
            <a:endParaRPr lang="en-US" sz="2800" i="1" dirty="0" smtClean="0"/>
          </a:p>
          <a:p>
            <a:pPr lvl="1"/>
            <a:r>
              <a:rPr lang="en-US" sz="2400" i="1" dirty="0" smtClean="0"/>
              <a:t>One trait influences evaluation of other traits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52</a:t>
            </a:fld>
            <a:endParaRPr lang="en-US"/>
          </a:p>
        </p:txBody>
      </p:sp>
    </p:spTree>
    <p:extLst>
      <p:ext uri="{BB962C8B-B14F-4D97-AF65-F5344CB8AC3E}">
        <p14:creationId xmlns:p14="http://schemas.microsoft.com/office/powerpoint/2010/main" val="33525028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B0F0"/>
                </a:solidFill>
              </a:rPr>
              <a:t>Errors In Performance Evaluation</a:t>
            </a:r>
            <a:endParaRPr lang="en-US" sz="3600" b="1"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i="1" dirty="0" smtClean="0">
                <a:solidFill>
                  <a:schemeClr val="accent1"/>
                </a:solidFill>
              </a:rPr>
              <a:t>Recency effect</a:t>
            </a:r>
            <a:r>
              <a:rPr lang="en-US" dirty="0" smtClean="0">
                <a:solidFill>
                  <a:schemeClr val="accent1"/>
                </a:solidFill>
              </a:rPr>
              <a:t>:</a:t>
            </a:r>
            <a:r>
              <a:rPr lang="en-US" dirty="0" smtClean="0"/>
              <a:t> occurs when the evaluator rates the employee based on recent events rather than the full year.</a:t>
            </a:r>
            <a:endParaRPr lang="en-US" i="1" dirty="0" smtClean="0"/>
          </a:p>
          <a:p>
            <a:r>
              <a:rPr lang="en-US" i="1" dirty="0" smtClean="0">
                <a:solidFill>
                  <a:schemeClr val="accent1"/>
                </a:solidFill>
              </a:rPr>
              <a:t>Problem distortions effect</a:t>
            </a:r>
            <a:r>
              <a:rPr lang="en-US" dirty="0" smtClean="0">
                <a:solidFill>
                  <a:schemeClr val="accent1"/>
                </a:solidFill>
              </a:rPr>
              <a:t>:</a:t>
            </a:r>
            <a:r>
              <a:rPr lang="en-US" dirty="0" smtClean="0"/>
              <a:t> when the evaluator can only remember the problems with the employee</a:t>
            </a:r>
            <a:endParaRPr lang="en-US" i="1" dirty="0" smtClean="0"/>
          </a:p>
          <a:p>
            <a:r>
              <a:rPr lang="en-US" i="1" dirty="0" smtClean="0">
                <a:solidFill>
                  <a:schemeClr val="accent1"/>
                </a:solidFill>
              </a:rPr>
              <a:t>Sunflower effect</a:t>
            </a:r>
            <a:r>
              <a:rPr lang="en-US" dirty="0" smtClean="0">
                <a:solidFill>
                  <a:schemeClr val="accent1"/>
                </a:solidFill>
              </a:rPr>
              <a:t>:</a:t>
            </a:r>
            <a:r>
              <a:rPr lang="en-US" dirty="0" smtClean="0"/>
              <a:t> evaluators rate everyone high because they are part of a high performance team </a:t>
            </a:r>
            <a:endParaRPr lang="en-US" i="1" dirty="0" smtClean="0"/>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53</a:t>
            </a:fld>
            <a:endParaRPr lang="en-US"/>
          </a:p>
        </p:txBody>
      </p:sp>
    </p:spTree>
    <p:extLst>
      <p:ext uri="{BB962C8B-B14F-4D97-AF65-F5344CB8AC3E}">
        <p14:creationId xmlns:p14="http://schemas.microsoft.com/office/powerpoint/2010/main" val="1631647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B0F0"/>
                </a:solidFill>
              </a:rPr>
              <a:t>Errors In Performance Evaluation</a:t>
            </a:r>
            <a:endParaRPr lang="en-US" sz="3600" dirty="0"/>
          </a:p>
        </p:txBody>
      </p:sp>
      <p:sp>
        <p:nvSpPr>
          <p:cNvPr id="3" name="Content Placeholder 2"/>
          <p:cNvSpPr>
            <a:spLocks noGrp="1"/>
          </p:cNvSpPr>
          <p:nvPr>
            <p:ph idx="1"/>
          </p:nvPr>
        </p:nvSpPr>
        <p:spPr/>
        <p:txBody>
          <a:bodyPr/>
          <a:lstStyle/>
          <a:p>
            <a:r>
              <a:rPr lang="en-US" i="1" dirty="0" smtClean="0">
                <a:solidFill>
                  <a:schemeClr val="accent1"/>
                </a:solidFill>
              </a:rPr>
              <a:t>Central tendency</a:t>
            </a:r>
            <a:r>
              <a:rPr lang="en-US" dirty="0" smtClean="0">
                <a:solidFill>
                  <a:schemeClr val="accent1"/>
                </a:solidFill>
              </a:rPr>
              <a:t>:</a:t>
            </a:r>
            <a:r>
              <a:rPr lang="en-US" dirty="0" smtClean="0"/>
              <a:t> evaluator rates everyone average in order to prevent conflict</a:t>
            </a:r>
            <a:endParaRPr lang="en-US" i="1" dirty="0" smtClean="0"/>
          </a:p>
          <a:p>
            <a:r>
              <a:rPr lang="en-US" i="1" dirty="0" smtClean="0">
                <a:solidFill>
                  <a:schemeClr val="accent1"/>
                </a:solidFill>
              </a:rPr>
              <a:t>Rater temperament effect</a:t>
            </a:r>
            <a:r>
              <a:rPr lang="en-US" dirty="0" smtClean="0">
                <a:solidFill>
                  <a:schemeClr val="accent1"/>
                </a:solidFill>
              </a:rPr>
              <a:t>:</a:t>
            </a:r>
            <a:r>
              <a:rPr lang="en-US" dirty="0" smtClean="0"/>
              <a:t> the boss errs on the side of leniency or strictness in evaluation</a:t>
            </a:r>
            <a:endParaRPr lang="en-US" i="1" dirty="0" smtClean="0"/>
          </a:p>
          <a:p>
            <a:r>
              <a:rPr lang="en-US" i="1" dirty="0" smtClean="0">
                <a:solidFill>
                  <a:schemeClr val="accent1"/>
                </a:solidFill>
              </a:rPr>
              <a:t>Guessing-error effect</a:t>
            </a:r>
            <a:r>
              <a:rPr lang="en-US" dirty="0" smtClean="0">
                <a:solidFill>
                  <a:schemeClr val="accent1"/>
                </a:solidFill>
              </a:rPr>
              <a:t>:</a:t>
            </a:r>
            <a:r>
              <a:rPr lang="en-US" dirty="0" smtClean="0"/>
              <a:t> when the evaluator is behind in his work and estimates performance instead of collecting objective data</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54</a:t>
            </a:fld>
            <a:endParaRPr lang="en-US"/>
          </a:p>
        </p:txBody>
      </p:sp>
    </p:spTree>
    <p:extLst>
      <p:ext uri="{BB962C8B-B14F-4D97-AF65-F5344CB8AC3E}">
        <p14:creationId xmlns:p14="http://schemas.microsoft.com/office/powerpoint/2010/main" val="38272311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Performance Management Tools (Methods)</a:t>
            </a:r>
            <a:endParaRPr lang="en-US" sz="3200" b="1" dirty="0">
              <a:solidFill>
                <a:srgbClr val="0070C0"/>
              </a:solidFill>
            </a:endParaRPr>
          </a:p>
        </p:txBody>
      </p:sp>
      <p:sp>
        <p:nvSpPr>
          <p:cNvPr id="3" name="Content Placeholder 2"/>
          <p:cNvSpPr>
            <a:spLocks noGrp="1"/>
          </p:cNvSpPr>
          <p:nvPr>
            <p:ph idx="1"/>
          </p:nvPr>
        </p:nvSpPr>
        <p:spPr/>
        <p:txBody>
          <a:bodyPr>
            <a:normAutofit fontScale="92500"/>
          </a:bodyPr>
          <a:lstStyle/>
          <a:p>
            <a:r>
              <a:rPr lang="en-US" sz="2800" dirty="0" smtClean="0">
                <a:solidFill>
                  <a:schemeClr val="accent1"/>
                </a:solidFill>
              </a:rPr>
              <a:t>Anecdotal notes</a:t>
            </a:r>
            <a:r>
              <a:rPr lang="en-US" sz="2800" dirty="0" smtClean="0"/>
              <a:t>: written data about employee performance</a:t>
            </a:r>
          </a:p>
          <a:p>
            <a:pPr lvl="1"/>
            <a:r>
              <a:rPr lang="en-US" sz="2400" dirty="0" smtClean="0"/>
              <a:t>Objective, written description of who was observed, by whom, when, where, how (details)…avoiding value-laden words, such as good, bad.</a:t>
            </a:r>
          </a:p>
          <a:p>
            <a:pPr lvl="1"/>
            <a:r>
              <a:rPr lang="en-US" sz="2400" dirty="0" smtClean="0"/>
              <a:t>You can’t judge people unless there is an obvious pattern of behavior, can be observed over times on different occasions.</a:t>
            </a:r>
          </a:p>
          <a:p>
            <a:r>
              <a:rPr lang="en-US" sz="2800" dirty="0" smtClean="0">
                <a:solidFill>
                  <a:schemeClr val="accent1"/>
                </a:solidFill>
              </a:rPr>
              <a:t>Open-ended essays</a:t>
            </a:r>
            <a:r>
              <a:rPr lang="en-US" sz="2800" dirty="0" smtClean="0"/>
              <a:t>: written description of employee performance</a:t>
            </a:r>
          </a:p>
          <a:p>
            <a:r>
              <a:rPr lang="en-US" sz="2800" dirty="0" smtClean="0">
                <a:solidFill>
                  <a:schemeClr val="accent1"/>
                </a:solidFill>
              </a:rPr>
              <a:t>Checklists</a:t>
            </a:r>
            <a:r>
              <a:rPr lang="en-US" sz="2800" dirty="0" smtClean="0"/>
              <a:t>: identify desired behavior or activities using categories</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55</a:t>
            </a:fld>
            <a:endParaRPr lang="en-US"/>
          </a:p>
        </p:txBody>
      </p:sp>
    </p:spTree>
    <p:extLst>
      <p:ext uri="{BB962C8B-B14F-4D97-AF65-F5344CB8AC3E}">
        <p14:creationId xmlns:p14="http://schemas.microsoft.com/office/powerpoint/2010/main" val="23974557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Performance Management Tools (Methods)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1"/>
                </a:solidFill>
              </a:rPr>
              <a:t>Rating scales:</a:t>
            </a:r>
            <a:r>
              <a:rPr lang="en-US" dirty="0" smtClean="0"/>
              <a:t> assess each behavior on a numerical scale 1-5, not just absence or presence of the behavior </a:t>
            </a:r>
          </a:p>
          <a:p>
            <a:r>
              <a:rPr lang="en-US" dirty="0" smtClean="0">
                <a:solidFill>
                  <a:schemeClr val="accent1"/>
                </a:solidFill>
              </a:rPr>
              <a:t>Behaviorally-anchored rating scales:</a:t>
            </a:r>
            <a:r>
              <a:rPr lang="en-US" dirty="0" smtClean="0"/>
              <a:t> documentation of behavior as well as ranking </a:t>
            </a:r>
            <a:r>
              <a:rPr lang="en-US" dirty="0" smtClean="0"/>
              <a:t>the </a:t>
            </a:r>
            <a:r>
              <a:rPr lang="en-US" dirty="0" smtClean="0"/>
              <a:t>expected behavior is clarified by giving examples which limits the personal judgment needed by the rater</a:t>
            </a:r>
          </a:p>
          <a:p>
            <a:r>
              <a:rPr lang="en-US" dirty="0" smtClean="0">
                <a:solidFill>
                  <a:schemeClr val="accent1"/>
                </a:solidFill>
              </a:rPr>
              <a:t>Ranking:</a:t>
            </a:r>
            <a:r>
              <a:rPr lang="en-US" dirty="0" smtClean="0"/>
              <a:t> rank nurses from highest to lowest. Compare each nurse to another (paired comparison).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56</a:t>
            </a:fld>
            <a:endParaRPr lang="en-US"/>
          </a:p>
        </p:txBody>
      </p:sp>
    </p:spTree>
    <p:extLst>
      <p:ext uri="{BB962C8B-B14F-4D97-AF65-F5344CB8AC3E}">
        <p14:creationId xmlns:p14="http://schemas.microsoft.com/office/powerpoint/2010/main" val="34365776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rPr>
              <a:t>Evaluation Standards:</a:t>
            </a:r>
            <a:endParaRPr lang="en-US" sz="3600" dirty="0">
              <a:solidFill>
                <a:srgbClr val="0070C0"/>
              </a:solidFill>
            </a:endParaRPr>
          </a:p>
        </p:txBody>
      </p:sp>
      <p:sp>
        <p:nvSpPr>
          <p:cNvPr id="3" name="Content Placeholder 2"/>
          <p:cNvSpPr>
            <a:spLocks noGrp="1"/>
          </p:cNvSpPr>
          <p:nvPr>
            <p:ph idx="1"/>
          </p:nvPr>
        </p:nvSpPr>
        <p:spPr/>
        <p:txBody>
          <a:bodyPr/>
          <a:lstStyle/>
          <a:p>
            <a:r>
              <a:rPr lang="en-US" dirty="0"/>
              <a:t>Always remember that evaluations can be based on different standards:</a:t>
            </a:r>
            <a:endParaRPr lang="en-US" i="1" dirty="0"/>
          </a:p>
          <a:p>
            <a:pPr lvl="1"/>
            <a:r>
              <a:rPr lang="en-US" i="1" dirty="0">
                <a:solidFill>
                  <a:schemeClr val="accent1"/>
                </a:solidFill>
              </a:rPr>
              <a:t>Absolute</a:t>
            </a:r>
            <a:r>
              <a:rPr lang="en-US" dirty="0">
                <a:solidFill>
                  <a:schemeClr val="accent1"/>
                </a:solidFill>
              </a:rPr>
              <a:t> standard</a:t>
            </a:r>
            <a:r>
              <a:rPr lang="en-US" dirty="0"/>
              <a:t>: the evaluator’s personal expectations of employees based on his value and judgment……or let’s say </a:t>
            </a:r>
            <a:r>
              <a:rPr lang="en-US" i="1" dirty="0"/>
              <a:t>standards that the organization sees important</a:t>
            </a:r>
          </a:p>
          <a:p>
            <a:pPr lvl="1"/>
            <a:r>
              <a:rPr lang="en-US" i="1" dirty="0">
                <a:solidFill>
                  <a:schemeClr val="accent1"/>
                </a:solidFill>
              </a:rPr>
              <a:t>Comparative</a:t>
            </a:r>
            <a:r>
              <a:rPr lang="en-US" dirty="0">
                <a:solidFill>
                  <a:schemeClr val="accent1"/>
                </a:solidFill>
              </a:rPr>
              <a:t> standard</a:t>
            </a:r>
            <a:r>
              <a:rPr lang="en-US" dirty="0"/>
              <a:t>: a measurement system in which employees are compared to one another and ranked accordingly.</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57</a:t>
            </a:fld>
            <a:endParaRPr lang="en-US"/>
          </a:p>
        </p:txBody>
      </p:sp>
    </p:spTree>
    <p:extLst>
      <p:ext uri="{BB962C8B-B14F-4D97-AF65-F5344CB8AC3E}">
        <p14:creationId xmlns:p14="http://schemas.microsoft.com/office/powerpoint/2010/main" val="3155936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Management by objectives (MBO)</a:t>
            </a:r>
            <a:endParaRPr lang="en-US" sz="3600" b="1" dirty="0"/>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r>
              <a:rPr lang="en-US" dirty="0">
                <a:solidFill>
                  <a:srgbClr val="FF0000"/>
                </a:solidFill>
              </a:rPr>
              <a:t>Management by objectives (MBO) </a:t>
            </a:r>
            <a:r>
              <a:rPr lang="en-US" dirty="0"/>
              <a:t>This philosophy was proposed by Peter </a:t>
            </a:r>
            <a:r>
              <a:rPr lang="en-US" dirty="0" err="1"/>
              <a:t>Drucker</a:t>
            </a:r>
            <a:r>
              <a:rPr lang="en-US" dirty="0"/>
              <a:t> in 1954 Philosophy of management that rates performance on the basis of employee achievement of goals These goals are set by mutual agreement of employee &amp; manager </a:t>
            </a:r>
          </a:p>
        </p:txBody>
      </p:sp>
      <p:sp>
        <p:nvSpPr>
          <p:cNvPr id="6" name="Text Placeholder 5"/>
          <p:cNvSpPr>
            <a:spLocks noGrp="1"/>
          </p:cNvSpPr>
          <p:nvPr>
            <p:ph type="body" sz="quarter" idx="3"/>
          </p:nvPr>
        </p:nvSpPr>
        <p:spPr/>
        <p:txBody>
          <a:bodyPr/>
          <a:lstStyle/>
          <a:p>
            <a:endParaRPr lang="en-US"/>
          </a:p>
        </p:txBody>
      </p:sp>
      <p:sp>
        <p:nvSpPr>
          <p:cNvPr id="4" name="Slide Number Placeholder 3"/>
          <p:cNvSpPr>
            <a:spLocks noGrp="1"/>
          </p:cNvSpPr>
          <p:nvPr>
            <p:ph type="sldNum" sz="quarter" idx="12"/>
          </p:nvPr>
        </p:nvSpPr>
        <p:spPr/>
        <p:txBody>
          <a:bodyPr/>
          <a:lstStyle/>
          <a:p>
            <a:fld id="{860C5AE2-A8B3-4E1A-A16F-60777CC7F7BD}" type="slidenum">
              <a:rPr lang="en-US" smtClean="0"/>
              <a:t>58</a:t>
            </a:fld>
            <a:endParaRPr lang="en-US"/>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4299694" cy="351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9054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solidFill>
                  <a:srgbClr val="92D050"/>
                </a:solidFill>
              </a:rPr>
              <a:t>Performance Appraisal under an MBO Program </a:t>
            </a:r>
            <a:endParaRPr lang="en-US" b="1" dirty="0" smtClean="0">
              <a:solidFill>
                <a:srgbClr val="92D050"/>
              </a:solidFill>
            </a:endParaRPr>
          </a:p>
          <a:p>
            <a:r>
              <a:rPr lang="en-US" dirty="0" smtClean="0">
                <a:solidFill>
                  <a:srgbClr val="00B0F0"/>
                </a:solidFill>
              </a:rPr>
              <a:t>Step </a:t>
            </a:r>
            <a:r>
              <a:rPr lang="en-US" dirty="0">
                <a:solidFill>
                  <a:srgbClr val="00B0F0"/>
                </a:solidFill>
              </a:rPr>
              <a:t>1: Organization goals &amp; </a:t>
            </a:r>
            <a:r>
              <a:rPr lang="en-US" dirty="0" smtClean="0">
                <a:solidFill>
                  <a:srgbClr val="00B0F0"/>
                </a:solidFill>
              </a:rPr>
              <a:t>metrics</a:t>
            </a:r>
          </a:p>
          <a:p>
            <a:r>
              <a:rPr lang="en-US" dirty="0" smtClean="0">
                <a:solidFill>
                  <a:srgbClr val="00B0F0"/>
                </a:solidFill>
              </a:rPr>
              <a:t> </a:t>
            </a:r>
            <a:r>
              <a:rPr lang="en-US" dirty="0">
                <a:solidFill>
                  <a:srgbClr val="00B0F0"/>
                </a:solidFill>
              </a:rPr>
              <a:t>Step 2: Department goals &amp; metrics </a:t>
            </a:r>
            <a:endParaRPr lang="en-US" dirty="0" smtClean="0">
              <a:solidFill>
                <a:srgbClr val="00B0F0"/>
              </a:solidFill>
            </a:endParaRPr>
          </a:p>
          <a:p>
            <a:r>
              <a:rPr lang="en-US" dirty="0" smtClean="0">
                <a:solidFill>
                  <a:srgbClr val="00B0F0"/>
                </a:solidFill>
              </a:rPr>
              <a:t>Step </a:t>
            </a:r>
            <a:r>
              <a:rPr lang="en-US" dirty="0">
                <a:solidFill>
                  <a:srgbClr val="00B0F0"/>
                </a:solidFill>
              </a:rPr>
              <a:t>3A: Superior lists goals for subordinates </a:t>
            </a:r>
            <a:endParaRPr lang="en-US" dirty="0" smtClean="0">
              <a:solidFill>
                <a:srgbClr val="00B0F0"/>
              </a:solidFill>
            </a:endParaRPr>
          </a:p>
          <a:p>
            <a:r>
              <a:rPr lang="en-US" dirty="0" smtClean="0">
                <a:solidFill>
                  <a:srgbClr val="00B0F0"/>
                </a:solidFill>
              </a:rPr>
              <a:t>Step </a:t>
            </a:r>
            <a:r>
              <a:rPr lang="en-US" dirty="0">
                <a:solidFill>
                  <a:srgbClr val="00B0F0"/>
                </a:solidFill>
              </a:rPr>
              <a:t>3B: Subordinate proposes goals </a:t>
            </a:r>
            <a:endParaRPr lang="en-US" dirty="0" smtClean="0">
              <a:solidFill>
                <a:srgbClr val="00B0F0"/>
              </a:solidFill>
            </a:endParaRPr>
          </a:p>
          <a:p>
            <a:r>
              <a:rPr lang="en-US" dirty="0" smtClean="0">
                <a:solidFill>
                  <a:srgbClr val="00B0F0"/>
                </a:solidFill>
              </a:rPr>
              <a:t>Step </a:t>
            </a:r>
            <a:r>
              <a:rPr lang="en-US" dirty="0">
                <a:solidFill>
                  <a:srgbClr val="00B0F0"/>
                </a:solidFill>
              </a:rPr>
              <a:t>4: Mutual agreement of goals </a:t>
            </a:r>
            <a:endParaRPr lang="en-US" dirty="0" smtClean="0">
              <a:solidFill>
                <a:srgbClr val="00B0F0"/>
              </a:solidFill>
            </a:endParaRPr>
          </a:p>
          <a:p>
            <a:r>
              <a:rPr lang="en-US" dirty="0" smtClean="0">
                <a:solidFill>
                  <a:srgbClr val="00B0F0"/>
                </a:solidFill>
              </a:rPr>
              <a:t>Step </a:t>
            </a:r>
            <a:r>
              <a:rPr lang="en-US" dirty="0">
                <a:solidFill>
                  <a:srgbClr val="00B0F0"/>
                </a:solidFill>
              </a:rPr>
              <a:t>5A: Inappropriate goals deleted </a:t>
            </a:r>
            <a:endParaRPr lang="en-US" dirty="0" smtClean="0">
              <a:solidFill>
                <a:srgbClr val="00B0F0"/>
              </a:solidFill>
            </a:endParaRPr>
          </a:p>
          <a:p>
            <a:r>
              <a:rPr lang="en-US" dirty="0" smtClean="0">
                <a:solidFill>
                  <a:srgbClr val="00B0F0"/>
                </a:solidFill>
              </a:rPr>
              <a:t>Step </a:t>
            </a:r>
            <a:r>
              <a:rPr lang="en-US" dirty="0">
                <a:solidFill>
                  <a:srgbClr val="00B0F0"/>
                </a:solidFill>
              </a:rPr>
              <a:t>5B: New inputs are then provided (interim review) </a:t>
            </a:r>
            <a:endParaRPr lang="en-US" dirty="0" smtClean="0">
              <a:solidFill>
                <a:srgbClr val="00B0F0"/>
              </a:solidFill>
            </a:endParaRPr>
          </a:p>
          <a:p>
            <a:r>
              <a:rPr lang="en-US" dirty="0" smtClean="0">
                <a:solidFill>
                  <a:srgbClr val="00B0F0"/>
                </a:solidFill>
              </a:rPr>
              <a:t>Step </a:t>
            </a:r>
            <a:r>
              <a:rPr lang="en-US" dirty="0">
                <a:solidFill>
                  <a:srgbClr val="00B0F0"/>
                </a:solidFill>
              </a:rPr>
              <a:t>6: Final </a:t>
            </a:r>
            <a:r>
              <a:rPr lang="en-US" dirty="0" smtClean="0">
                <a:solidFill>
                  <a:srgbClr val="00B0F0"/>
                </a:solidFill>
              </a:rPr>
              <a:t>review</a:t>
            </a:r>
          </a:p>
          <a:p>
            <a:r>
              <a:rPr lang="en-US" dirty="0" smtClean="0">
                <a:solidFill>
                  <a:srgbClr val="00B0F0"/>
                </a:solidFill>
              </a:rPr>
              <a:t> </a:t>
            </a:r>
            <a:r>
              <a:rPr lang="en-US" dirty="0">
                <a:solidFill>
                  <a:srgbClr val="00B0F0"/>
                </a:solidFill>
              </a:rPr>
              <a:t>Step 7: Review of organization performance </a:t>
            </a:r>
          </a:p>
        </p:txBody>
      </p:sp>
      <p:sp>
        <p:nvSpPr>
          <p:cNvPr id="4" name="Slide Number Placeholder 3"/>
          <p:cNvSpPr>
            <a:spLocks noGrp="1"/>
          </p:cNvSpPr>
          <p:nvPr>
            <p:ph type="sldNum" sz="quarter" idx="12"/>
          </p:nvPr>
        </p:nvSpPr>
        <p:spPr/>
        <p:txBody>
          <a:bodyPr/>
          <a:lstStyle/>
          <a:p>
            <a:fld id="{860C5AE2-A8B3-4E1A-A16F-60777CC7F7BD}" type="slidenum">
              <a:rPr lang="en-US" smtClean="0"/>
              <a:t>59</a:t>
            </a:fld>
            <a:endParaRPr lang="en-US"/>
          </a:p>
        </p:txBody>
      </p:sp>
    </p:spTree>
    <p:extLst>
      <p:ext uri="{BB962C8B-B14F-4D97-AF65-F5344CB8AC3E}">
        <p14:creationId xmlns:p14="http://schemas.microsoft.com/office/powerpoint/2010/main" val="1198694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50"/>
                </a:solidFill>
                <a:cs typeface="Times New Roman" pitchFamily="18" charset="0"/>
              </a:rPr>
              <a:t>Performance Appraisal</a:t>
            </a:r>
            <a:endParaRPr lang="en-US" sz="3600" b="1" dirty="0">
              <a:solidFill>
                <a:srgbClr val="00B050"/>
              </a:solidFill>
            </a:endParaRPr>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r>
              <a:rPr lang="en-US" sz="3600" dirty="0" smtClean="0">
                <a:solidFill>
                  <a:srgbClr val="FF0000"/>
                </a:solidFill>
                <a:ea typeface="@MS Mincho" charset="-128"/>
              </a:rPr>
              <a:t>…is a control process in which employees' performances are evaluated against standards.</a:t>
            </a:r>
            <a:endParaRPr lang="en-US" sz="3600" dirty="0" smtClean="0">
              <a:solidFill>
                <a:srgbClr val="FF0000"/>
              </a:solidFill>
            </a:endParaRPr>
          </a:p>
          <a:p>
            <a:endParaRPr lang="en-US" sz="3600" dirty="0">
              <a:solidFill>
                <a:srgbClr val="FF0000"/>
              </a:solidFill>
            </a:endParaRP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dirty="0"/>
          </a:p>
        </p:txBody>
      </p:sp>
      <p:sp>
        <p:nvSpPr>
          <p:cNvPr id="7" name="Slide Number Placeholder 6"/>
          <p:cNvSpPr>
            <a:spLocks noGrp="1"/>
          </p:cNvSpPr>
          <p:nvPr>
            <p:ph type="sldNum" sz="quarter" idx="12"/>
          </p:nvPr>
        </p:nvSpPr>
        <p:spPr/>
        <p:txBody>
          <a:bodyPr/>
          <a:lstStyle/>
          <a:p>
            <a:fld id="{860C5AE2-A8B3-4E1A-A16F-60777CC7F7BD}" type="slidenum">
              <a:rPr lang="en-US" smtClean="0"/>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581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0103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rPr>
              <a:t>Management by Objectives (MBO)</a:t>
            </a:r>
            <a:endParaRPr lang="en-US" sz="3200"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is another method for evaluating performance.</a:t>
            </a:r>
          </a:p>
          <a:p>
            <a:r>
              <a:rPr lang="en-US" dirty="0" smtClean="0"/>
              <a:t>measures individual performance in terms of end results of behavior. </a:t>
            </a:r>
          </a:p>
          <a:p>
            <a:r>
              <a:rPr lang="en-US" dirty="0" smtClean="0"/>
              <a:t>is based on focusing attention to individual achievement of organizational objectives….working towards achieving objectives…</a:t>
            </a:r>
          </a:p>
          <a:p>
            <a:r>
              <a:rPr lang="en-US" dirty="0" smtClean="0"/>
              <a:t>does not look at personality characteristics</a:t>
            </a:r>
          </a:p>
          <a:p>
            <a:r>
              <a:rPr lang="en-US" dirty="0" smtClean="0"/>
              <a:t>works on motivating employees to accomplishment</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60</a:t>
            </a:fld>
            <a:endParaRPr lang="en-US"/>
          </a:p>
        </p:txBody>
      </p:sp>
    </p:spTree>
    <p:extLst>
      <p:ext uri="{BB962C8B-B14F-4D97-AF65-F5344CB8AC3E}">
        <p14:creationId xmlns:p14="http://schemas.microsoft.com/office/powerpoint/2010/main" val="1774992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rPr>
              <a:t>Management by Objectives (MBO)</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Manager and staff nurses work together to:</a:t>
            </a:r>
          </a:p>
          <a:p>
            <a:pPr lvl="1"/>
            <a:r>
              <a:rPr lang="en-US" sz="2400" b="1" dirty="0" smtClean="0"/>
              <a:t>identify areas the nurse is expected to work, </a:t>
            </a:r>
          </a:p>
          <a:p>
            <a:pPr lvl="1"/>
            <a:r>
              <a:rPr lang="en-US" sz="2400" b="1" dirty="0" smtClean="0"/>
              <a:t>set standards</a:t>
            </a:r>
          </a:p>
          <a:p>
            <a:pPr lvl="1"/>
            <a:r>
              <a:rPr lang="en-US" sz="2400" b="1" dirty="0" smtClean="0"/>
              <a:t>determine expected results to achieve</a:t>
            </a:r>
          </a:p>
          <a:p>
            <a:pPr lvl="1"/>
            <a:r>
              <a:rPr lang="en-US" sz="2400" b="1" dirty="0" smtClean="0"/>
              <a:t>Set a  timeframe.</a:t>
            </a:r>
            <a:r>
              <a:rPr lang="en-US" sz="2400" dirty="0" smtClean="0"/>
              <a:t> </a:t>
            </a:r>
          </a:p>
          <a:p>
            <a:r>
              <a:rPr lang="en-US" dirty="0" smtClean="0"/>
              <a:t>To set these objectives:</a:t>
            </a:r>
          </a:p>
          <a:p>
            <a:pPr lvl="1"/>
            <a:r>
              <a:rPr lang="en-US" sz="2400" b="1" dirty="0" smtClean="0"/>
              <a:t>organizational objectives, </a:t>
            </a:r>
          </a:p>
          <a:p>
            <a:pPr lvl="1"/>
            <a:r>
              <a:rPr lang="en-US" sz="2400" b="1" dirty="0" smtClean="0"/>
              <a:t>review the mission, </a:t>
            </a:r>
          </a:p>
          <a:p>
            <a:pPr lvl="1"/>
            <a:r>
              <a:rPr lang="en-US" sz="2400" b="1" dirty="0" smtClean="0"/>
              <a:t>Group objectives (analyze why we are here…what we do…and what we think we should do, describe job, and clarify its purpose)</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61</a:t>
            </a:fld>
            <a:endParaRPr lang="en-US"/>
          </a:p>
        </p:txBody>
      </p:sp>
    </p:spTree>
    <p:extLst>
      <p:ext uri="{BB962C8B-B14F-4D97-AF65-F5344CB8AC3E}">
        <p14:creationId xmlns:p14="http://schemas.microsoft.com/office/powerpoint/2010/main" val="21465448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rgbClr val="0070C0"/>
                </a:solidFill>
              </a:rPr>
              <a:t>Management by Objectives (MBO)</a:t>
            </a:r>
            <a:endParaRPr lang="en-US" sz="3200" dirty="0"/>
          </a:p>
        </p:txBody>
      </p:sp>
      <p:sp>
        <p:nvSpPr>
          <p:cNvPr id="3" name="Content Placeholder 2"/>
          <p:cNvSpPr>
            <a:spLocks noGrp="1"/>
          </p:cNvSpPr>
          <p:nvPr>
            <p:ph idx="1"/>
          </p:nvPr>
        </p:nvSpPr>
        <p:spPr/>
        <p:txBody>
          <a:bodyPr>
            <a:normAutofit/>
          </a:bodyPr>
          <a:lstStyle/>
          <a:p>
            <a:pPr lvl="1"/>
            <a:r>
              <a:rPr lang="en-US" dirty="0"/>
              <a:t>determine expected levels of accomplishment: </a:t>
            </a:r>
          </a:p>
          <a:p>
            <a:pPr lvl="1"/>
            <a:r>
              <a:rPr lang="en-US" dirty="0" smtClean="0"/>
              <a:t>avoid </a:t>
            </a:r>
            <a:r>
              <a:rPr lang="en-US" dirty="0"/>
              <a:t>too many objectives, too complex, imbalanced emphasis, too high or too low standards; time period is to long or too short…</a:t>
            </a:r>
          </a:p>
          <a:p>
            <a:r>
              <a:rPr lang="en-US" dirty="0" smtClean="0"/>
              <a:t>Advantages: nurses have input and some control over what happens….</a:t>
            </a:r>
          </a:p>
          <a:p>
            <a:r>
              <a:rPr lang="en-US" dirty="0" smtClean="0"/>
              <a:t>They know how they will be judged, by what standard and so </a:t>
            </a:r>
          </a:p>
          <a:p>
            <a:endParaRPr lang="en-US" dirty="0"/>
          </a:p>
        </p:txBody>
      </p:sp>
      <p:sp>
        <p:nvSpPr>
          <p:cNvPr id="5" name="Slide Number Placeholder 4"/>
          <p:cNvSpPr>
            <a:spLocks noGrp="1"/>
          </p:cNvSpPr>
          <p:nvPr>
            <p:ph type="sldNum" sz="quarter" idx="12"/>
          </p:nvPr>
        </p:nvSpPr>
        <p:spPr/>
        <p:txBody>
          <a:bodyPr/>
          <a:lstStyle/>
          <a:p>
            <a:fld id="{860C5AE2-A8B3-4E1A-A16F-60777CC7F7BD}" type="slidenum">
              <a:rPr lang="en-US" smtClean="0"/>
              <a:t>62</a:t>
            </a:fld>
            <a:endParaRPr lang="en-US"/>
          </a:p>
        </p:txBody>
      </p:sp>
    </p:spTree>
    <p:extLst>
      <p:ext uri="{BB962C8B-B14F-4D97-AF65-F5344CB8AC3E}">
        <p14:creationId xmlns:p14="http://schemas.microsoft.com/office/powerpoint/2010/main" val="2568284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solidFill>
                  <a:srgbClr val="00B0F0"/>
                </a:solidFill>
              </a:rPr>
              <a:t>     Performance Appraisal</a:t>
            </a:r>
          </a:p>
          <a:p>
            <a:pPr marL="0" indent="0">
              <a:buNone/>
            </a:pPr>
            <a:r>
              <a:rPr lang="en-US" dirty="0" smtClean="0">
                <a:solidFill>
                  <a:srgbClr val="FF0000"/>
                </a:solidFill>
              </a:rPr>
              <a:t>           In summary, performance appraisal:</a:t>
            </a:r>
          </a:p>
          <a:p>
            <a:r>
              <a:rPr lang="en-US" dirty="0" smtClean="0">
                <a:solidFill>
                  <a:srgbClr val="00B0F0"/>
                </a:solidFill>
              </a:rPr>
              <a:t>Is a method for rewarding and developing employees</a:t>
            </a:r>
          </a:p>
          <a:p>
            <a:r>
              <a:rPr lang="en-US" dirty="0" smtClean="0">
                <a:solidFill>
                  <a:srgbClr val="00B0F0"/>
                </a:solidFill>
              </a:rPr>
              <a:t>Managers need training in evaluation</a:t>
            </a:r>
          </a:p>
          <a:p>
            <a:r>
              <a:rPr lang="en-US" dirty="0" smtClean="0">
                <a:solidFill>
                  <a:srgbClr val="00B0F0"/>
                </a:solidFill>
              </a:rPr>
              <a:t>We need to base our evaluation on job descriptions</a:t>
            </a:r>
          </a:p>
          <a:p>
            <a:r>
              <a:rPr lang="en-US" dirty="0" smtClean="0">
                <a:solidFill>
                  <a:srgbClr val="00B0F0"/>
                </a:solidFill>
              </a:rPr>
              <a:t>Match job expectations with evaluation</a:t>
            </a:r>
          </a:p>
          <a:p>
            <a:r>
              <a:rPr lang="en-US" dirty="0" smtClean="0">
                <a:solidFill>
                  <a:srgbClr val="00B0F0"/>
                </a:solidFill>
              </a:rPr>
              <a:t>Involve employees in evaluation (self and peer review)</a:t>
            </a:r>
          </a:p>
          <a:p>
            <a:r>
              <a:rPr lang="en-US" dirty="0" smtClean="0">
                <a:solidFill>
                  <a:srgbClr val="00B0F0"/>
                </a:solidFill>
              </a:rPr>
              <a:t>Separate evaluation from counseling</a:t>
            </a:r>
          </a:p>
          <a:p>
            <a:r>
              <a:rPr lang="en-US" dirty="0" smtClean="0">
                <a:solidFill>
                  <a:srgbClr val="00B0F0"/>
                </a:solidFill>
              </a:rPr>
              <a:t>Generate useful information for decisions (termination, rewarding, training)</a:t>
            </a:r>
          </a:p>
          <a:p>
            <a:endParaRPr lang="en-US" dirty="0"/>
          </a:p>
        </p:txBody>
      </p:sp>
      <p:sp>
        <p:nvSpPr>
          <p:cNvPr id="6" name="Slide Number Placeholder 5"/>
          <p:cNvSpPr>
            <a:spLocks noGrp="1"/>
          </p:cNvSpPr>
          <p:nvPr>
            <p:ph type="sldNum" sz="quarter" idx="12"/>
          </p:nvPr>
        </p:nvSpPr>
        <p:spPr/>
        <p:txBody>
          <a:bodyPr/>
          <a:lstStyle/>
          <a:p>
            <a:fld id="{860C5AE2-A8B3-4E1A-A16F-60777CC7F7BD}" type="slidenum">
              <a:rPr lang="en-US" smtClean="0"/>
              <a:t>63</a:t>
            </a:fld>
            <a:endParaRPr lang="en-US"/>
          </a:p>
        </p:txBody>
      </p:sp>
    </p:spTree>
    <p:extLst>
      <p:ext uri="{BB962C8B-B14F-4D97-AF65-F5344CB8AC3E}">
        <p14:creationId xmlns:p14="http://schemas.microsoft.com/office/powerpoint/2010/main" val="39377430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860C5AE2-A8B3-4E1A-A16F-60777CC7F7BD}" type="slidenum">
              <a:rPr lang="en-US" smtClean="0"/>
              <a:t>64</a:t>
            </a:fld>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304800"/>
            <a:ext cx="6996113" cy="614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229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860C5AE2-A8B3-4E1A-A16F-60777CC7F7BD}" type="slidenum">
              <a:rPr lang="en-US" smtClean="0"/>
              <a:t>65</a:t>
            </a:fld>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957263"/>
            <a:ext cx="8401050" cy="551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569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800" y="457200"/>
            <a:ext cx="7549961" cy="601468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60C5AE2-A8B3-4E1A-A16F-60777CC7F7BD}" type="slidenum">
              <a:rPr lang="en-US" smtClean="0"/>
              <a:t>66</a:t>
            </a:fld>
            <a:endParaRPr lang="en-US"/>
          </a:p>
        </p:txBody>
      </p:sp>
    </p:spTree>
    <p:extLst>
      <p:ext uri="{BB962C8B-B14F-4D97-AF65-F5344CB8AC3E}">
        <p14:creationId xmlns:p14="http://schemas.microsoft.com/office/powerpoint/2010/main" val="14774527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pPr>
              <a:buFont typeface="Wingdings" pitchFamily="2" charset="2"/>
              <a:buNone/>
            </a:pPr>
            <a:r>
              <a:rPr lang="en-US" altLang="en-US" sz="3200" dirty="0">
                <a:solidFill>
                  <a:srgbClr val="00B0F0"/>
                </a:solidFill>
              </a:rPr>
              <a:t>Because of past experiences, performance appraisal interviews are highly charged, emotional events for most employees.</a:t>
            </a:r>
            <a:endParaRPr lang="en-US" altLang="en-US" sz="3200" b="0" dirty="0">
              <a:solidFill>
                <a:srgbClr val="00B0F0"/>
              </a:solidFill>
            </a:endParaRPr>
          </a:p>
        </p:txBody>
      </p:sp>
      <p:sp>
        <p:nvSpPr>
          <p:cNvPr id="6" name="Text Placeholder 5"/>
          <p:cNvSpPr>
            <a:spLocks noGrp="1"/>
          </p:cNvSpPr>
          <p:nvPr>
            <p:ph type="body" sz="quarter" idx="3"/>
          </p:nvPr>
        </p:nvSpPr>
        <p:spPr/>
        <p:txBody>
          <a:bodyPr/>
          <a:lstStyle/>
          <a:p>
            <a:endParaRPr lang="en-US"/>
          </a:p>
        </p:txBody>
      </p:sp>
      <p:pic>
        <p:nvPicPr>
          <p:cNvPr id="1843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282731" y="2174875"/>
            <a:ext cx="2766362"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860C5AE2-A8B3-4E1A-A16F-60777CC7F7BD}" type="slidenum">
              <a:rPr lang="en-US" smtClean="0"/>
              <a:t>67</a:t>
            </a:fld>
            <a:endParaRPr lang="en-US"/>
          </a:p>
        </p:txBody>
      </p:sp>
    </p:spTree>
    <p:extLst>
      <p:ext uri="{BB962C8B-B14F-4D97-AF65-F5344CB8AC3E}">
        <p14:creationId xmlns:p14="http://schemas.microsoft.com/office/powerpoint/2010/main" val="4090271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cs typeface="Times New Roman" pitchFamily="18" charset="0"/>
              </a:rPr>
              <a:t>Performance Appraisal</a:t>
            </a:r>
            <a:endParaRPr lang="en-US" sz="3200" dirty="0"/>
          </a:p>
        </p:txBody>
      </p:sp>
      <p:sp>
        <p:nvSpPr>
          <p:cNvPr id="3" name="Content Placeholder 2"/>
          <p:cNvSpPr>
            <a:spLocks noGrp="1"/>
          </p:cNvSpPr>
          <p:nvPr>
            <p:ph idx="1"/>
          </p:nvPr>
        </p:nvSpPr>
        <p:spPr/>
        <p:txBody>
          <a:bodyPr/>
          <a:lstStyle/>
          <a:p>
            <a:r>
              <a:rPr lang="en-US" dirty="0" smtClean="0">
                <a:solidFill>
                  <a:srgbClr val="FF0000"/>
                </a:solidFill>
              </a:rPr>
              <a:t>Performance appraisal </a:t>
            </a:r>
            <a:r>
              <a:rPr lang="en-US" dirty="0" smtClean="0">
                <a:solidFill>
                  <a:srgbClr val="0070C0"/>
                </a:solidFill>
              </a:rPr>
              <a:t>: A method of formally evaluating the work of an employee </a:t>
            </a:r>
          </a:p>
          <a:p>
            <a:r>
              <a:rPr lang="en-US" dirty="0" smtClean="0">
                <a:solidFill>
                  <a:srgbClr val="FF0000"/>
                </a:solidFill>
              </a:rPr>
              <a:t>Performance appraisal </a:t>
            </a:r>
            <a:r>
              <a:rPr lang="en-US" dirty="0" smtClean="0">
                <a:solidFill>
                  <a:srgbClr val="0070C0"/>
                </a:solidFill>
              </a:rPr>
              <a:t>in nursing is assurance of nurse competence to provide patient services. </a:t>
            </a:r>
          </a:p>
          <a:p>
            <a:r>
              <a:rPr lang="en-US" b="1" dirty="0" smtClean="0">
                <a:solidFill>
                  <a:srgbClr val="FF0000"/>
                </a:solidFill>
              </a:rPr>
              <a:t>P.A</a:t>
            </a:r>
            <a:r>
              <a:rPr lang="en-US" dirty="0" smtClean="0">
                <a:solidFill>
                  <a:srgbClr val="0070C0"/>
                </a:solidFill>
              </a:rPr>
              <a:t> It is done periodically to evaluate how well personnel have performed their jobs during a specific period (typically annually).</a:t>
            </a:r>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7</a:t>
            </a:fld>
            <a:endParaRPr lang="en-US"/>
          </a:p>
        </p:txBody>
      </p:sp>
    </p:spTree>
    <p:extLst>
      <p:ext uri="{BB962C8B-B14F-4D97-AF65-F5344CB8AC3E}">
        <p14:creationId xmlns:p14="http://schemas.microsoft.com/office/powerpoint/2010/main" val="236691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cs typeface="Times New Roman" pitchFamily="18" charset="0"/>
              </a:rPr>
              <a:t>Performance Appraisal</a:t>
            </a:r>
            <a:endParaRPr lang="en-US" sz="3200" dirty="0"/>
          </a:p>
        </p:txBody>
      </p:sp>
      <p:sp>
        <p:nvSpPr>
          <p:cNvPr id="3" name="Content Placeholder 2"/>
          <p:cNvSpPr>
            <a:spLocks noGrp="1"/>
          </p:cNvSpPr>
          <p:nvPr>
            <p:ph idx="1"/>
          </p:nvPr>
        </p:nvSpPr>
        <p:spPr/>
        <p:txBody>
          <a:bodyPr/>
          <a:lstStyle/>
          <a:p>
            <a:r>
              <a:rPr lang="en-US" altLang="en-US" b="1" dirty="0" smtClean="0">
                <a:solidFill>
                  <a:srgbClr val="FF0000"/>
                </a:solidFill>
              </a:rPr>
              <a:t>P.A </a:t>
            </a:r>
            <a:r>
              <a:rPr lang="en-US" altLang="en-US" dirty="0" smtClean="0"/>
              <a:t>Probably the most personal thing a manager will ever do to an employee</a:t>
            </a:r>
          </a:p>
          <a:p>
            <a:r>
              <a:rPr lang="en-US" altLang="en-US" b="1" dirty="0" smtClean="0">
                <a:solidFill>
                  <a:srgbClr val="FF0000"/>
                </a:solidFill>
              </a:rPr>
              <a:t>P.A</a:t>
            </a:r>
            <a:r>
              <a:rPr lang="en-US" altLang="en-US" dirty="0" smtClean="0"/>
              <a:t> When done correctly, is one of the greatest tools an organization has to develop and motivate staff</a:t>
            </a:r>
          </a:p>
          <a:p>
            <a:r>
              <a:rPr lang="en-US" altLang="en-US" b="1" dirty="0" smtClean="0">
                <a:solidFill>
                  <a:srgbClr val="FF0000"/>
                </a:solidFill>
              </a:rPr>
              <a:t>P.A</a:t>
            </a:r>
            <a:r>
              <a:rPr lang="en-US" altLang="en-US" dirty="0" smtClean="0"/>
              <a:t> When done poorly, has the potential to discourage and demotivate</a:t>
            </a:r>
          </a:p>
          <a:p>
            <a:endParaRPr lang="en-US" altLang="en-US" dirty="0" smtClean="0"/>
          </a:p>
          <a:p>
            <a:endParaRPr lang="en-US" dirty="0"/>
          </a:p>
        </p:txBody>
      </p:sp>
      <p:sp>
        <p:nvSpPr>
          <p:cNvPr id="4" name="Slide Number Placeholder 3"/>
          <p:cNvSpPr>
            <a:spLocks noGrp="1"/>
          </p:cNvSpPr>
          <p:nvPr>
            <p:ph type="sldNum" sz="quarter" idx="12"/>
          </p:nvPr>
        </p:nvSpPr>
        <p:spPr/>
        <p:txBody>
          <a:bodyPr/>
          <a:lstStyle/>
          <a:p>
            <a:fld id="{860C5AE2-A8B3-4E1A-A16F-60777CC7F7BD}" type="slidenum">
              <a:rPr lang="en-US" smtClean="0"/>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1676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753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cs typeface="Times New Roman" pitchFamily="18" charset="0"/>
              </a:rPr>
              <a:t>Performance Appraisal</a:t>
            </a:r>
            <a:endParaRPr lang="en-US" sz="3200" dirty="0"/>
          </a:p>
        </p:txBody>
      </p:sp>
      <p:sp>
        <p:nvSpPr>
          <p:cNvPr id="3" name="Content Placeholder 2"/>
          <p:cNvSpPr>
            <a:spLocks noGrp="1"/>
          </p:cNvSpPr>
          <p:nvPr>
            <p:ph idx="1"/>
          </p:nvPr>
        </p:nvSpPr>
        <p:spPr/>
        <p:txBody>
          <a:bodyPr/>
          <a:lstStyle/>
          <a:p>
            <a:r>
              <a:rPr lang="en-US" b="1" dirty="0">
                <a:solidFill>
                  <a:srgbClr val="FF0000"/>
                </a:solidFill>
              </a:rPr>
              <a:t>The goal </a:t>
            </a:r>
            <a:r>
              <a:rPr lang="en-US" b="1" dirty="0" smtClean="0">
                <a:solidFill>
                  <a:srgbClr val="FF0000"/>
                </a:solidFill>
              </a:rPr>
              <a:t> OF P.A is </a:t>
            </a:r>
            <a:r>
              <a:rPr lang="en-US" b="1" dirty="0">
                <a:solidFill>
                  <a:srgbClr val="FF0000"/>
                </a:solidFill>
              </a:rPr>
              <a:t>to:</a:t>
            </a:r>
          </a:p>
          <a:p>
            <a:pPr lvl="1"/>
            <a:r>
              <a:rPr lang="en-US" sz="3200" dirty="0" smtClean="0">
                <a:solidFill>
                  <a:srgbClr val="00B0F0"/>
                </a:solidFill>
              </a:rPr>
              <a:t>Improve performance</a:t>
            </a:r>
          </a:p>
          <a:p>
            <a:pPr lvl="1"/>
            <a:r>
              <a:rPr lang="en-US" sz="3200" dirty="0" smtClean="0">
                <a:solidFill>
                  <a:srgbClr val="00B0F0"/>
                </a:solidFill>
              </a:rPr>
              <a:t>Fulfill the job description requirements</a:t>
            </a:r>
          </a:p>
          <a:p>
            <a:pPr lvl="1"/>
            <a:r>
              <a:rPr lang="en-US" sz="3200" dirty="0" smtClean="0">
                <a:solidFill>
                  <a:srgbClr val="00B0F0"/>
                </a:solidFill>
              </a:rPr>
              <a:t>Improve skills </a:t>
            </a:r>
          </a:p>
          <a:p>
            <a:pPr lvl="1"/>
            <a:r>
              <a:rPr lang="en-US" sz="3200" dirty="0" smtClean="0">
                <a:solidFill>
                  <a:srgbClr val="00B0F0"/>
                </a:solidFill>
              </a:rPr>
              <a:t>Reward employees </a:t>
            </a:r>
          </a:p>
          <a:p>
            <a:pPr lvl="1"/>
            <a:r>
              <a:rPr lang="en-US" sz="3200" dirty="0" smtClean="0">
                <a:solidFill>
                  <a:srgbClr val="00B0F0"/>
                </a:solidFill>
              </a:rPr>
              <a:t>Match the right people to the right job</a:t>
            </a:r>
          </a:p>
          <a:p>
            <a:endParaRPr lang="en-US" dirty="0">
              <a:solidFill>
                <a:srgbClr val="00B0F0"/>
              </a:solidFill>
            </a:endParaRPr>
          </a:p>
        </p:txBody>
      </p:sp>
      <p:sp>
        <p:nvSpPr>
          <p:cNvPr id="4" name="Slide Number Placeholder 3"/>
          <p:cNvSpPr>
            <a:spLocks noGrp="1"/>
          </p:cNvSpPr>
          <p:nvPr>
            <p:ph type="sldNum" sz="quarter" idx="12"/>
          </p:nvPr>
        </p:nvSpPr>
        <p:spPr/>
        <p:txBody>
          <a:bodyPr/>
          <a:lstStyle/>
          <a:p>
            <a:fld id="{860C5AE2-A8B3-4E1A-A16F-60777CC7F7BD}" type="slidenum">
              <a:rPr lang="en-US" smtClean="0"/>
              <a:t>9</a:t>
            </a:fld>
            <a:endParaRPr lang="en-US"/>
          </a:p>
        </p:txBody>
      </p:sp>
    </p:spTree>
    <p:extLst>
      <p:ext uri="{BB962C8B-B14F-4D97-AF65-F5344CB8AC3E}">
        <p14:creationId xmlns:p14="http://schemas.microsoft.com/office/powerpoint/2010/main" val="2484075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2587</Words>
  <Application>Microsoft Office PowerPoint</Application>
  <PresentationFormat>On-screen Show (4:3)</PresentationFormat>
  <Paragraphs>348</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The Nurse as Supervisor and Evaluator  </vt:lpstr>
      <vt:lpstr>PowerPoint Presentation</vt:lpstr>
      <vt:lpstr>Supervision</vt:lpstr>
      <vt:lpstr>Supervision and Evaluation</vt:lpstr>
      <vt:lpstr>PowerPoint Presentation</vt:lpstr>
      <vt:lpstr>Performance Appraisal</vt:lpstr>
      <vt:lpstr>Performance Appraisal</vt:lpstr>
      <vt:lpstr>Performance Appraisal</vt:lpstr>
      <vt:lpstr>Performance Appraisal</vt:lpstr>
      <vt:lpstr>Performance Appraisal</vt:lpstr>
      <vt:lpstr>Performance Appraisal</vt:lpstr>
      <vt:lpstr>Performance Standards</vt:lpstr>
      <vt:lpstr>Performance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Standards Derived From</vt:lpstr>
      <vt:lpstr>PowerPoint Presentation</vt:lpstr>
      <vt:lpstr>PowerPoint Presentation</vt:lpstr>
      <vt:lpstr>Purposes Of Performance Appraisal</vt:lpstr>
      <vt:lpstr>PowerPoint Presentation</vt:lpstr>
      <vt:lpstr>PowerPoint Presentation</vt:lpstr>
      <vt:lpstr>Types of Performance-Appraisal Tools</vt:lpstr>
      <vt:lpstr>Pitfalls in Performance Appraisal</vt:lpstr>
      <vt:lpstr>PowerPoint Presentation</vt:lpstr>
      <vt:lpstr>PowerPoint Presentation</vt:lpstr>
      <vt:lpstr>PowerPoint Presentation</vt:lpstr>
      <vt:lpstr>PowerPoint Presentation</vt:lpstr>
      <vt:lpstr>PowerPoint Presentation</vt:lpstr>
      <vt:lpstr>Effective Performance Appraisals</vt:lpstr>
      <vt:lpstr>Effective Performance Appraisals</vt:lpstr>
      <vt:lpstr>Effective Performance Appraisals</vt:lpstr>
      <vt:lpstr>Effective Performance Appraisals</vt:lpstr>
      <vt:lpstr>Coaching as Part of Performance Appraisal Process</vt:lpstr>
      <vt:lpstr>Coaching as Part of Performance Appraisal Process</vt:lpstr>
      <vt:lpstr>Reflective Practice or Clinical Coaching Reflective Practice or Clinical Coaching</vt:lpstr>
      <vt:lpstr>Performance Management</vt:lpstr>
      <vt:lpstr>PowerPoint Presentation</vt:lpstr>
      <vt:lpstr>Factors Influencing Effective Appraisal </vt:lpstr>
      <vt:lpstr>PowerPoint Presentation</vt:lpstr>
      <vt:lpstr>PowerPoint Presentation</vt:lpstr>
      <vt:lpstr>PowerPoint Presentation</vt:lpstr>
      <vt:lpstr>PowerPoint Presentation</vt:lpstr>
      <vt:lpstr>PowerPoint Presentation</vt:lpstr>
      <vt:lpstr>Problem areas</vt:lpstr>
      <vt:lpstr>Questions to Ask Yourself to Avoid Rater Errors </vt:lpstr>
      <vt:lpstr>PowerPoint Presentation</vt:lpstr>
      <vt:lpstr>Errors In Performance Evaluation</vt:lpstr>
      <vt:lpstr>Errors In Performance Evaluation</vt:lpstr>
      <vt:lpstr>Errors In Performance Evaluation</vt:lpstr>
      <vt:lpstr>Performance Management Tools (Methods)</vt:lpstr>
      <vt:lpstr>Performance Management Tools (Methods)</vt:lpstr>
      <vt:lpstr>Evaluation Standards:</vt:lpstr>
      <vt:lpstr>Management by objectives (MBO)</vt:lpstr>
      <vt:lpstr>PowerPoint Presentation</vt:lpstr>
      <vt:lpstr>Management by Objectives (MBO)</vt:lpstr>
      <vt:lpstr>Management by Objectives (MBO)</vt:lpstr>
      <vt:lpstr>Management by Objectives (MBO)</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Nurse as Supervisor and Evaluator</dc:title>
  <dc:creator>hp</dc:creator>
  <cp:lastModifiedBy>hp</cp:lastModifiedBy>
  <cp:revision>40</cp:revision>
  <dcterms:created xsi:type="dcterms:W3CDTF">2012-04-07T09:18:36Z</dcterms:created>
  <dcterms:modified xsi:type="dcterms:W3CDTF">2012-04-10T12:21:31Z</dcterms:modified>
</cp:coreProperties>
</file>