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7C03CEE-5240-4194-B92A-CB0CBE9A4479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23A2F2C-BA97-4770-842C-DA7B58463D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7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DB481FD-4F06-4629-92ED-7959FB63F85C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0C86F8-A10E-4E5C-94FE-3A1CD9DEE9C2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695612-5FD3-4F0F-8680-3F9FC3ADF625}" type="slidenum">
              <a:t>16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884BB77-DA86-45DF-9E74-674FD411C924}" type="slidenum">
              <a:t>18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C0D8B0-7302-49EA-9FED-08DF44FD9D6E}" type="slidenum">
              <a:t>19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0162AA-1145-498A-86D4-AEA90240801C}" type="slidenum">
              <a:t>20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9DF65-3BA9-495C-A12C-978D7D99EF45}" type="slidenum">
              <a:t>21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95478B-0006-43F9-976F-A644463A6513}" type="slidenum">
              <a:t>22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537C93-02E1-435E-BB33-D3F6F32EA159}" type="slidenum">
              <a:t>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5F0838-F408-4B56-A91D-27AB0FC4C0EF}" type="slidenum">
              <a:t>24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3603567-6E45-4B90-B691-F31ED528F50C}" type="slidenum">
              <a:t>25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A5ED6DE-F49D-42B6-97DC-C2887C37B8CB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8824A67-5842-46A6-A5E5-42C65C39F87C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9D2497-062A-4423-981A-41ACCD992761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3AB2E9-2B8D-4E7D-BBC3-ED7ABBDA3033}" type="slidenum">
              <a:t>7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40D55C-67E7-4BC4-99CE-5A463FD75411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C49625-74CB-4CE3-907B-6E2CB6A38B9A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EF648C-DF69-4B76-9847-3EF76DE5753B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6A3772-F5F5-48D0-9353-0AA36FA600C4}" type="slidenum">
              <a:t>12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85E378-5C45-45F4-B394-C9082D9A3A2F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D965DA-F3C2-4DE0-813F-62E85ADF79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3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D0EAFC-3703-4170-AFFB-48A51EA65640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A97F52-3140-4066-A4CE-38588EDB94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4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F07790-CFBC-440C-9CC1-B3E212002BF1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E499E9-3CD5-4861-BBE2-07FC3223001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FDC3D6-CC5D-43D8-BE88-AB937E8BC046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71C13C-6AD9-454F-97CD-7550263BB1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5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B19373-E844-4EF3-BB6E-F5AEEF0E6EFF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53709E-0A4E-4FE7-A678-925772D56E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3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AC0C82-8394-4E67-9775-369012009DE0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AAD1F2-A4A7-4403-AB40-5F7F578786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E29DA8-79AE-4475-9BF9-DBEA08131ECB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21A1D3-9391-4BF3-90F0-1810D3F052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7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E13C9F-90C3-49F1-92F7-89E1F0032B10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E22CA4-B8BF-4CC9-B675-5C13EB6E5D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1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65B08A-F6E3-4B79-90E8-27D62646AE92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D98E55-0E37-4908-A6F0-BA332183E4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5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EB3251-210B-42DF-90BF-CC3514F91412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C9EBBA-C89F-4C2C-BC91-E886E46891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0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289FB6-5C8A-471F-9477-939260F6B5B3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832C4C-2709-447D-BD59-1E6435895B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25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1BA1E17-0EAA-4638-88BB-40B2D540E826}" type="datetime1">
              <a:rPr lang="en-US"/>
              <a:pPr lvl="0"/>
              <a:t>9/27/2015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3DC71A3-A48D-40E6-9727-B6F36193386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2000" b="1"/>
              <a:t>NURSING CARE OF PATIENTS WITH ALTERATIONS IN </a:t>
            </a:r>
            <a:br>
              <a:rPr lang="en-US" sz="2000" b="1"/>
            </a:br>
            <a:r>
              <a:rPr lang="en-US" sz="2000" b="1"/>
              <a:t>THYROID GLAND FUNCTION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 anchorCtr="0"/>
          <a:lstStyle/>
          <a:p>
            <a:pPr lvl="0" algn="l">
              <a:spcBef>
                <a:spcPts val="500"/>
              </a:spcBef>
              <a:buChar char="•"/>
            </a:pPr>
            <a:r>
              <a:rPr lang="en-US" sz="2000" b="1"/>
              <a:t>HYPOTHYROIDISM</a:t>
            </a:r>
          </a:p>
          <a:p>
            <a:pPr lvl="0" algn="l">
              <a:spcBef>
                <a:spcPts val="500"/>
              </a:spcBef>
              <a:buChar char="•"/>
            </a:pPr>
            <a:endParaRPr lang="en-US" sz="2000" b="1"/>
          </a:p>
          <a:p>
            <a:pPr lvl="0" algn="l">
              <a:spcBef>
                <a:spcPts val="500"/>
              </a:spcBef>
              <a:buChar char="•"/>
            </a:pPr>
            <a:r>
              <a:rPr lang="en-US" sz="2000" b="1"/>
              <a:t>HYPERTHYROIDISM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Specific Nursing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1900" b="1"/>
              <a:t>Monitoring physical status: monitor VSs &amp; cognitive level to detect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-deterioration in physical &amp; mental status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-S&amp;S of metabolic rate that exceeds ability of cardiopulmonary system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-continued limitations &amp; complications of myxedema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1900" b="1"/>
              <a:t>Promoting physical comfort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-provide extra clothing and blankets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-avoid heating pads &amp; electrical blankets; may cause increased peripheral dilatation , vascular collapse &amp;  further loss of heat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-the patient could be burned because of unawareness—delayed response</a:t>
            </a:r>
          </a:p>
          <a:p>
            <a:pPr lvl="0">
              <a:lnSpc>
                <a:spcPct val="90000"/>
              </a:lnSpc>
              <a:spcBef>
                <a:spcPts val="500"/>
              </a:spcBef>
            </a:pPr>
            <a:r>
              <a:rPr lang="en-US" sz="1900" b="1"/>
              <a:t>Enhancing coping mechanisms: patients may experience severe emotional reactions to changes in appearance &amp; body image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-inform patients and families that inability to recognize symptoms is common</a:t>
            </a:r>
          </a:p>
          <a:p>
            <a:pPr lvl="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1900" b="1"/>
              <a:t>       -provide assistant &amp; counseling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Teaching self-care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Instruct how to monitor the patient condition and responses to therapy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Stress the importance of adherence to medication prescribed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Involve family in teaching because of slowed mental process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Provide written instructions for patients &amp; families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Dietary instructions to promote weight loss once medications are initiated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COMMON NURSING DIAGNOSES: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activity intolerance related to fatigue &amp; depressed cognitive process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risk for imbalanced body temperature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constipation related to depressed GIT function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ineffective breathing pattern related to depressed ventilation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disturbed thought processes related to depressed metabolism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Alteration in thyroid hormone level, increased</a:t>
            </a:r>
            <a:br>
              <a:rPr lang="en-US" sz="2000" b="1"/>
            </a:br>
            <a:r>
              <a:rPr lang="en-US" sz="2000" b="1"/>
              <a:t>Hyperthyroidism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Graves’ disease is the most common type of hyperthyroidism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Results from excessive output of thyroid hormone by abnormal stimulation of thyroid by circulating immunoglobulins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Affects women 8 times more than men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 well-developed hyperthyroidism patients exhibit a group of S&amp; S, referred to as thyrotoxicosis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presenting symptom is nervousness; are often emotionally hyperexcitable, irritable, they can not sit quietly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Palpitation, rapid pulse at rest &amp; exertion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Tolerate heat poorly, perspire freely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Skin is flushed; likely to be warm, soft, moist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Assessment / clinical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Fine tremor of hands; exophthalmos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Increased appetite &amp; dietary intake, progressive weight loss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Muscular fatigability &amp; weakness; amenorrhea; changes in bowel function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Cardiac effects: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heart rate 90-160; elevate systolic Bp not diastolic;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atrial fibrillation; cardiac decompensation—H failure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 brief: sinus tachycardia; increased pulse pressure; palpitations related to increased sensitivity to catecholamines</a:t>
            </a:r>
          </a:p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The course of the disease may be mild, characterized by remissions and excacerbations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The thyroid gland is enlarged; soft &amp; pulsate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A thrill can be palpated, a bruit is heard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A decrease in TSH,  increased free T4; increased radioactive iodine uptake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en-US" sz="2200" b="1"/>
          </a:p>
          <a:p>
            <a:pPr lvl="0">
              <a:lnSpc>
                <a:spcPct val="8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200" b="1"/>
              <a:t>Nursing care: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Wingdings" pitchFamily="2"/>
              <a:buChar char="§"/>
            </a:pPr>
            <a:r>
              <a:rPr lang="en-US" sz="2200" b="1"/>
              <a:t>integration of medical management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Goal of treatment: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reducing  thyroid hyperactivity to relieve symptoms; prevent complications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b="1"/>
              <a:t>A combination of therapy is used; antithyroid, radioactive iodine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endParaRPr lang="en-US" sz="1900" b="1"/>
          </a:p>
          <a:p>
            <a:pPr marL="0" lvl="0" indent="0">
              <a:lnSpc>
                <a:spcPct val="80000"/>
              </a:lnSpc>
              <a:spcBef>
                <a:spcPts val="500"/>
              </a:spcBef>
              <a:buNone/>
            </a:pPr>
            <a:endParaRPr lang="ar-JO"/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en-US" sz="19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Pharmacological therapies: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Radioactive iodine therapy; iodine 131, to destroy overactive thyroid cells—resulting in reduction of hyperthyroidism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95% of patients cured by a single dose of radioactive iodine; the 5% may require 2 doses more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symptoms are relived in 3-4 weeks; monitor for hypothyroidism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Radioactive Iodine is contraindicated: during pregnancy,  while breast-feeding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400"/>
              </a:spcBef>
              <a:buNone/>
            </a:pPr>
            <a:endParaRPr lang="en-US" sz="18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Ablative dose: Initially causes acute release of thyroid hormone—thyroid storm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Manifested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Hyperpyrexia;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Extreme tachycardia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Exaggerated symptoms of hyperthyroidism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GIT: Wt. loss, diarrhea, abdominal pain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Altered neurologic or mental state: delirium, somnolence, coma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Beta adrenergic blocking agents (Inderal) to relieve symptoms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Close follow-up for hypothyriodism; 20% develop hypothyroidism after 2 years</a:t>
            </a:r>
          </a:p>
          <a:p>
            <a:pPr lvl="0">
              <a:spcBef>
                <a:spcPts val="500"/>
              </a:spcBef>
              <a:buNone/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itchFamily="2"/>
              <a:buChar char="§"/>
            </a:pPr>
            <a:r>
              <a:rPr lang="en-US" sz="2000" b="1"/>
              <a:t>Anti-thyroid medications: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 objective is to inhibit one or more stages in thyroid hormone synthesis or hormone release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They  block the utilization of iodine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 most common are: propylthiouracil (PTU);  methimazole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Take  several weeks for symptoms to be relieved; maintenance dose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Withdrawal over several months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Anti-thyroid medications</a:t>
            </a:r>
            <a:br>
              <a:rPr lang="en-US" sz="2000" b="1"/>
            </a:br>
            <a:r>
              <a:rPr lang="en-US" sz="2000" b="1"/>
              <a:t>nursing considerations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Periodic follow-up is necessary: fever, rash, thrombocytopenia may occur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With signs of infection: pharyngitis, fever, mouth ulcer; advise to stop medications, notify physician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Agranulocytosis in 5% of the patients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Instruct patients not to use nasal decongestants ; they are poorly tolerated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PTU is the treatment of choice in pregnancy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Antithyroid medications are contraindicated in late pregnancy—may affect the fetus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Relapse may occur after 3-6 months of stopping medication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Integration of adjunctive therapy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Potassium iodide can be used in combination with anti-thyroid agents or beta adrenergic blockers to prepare the patient for surgery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They reduce the activity of the thyroid hormone &amp; vascularity of the thyroid gland—safer surgery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Solution of iodine, iodide are more palatable in milk or fruit juice; administered through  straw to prevent staining of teeth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Beta adrenergic blockers (propranolol) to control SNS effect of hyperthyroidism; used to control nervousness, tachycardia, tremor anxiety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patients continue taking Propranolol until T4 and TSH within normal range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General overview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Hypothalamus: corticotropin-RH; thyrotropin-RH; growth H-RH; gonadotropin-RH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Anterior pituitary: GH; ACH; TSH; FST; LT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Posterior pituitary: prolactin; ADH; oxytocin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Adrenal cortex: aldosterone; cortisol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Adrenal medulla: dehydroepiandrosteron; epinephreine; norepinephrine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Thyroid: triiodothyronine T3; thyroxin T4; calcitonin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Parathyroid: parathormone PTH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Kidney: renin, erythroppoietin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Ovaries: estrogen; progesterone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Testes: androgens--testosterone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Surgical management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Previously,  surgical removal of thyroid was the primary method of management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Today it is used for special cases; pregnant women, allergic to antithyroid drugs, in those with large goiter, unable to take antithyroid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Excision of 5-sixth results in prolonged remission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Preoperative management: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PTU  is given until S &amp; S have disappeared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Propranolol may be given to reduce H rate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Medication that prolong clotting, aspirin, are stopped weeks before surgery</a:t>
            </a:r>
          </a:p>
          <a:p>
            <a:pPr lvl="0">
              <a:spcBef>
                <a:spcPts val="500"/>
              </a:spcBef>
              <a:buNone/>
            </a:pPr>
            <a:endParaRPr lang="ar-JO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diagnoses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Imbalanced nutrition, less than body requirement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Ineffective coping related to irritability, hyperexcitability, emotional instability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Low self-esteem related to changes in appearance, weight loss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Altered body temperature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Potential complications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-thyrotoxicosis/thyroid storm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-hypothyroidism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Improving nutritional status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GIT changes—increased peristalsis—diarrhea; increased appetite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Rapid movement of food may result in nutritional deficiencies &amp; weight loss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Several meals a day up to 6; small   well-balanced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Encourage high-caloric, high protein foods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Food &amp; fluid are selected to replace fluid lost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Discourage stimulants: coffee, tea, cola, alcohol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 quiet environment may aid digestion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Record weight &amp; food intake to monitor nutritional status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Enhancing coping measures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Assurance that emotional reactions are a result of the disorder; can be controlled by effective treatment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Also assurance of  family for these reactions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Use a calm unhurried approach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Minimize stressors; hospitalization is not with very sick or talkative patients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Avoid noisy environment; loud sounds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Encourage relaxing activities; if not stimulants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If assigned for surgery; encourage taking drugs to prepare for the surgery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May require repetition of information because of hyperexcitability &amp; shortened attention span  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Improving self-esteem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Changes, because of the disorder, may result in low self-esteem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Convey understanding of the patient’s concern &amp;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Assist in developing effective coping strategies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If appearance is disturbing; remove mirrors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Advise nurses &amp; family not to bring the changes to the patient attention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Explain that most of the changes disappear with effective treatment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Eye care &amp; protection is necessary; instruct on instillation of eye drops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Discourage smoking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Meet the need of the patient with respect to food intake</a:t>
            </a:r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Maintain normal body temperature</a:t>
            </a:r>
            <a:br>
              <a:rPr lang="en-US" sz="2000" b="1"/>
            </a:br>
            <a:r>
              <a:rPr lang="en-US" sz="2000" b="1"/>
              <a:t>Teaching self-care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Maintain the room cool &amp; comfortable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Change bedding &amp; clothes as needed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Cool baths, cool fluid may provide relief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Managing complications: thyroid storm; hypothyroidism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Cardiac and respiratory changes; O2 therapy; fluid replacement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en-US" sz="1600" b="1"/>
          </a:p>
          <a:p>
            <a:pPr lvl="0">
              <a:spcBef>
                <a:spcPts val="500"/>
              </a:spcBef>
            </a:pPr>
            <a:r>
              <a:rPr lang="en-US" sz="2000" b="1"/>
              <a:t>Teach about medications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Provide written information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Advise to avoid stressful situations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Instruction about expectation of the surgery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endParaRPr lang="en-US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Thyroid hormones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Thyroid hormones, T3 &amp;T4 are amino acids containing iodine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They are synthesized &amp; stored in the cells of the thyroid gland until needed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Iodide absorbed in GIT—blood stream—uptake by the thyroid—converted to iodine—react with tyrosine, an amino acid-to form thyroid hormones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Hypothalamus releases thyrotropin-releasing hormone—pituitary gland releases thyroid-stimulating hormone—thyroid gland  to secret T3 &amp; T4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primary function of thyroid hormones is control of cellular metabolic activity—increase levels of specific enzymes that contribute to O2 consumption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Calcitonin is secreted when calcium serum level increases;   increases deposition of calcium in bone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Thyroid hormones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Thyroid gland is located in the lower neck region between sternocleidomastoid muscles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Inspection: instruct to extend the neck and swallow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Palpation from posterior or anterior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Auscultate using the diaphragm of the stethescope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 localized systolic or continuous bruit indicates increased blood flow—hyperthyroidism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Tenderness, enlargement, and nodularity require further assessment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Blood test for TSH, T3, T4; needle biopsy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Free T4 is a direct measure of thyroxine , the only active fraction of T4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T3 is 5 times as potent as T4, has rapid metabolic action; more accurate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Nursing action: check if the patient is receiving iodine-containing drugs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Alteration in thyroid hormone level, decreased</a:t>
            </a:r>
            <a:br>
              <a:rPr lang="en-US" sz="2000" b="1"/>
            </a:br>
            <a:r>
              <a:rPr lang="en-US" sz="2000" b="1"/>
              <a:t>hypothyroidism</a:t>
            </a:r>
            <a:br>
              <a:rPr lang="en-US" sz="2000" b="1"/>
            </a:br>
            <a:endParaRPr lang="ar-JO" sz="2000" b="1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Hypothyroidism results from suboptimal level of thyroid hormones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Range from mild, subclinical to myxedema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The most common cause is autoimmune thyroiditis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Also, common in those with previous hyperthyroidism—been treated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Can be primary, secondary &amp; tertiary; or cretinism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Early symptoms: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 -extreme fatigue—unable to complete a full day’s work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 -Hair loss, brittle nails, dry skin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 -husky voice; hoarseness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 -menstrual disturbances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Affects women 5 times more than men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/>
            <a:endParaRPr lang="ar-JO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Hypothyroidism</a:t>
            </a:r>
            <a:br>
              <a:rPr lang="en-US" sz="2000" b="1"/>
            </a:br>
            <a:r>
              <a:rPr lang="en-US" sz="2000" b="1"/>
              <a:t>clinical manifestations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In severe hypothyroidism: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-subnormal temp. &amp; pulse rate; wt gain without increased food intake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-thickened skin-accumulation of mucopolysaccharides;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-hair thins &amp; falls, cold in warm environment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-as progress; mental process becomes dulled, apathetic; slow speech,</a:t>
            </a:r>
          </a:p>
          <a:p>
            <a:pPr lvl="0">
              <a:spcBef>
                <a:spcPts val="500"/>
              </a:spcBef>
              <a:buNone/>
            </a:pPr>
            <a:r>
              <a:rPr lang="en-US" sz="2000" b="1"/>
              <a:t>      -in most extreme severe stage, myxedema coma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Advanced form: dementia; myxedema in which: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The respiratory drive is depressed; elevated cholesterol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Cardiovascular collapse; atherosclerosis, CAD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These changes require intensive therapy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Myexdema coma: the patient becomes hypothermic &amp; unconscious    </a:t>
            </a:r>
          </a:p>
          <a:p>
            <a:pPr lvl="0">
              <a:spcBef>
                <a:spcPts val="500"/>
              </a:spcBef>
              <a:buFont typeface="Wingdings" pitchFamily="2"/>
              <a:buChar char="q"/>
            </a:pPr>
            <a:r>
              <a:rPr lang="en-US" sz="2000" b="1"/>
              <a:t>Effects of analgesics, sedatives are prolonged  	Read chart 42-3; P. 1256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1900" b="1"/>
              <a:t>Objective: restore normal metabolic rate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en-US" sz="1900" b="1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1900" b="1"/>
              <a:t>Administer / instruct taking of prescribed medications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1900" b="1"/>
              <a:t>      -synthetic levothyroxine (Levothroid)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1900" b="1"/>
              <a:t>      -the dose is based on serum level of TSH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en-US" sz="1900" b="1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1900" b="1"/>
              <a:t>Prevention of cardiac dysfunction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1900" b="1"/>
              <a:t>      -thyroid replacement—increased O2 demand—but no increase in  O2 delivery unless atherosclerosis improves—angina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1900" b="1"/>
              <a:t>      -angina &amp; dysrhytmias  may occur because thyroid replacement enhance catcholamines effect on cardiovascular system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endParaRPr lang="en-US" sz="1900" b="1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1900" b="1"/>
              <a:t>Nursing Alert: Monitor signs of myocardial ischemia in response to Levothyroxine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None/>
            </a:pPr>
            <a:r>
              <a:rPr lang="en-US" sz="1900" b="1"/>
              <a:t>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If these changes occur; discontinue thyroid therapy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Later; is administered at low dose cautiously</a:t>
            </a:r>
          </a:p>
          <a:p>
            <a:pPr lvl="0">
              <a:spcBef>
                <a:spcPts val="500"/>
              </a:spcBef>
            </a:pPr>
            <a:endParaRPr lang="en-US" sz="2000" b="1"/>
          </a:p>
          <a:p>
            <a:pPr lvl="0">
              <a:spcBef>
                <a:spcPts val="500"/>
              </a:spcBef>
            </a:pPr>
            <a:r>
              <a:rPr lang="en-US" sz="2000" b="1"/>
              <a:t>Prevention of drug interaction: 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Thyroid replacement increases blood glucose—adjustment of insulin or anti-diabetic agents  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Increases actions of digoxin, anticoagulant agents, indocin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Hypnotic &amp; sedative agents produce profound somnolence; respiratory  depression—dose adjustment is needed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Bone loss &amp; osteoporosis may occur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Phenytoin &amp; tricyclic antidepressant increases effects of thyroid hormone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/>
              <a:t>Nursing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</a:pPr>
            <a:r>
              <a:rPr lang="en-US" sz="2000" b="1"/>
              <a:t>Supportive therapy: in severe hypothyroidism &amp; myxedema coma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Monitoring of O2 &amp; CO2 status; pulse oximetry, ABGs to guide assisted ventilation to  combat hypoventilation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Cautious administration of fluid—to prevent water toxication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Avoid  external heating pads—they increase O2 demand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Concentrated glucose if hypoglycemia without fluid overload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If mxedema coma—Levothyroxine IV; then oral drugs are continued  </a:t>
            </a:r>
          </a:p>
          <a:p>
            <a:pPr lvl="0">
              <a:spcBef>
                <a:spcPts val="500"/>
              </a:spcBef>
            </a:pPr>
            <a:r>
              <a:rPr lang="en-US" sz="2000" b="1"/>
              <a:t>Modifying activity: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Assist the patient  with care and hygiene</a:t>
            </a:r>
          </a:p>
          <a:p>
            <a:pPr lvl="0">
              <a:spcBef>
                <a:spcPts val="500"/>
              </a:spcBef>
              <a:buFont typeface="Wingdings" pitchFamily="2"/>
              <a:buChar char="ü"/>
            </a:pPr>
            <a:r>
              <a:rPr lang="en-US" sz="2000" b="1"/>
              <a:t>Encourage  participation in activities, as tolerated, to prevent immobility complications</a:t>
            </a:r>
          </a:p>
          <a:p>
            <a:pPr marL="0" lvl="0" indent="0">
              <a:spcBef>
                <a:spcPts val="500"/>
              </a:spcBef>
              <a:buNone/>
            </a:pPr>
            <a:r>
              <a:rPr lang="en-US" sz="2000" b="1"/>
              <a:t>READ NURSING CARE PLAN; Chart 42-2; PP: 1259-1260 AND chart 42-5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1961</Words>
  <Application>Microsoft Office PowerPoint</Application>
  <PresentationFormat>On-screen Show (4:3)</PresentationFormat>
  <Paragraphs>263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NURSING CARE OF PATIENTS WITH ALTERATIONS IN  THYROID GLAND FUNCTION</vt:lpstr>
      <vt:lpstr>General overview</vt:lpstr>
      <vt:lpstr>Thyroid hormones</vt:lpstr>
      <vt:lpstr>Thyroid hormones</vt:lpstr>
      <vt:lpstr>Alteration in thyroid hormone level, decreased hypothyroidism </vt:lpstr>
      <vt:lpstr>Hypothyroidism clinical manifestations</vt:lpstr>
      <vt:lpstr>Nursing care</vt:lpstr>
      <vt:lpstr>Nursing care</vt:lpstr>
      <vt:lpstr>Nursing care</vt:lpstr>
      <vt:lpstr>Specific Nursing care</vt:lpstr>
      <vt:lpstr>Teaching self-care</vt:lpstr>
      <vt:lpstr>Alteration in thyroid hormone level, increased Hyperthyroidism</vt:lpstr>
      <vt:lpstr>Assessment / clinical manifestations</vt:lpstr>
      <vt:lpstr>Nursing management</vt:lpstr>
      <vt:lpstr>Management</vt:lpstr>
      <vt:lpstr>Nursing management</vt:lpstr>
      <vt:lpstr>Management</vt:lpstr>
      <vt:lpstr>Anti-thyroid medications nursing considerations</vt:lpstr>
      <vt:lpstr>Integration of adjunctive therapy</vt:lpstr>
      <vt:lpstr>Surgical management</vt:lpstr>
      <vt:lpstr>Nursing diagnoses</vt:lpstr>
      <vt:lpstr>Improving nutritional status</vt:lpstr>
      <vt:lpstr>Enhancing coping measures</vt:lpstr>
      <vt:lpstr>Improving self-esteem</vt:lpstr>
      <vt:lpstr>Maintain normal body temperature Teaching self-care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CARE OF PATIENTS WITH ALTERATIONS IN  THYROID GLAND FUNCTION</dc:title>
  <dc:creator>user</dc:creator>
  <cp:lastModifiedBy>ENG PC</cp:lastModifiedBy>
  <cp:revision>109</cp:revision>
  <dcterms:created xsi:type="dcterms:W3CDTF">2010-03-11T07:54:57Z</dcterms:created>
  <dcterms:modified xsi:type="dcterms:W3CDTF">2015-09-27T02:12:56Z</dcterms:modified>
</cp:coreProperties>
</file>