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9"/>
  </p:notesMasterIdLst>
  <p:handoutMasterIdLst>
    <p:handoutMasterId r:id="rId30"/>
  </p:handoutMasterIdLst>
  <p:sldIdLst>
    <p:sldId id="374" r:id="rId2"/>
    <p:sldId id="377" r:id="rId3"/>
    <p:sldId id="375" r:id="rId4"/>
    <p:sldId id="378" r:id="rId5"/>
    <p:sldId id="379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6" r:id="rId20"/>
    <p:sldId id="397" r:id="rId21"/>
    <p:sldId id="398" r:id="rId22"/>
    <p:sldId id="399" r:id="rId23"/>
    <p:sldId id="400" r:id="rId24"/>
    <p:sldId id="402" r:id="rId25"/>
    <p:sldId id="403" r:id="rId26"/>
    <p:sldId id="404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F87A-851B-4E21-BAE8-72621562E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8EF6A-7048-48B6-98FD-6F1D20A2E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A4EC4C-C282-46F9-9278-AD0E5366FB87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2856D-F4EB-41AA-9BF8-95FB8979624F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930F8-772C-491A-B5C1-CE3B1FBDF7BA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33DD2-CA82-4B6E-A246-463FF232821C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2ED0B-CFE0-4845-9240-36C3673A99C8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260C5-F734-4758-BF29-8A0A15773EE7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07111B-1582-4310-A48F-87DFE0AD12C9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7DF80-EBCC-490D-8768-35CAAD788434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4C23F3-E2C5-4475-82B7-4BA35C8B1667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9BDD76-3300-4B0E-A5B3-6930F7492B45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52026C-6737-4D2E-8E94-B103C5ADAD6C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ati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/>
            <a:r>
              <a:rPr lang="en-US" sz="4400" b="1" dirty="0" smtClean="0">
                <a:latin typeface="Andalus" pitchFamily="18" charset="-78"/>
                <a:cs typeface="Andalus" pitchFamily="18" charset="-78"/>
              </a:rPr>
              <a:t>Feeding Patients: Hospital Food and </a:t>
            </a:r>
            <a:r>
              <a:rPr lang="en-US" sz="4400" b="1" dirty="0" err="1" smtClean="0">
                <a:latin typeface="Andalus" pitchFamily="18" charset="-78"/>
                <a:cs typeface="Andalus" pitchFamily="18" charset="-78"/>
              </a:rPr>
              <a:t>Enteral</a:t>
            </a:r>
            <a:r>
              <a:rPr lang="en-US" sz="4400" b="1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sz="4400" b="1" dirty="0" err="1" smtClean="0">
                <a:latin typeface="Andalus" pitchFamily="18" charset="-78"/>
                <a:cs typeface="Andalus" pitchFamily="18" charset="-78"/>
              </a:rPr>
              <a:t>Parenteral</a:t>
            </a:r>
            <a:r>
              <a:rPr lang="en-US" sz="4400" b="1" dirty="0" smtClean="0">
                <a:latin typeface="Andalus" pitchFamily="18" charset="-78"/>
                <a:cs typeface="Andalus" pitchFamily="18" charset="-78"/>
              </a:rPr>
              <a:t> Nutrition</a:t>
            </a:r>
          </a:p>
          <a:p>
            <a:pPr algn="ctr" rtl="0">
              <a:buNone/>
            </a:pPr>
            <a:endParaRPr lang="en-US" sz="4400" b="1" dirty="0" smtClean="0">
              <a:latin typeface="Andalus" pitchFamily="18" charset="-78"/>
              <a:cs typeface="Andalus" pitchFamily="18" charset="-78"/>
            </a:endParaRPr>
          </a:p>
          <a:p>
            <a:pPr algn="ctr" rtl="0"/>
            <a:r>
              <a:rPr lang="en-US" b="1" dirty="0" smtClean="0">
                <a:latin typeface="Andalus" pitchFamily="18" charset="-78"/>
                <a:cs typeface="Andalus" pitchFamily="18" charset="-78"/>
              </a:rPr>
              <a:t>Dr.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Banan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T.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Awawde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h</a:t>
            </a:r>
            <a:endParaRPr lang="ar-JO" dirty="0" smtClean="0">
              <a:latin typeface="Andalus" pitchFamily="18" charset="-78"/>
              <a:cs typeface="Andalus" pitchFamily="18" charset="-78"/>
            </a:endParaRPr>
          </a:p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Unit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16</a:t>
            </a:r>
            <a:endParaRPr lang="ar-JO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 lnSpcReduction="10000"/>
          </a:bodyPr>
          <a:lstStyle/>
          <a:p>
            <a:pPr lvl="0" algn="l" rtl="0">
              <a:buNone/>
            </a:pPr>
            <a:r>
              <a:rPr lang="en-US" b="1" dirty="0" smtClean="0"/>
              <a:t>Treatment requires collaboration of all health care professionals and addressing interventions that target the cause.</a:t>
            </a:r>
          </a:p>
          <a:p>
            <a:pPr lvl="0" algn="l" rtl="0"/>
            <a:r>
              <a:rPr lang="en-US" dirty="0" smtClean="0"/>
              <a:t>determined by the etiology of condition</a:t>
            </a:r>
          </a:p>
          <a:p>
            <a:pPr lvl="0" algn="l" rtl="0"/>
            <a:r>
              <a:rPr lang="en-US" dirty="0" smtClean="0"/>
              <a:t>optimizing intake to compensate for decreased intake, </a:t>
            </a:r>
            <a:r>
              <a:rPr lang="en-US" dirty="0" err="1" smtClean="0"/>
              <a:t>malabsorption</a:t>
            </a:r>
            <a:r>
              <a:rPr lang="en-US" dirty="0" smtClean="0"/>
              <a:t>, nutrient losses, or unmet increased needs     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100" dirty="0" smtClean="0"/>
              <a:t>Clients with poor appetites should be encouraged to consume foods with higher nutrient content at the start of the meal to avoid filling up on foods with little nutritional value.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100" dirty="0" smtClean="0"/>
              <a:t>Offering nutrient-dense meals and snacks frequently is helpful for those who get full too quickly, a condition called early satiety.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100" dirty="0" smtClean="0"/>
              <a:t>Proper feeding assistance is crucial in clients who are unable to self-feed.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err="1" smtClean="0"/>
              <a:t>Enteral</a:t>
            </a:r>
            <a:r>
              <a:rPr lang="en-US" dirty="0" smtClean="0"/>
              <a:t> nutrition—nutrition support that utilizes the GI tract</a:t>
            </a:r>
          </a:p>
          <a:p>
            <a:pPr algn="l" rtl="0"/>
            <a:r>
              <a:rPr lang="en-US" dirty="0" err="1" smtClean="0"/>
              <a:t>Parenteral</a:t>
            </a:r>
            <a:r>
              <a:rPr lang="en-US" dirty="0" smtClean="0"/>
              <a:t> nutrition—intravenous nutrition when the GI tract is not functioning</a:t>
            </a:r>
          </a:p>
          <a:p>
            <a:pPr algn="l" rtl="0"/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sz="3200" b="1" dirty="0" err="1" smtClean="0"/>
              <a:t>Enteral</a:t>
            </a:r>
            <a:r>
              <a:rPr lang="en-US" sz="3200" b="1" dirty="0" smtClean="0"/>
              <a:t> nutrition</a:t>
            </a:r>
          </a:p>
          <a:p>
            <a:pPr lvl="0" algn="l" rtl="0"/>
            <a:r>
              <a:rPr lang="en-US" dirty="0" smtClean="0"/>
              <a:t>liquid nutrition supplements</a:t>
            </a:r>
          </a:p>
          <a:p>
            <a:pPr lvl="0" algn="l" rtl="0"/>
            <a:r>
              <a:rPr lang="en-US" dirty="0" smtClean="0"/>
              <a:t>feeding tubes</a:t>
            </a:r>
          </a:p>
          <a:p>
            <a:pPr algn="l" rtl="0"/>
            <a:r>
              <a:rPr lang="en-US" b="1" dirty="0" err="1" smtClean="0"/>
              <a:t>Enteral</a:t>
            </a:r>
            <a:r>
              <a:rPr lang="en-US" b="1" dirty="0" smtClean="0"/>
              <a:t> nutrition:</a:t>
            </a:r>
            <a:r>
              <a:rPr lang="en-US" dirty="0" smtClean="0"/>
              <a:t> A way to provide food through a tube placed in the nose, the stomach, or the small intestine. A tube in the nose is called a </a:t>
            </a:r>
            <a:r>
              <a:rPr lang="en-US" dirty="0" err="1" smtClean="0"/>
              <a:t>nasogastric</a:t>
            </a:r>
            <a:r>
              <a:rPr lang="en-US" dirty="0" smtClean="0"/>
              <a:t> tube.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026" name="Picture 2" descr="C:\Users\u142\Pictures\enteral_parenteral_fi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190" y="1481138"/>
            <a:ext cx="4019620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l" rtl="0"/>
            <a:r>
              <a:rPr lang="en-US" dirty="0" err="1" smtClean="0"/>
              <a:t>Enteral</a:t>
            </a:r>
            <a:r>
              <a:rPr lang="en-US" dirty="0" smtClean="0"/>
              <a:t> nutrition:</a:t>
            </a:r>
          </a:p>
          <a:p>
            <a:pPr lvl="0" algn="l" rtl="0">
              <a:buNone/>
            </a:pPr>
            <a:r>
              <a:rPr lang="en-US" dirty="0" smtClean="0"/>
              <a:t> support involves the use of oral liquid nutrition supplements or tube feedings.</a:t>
            </a:r>
          </a:p>
          <a:p>
            <a:pPr lvl="0" algn="l" rtl="0">
              <a:buNone/>
            </a:pPr>
            <a:r>
              <a:rPr lang="en-US" dirty="0" smtClean="0"/>
              <a:t> Tube feeding is indicated in clients who cannot safely take adequate oral nutrition.</a:t>
            </a:r>
          </a:p>
          <a:p>
            <a:pPr lvl="0" algn="l" rtl="0"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Examples</a:t>
            </a:r>
            <a:r>
              <a:rPr lang="en-US" dirty="0" smtClean="0"/>
              <a:t> include:</a:t>
            </a:r>
          </a:p>
          <a:p>
            <a:pPr lvl="0" algn="l" rtl="0">
              <a:buNone/>
            </a:pPr>
            <a:r>
              <a:rPr lang="en-US" dirty="0" smtClean="0"/>
              <a:t>1. those at risk of aspirating oral intake.</a:t>
            </a:r>
          </a:p>
          <a:p>
            <a:pPr lvl="0" algn="l" rtl="0">
              <a:buNone/>
            </a:pPr>
            <a:r>
              <a:rPr lang="en-US" dirty="0" smtClean="0"/>
              <a:t>2. who are unconscious.</a:t>
            </a:r>
          </a:p>
          <a:p>
            <a:pPr lvl="0" algn="l" rtl="0">
              <a:buNone/>
            </a:pPr>
            <a:r>
              <a:rPr lang="en-US" dirty="0" smtClean="0"/>
              <a:t>3. experiencing significant anorexia.</a:t>
            </a:r>
          </a:p>
          <a:p>
            <a:pPr lvl="0" algn="l" rtl="0">
              <a:buNone/>
            </a:pPr>
            <a:r>
              <a:rPr lang="en-US" dirty="0" smtClean="0"/>
              <a:t>4.unable to consume adequate intake to match increased metabolic demands.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Enteral</a:t>
            </a:r>
            <a:r>
              <a:rPr lang="en-US" dirty="0" smtClean="0"/>
              <a:t> nutrition</a:t>
            </a:r>
            <a:endParaRPr lang="ar-J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 err="1" smtClean="0"/>
              <a:t>Enteral</a:t>
            </a:r>
            <a:r>
              <a:rPr lang="en-US" dirty="0" smtClean="0"/>
              <a:t> nutrition formulas are available in an array of nutrient mixes and forms.</a:t>
            </a:r>
          </a:p>
          <a:p>
            <a:pPr lvl="1" algn="l" rtl="0"/>
            <a:r>
              <a:rPr lang="en-US" sz="2400" dirty="0" smtClean="0"/>
              <a:t>1. polymeric formulas</a:t>
            </a:r>
          </a:p>
          <a:p>
            <a:pPr lvl="1" algn="l" rtl="0"/>
            <a:r>
              <a:rPr lang="en-US" sz="2400" dirty="0" smtClean="0"/>
              <a:t>2. elemental formulas</a:t>
            </a:r>
          </a:p>
          <a:p>
            <a:pPr lvl="1" algn="l" rtl="0"/>
            <a:r>
              <a:rPr lang="en-US" sz="2400" dirty="0" smtClean="0"/>
              <a:t>3. modular formulas</a:t>
            </a:r>
          </a:p>
          <a:p>
            <a:pPr algn="l" rtl="0"/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Cont………..</a:t>
            </a:r>
            <a:endParaRPr lang="ar-J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/>
            <a:r>
              <a:rPr lang="en-US" sz="2400" b="1" u="sng" dirty="0" smtClean="0"/>
              <a:t>polymeric formulas</a:t>
            </a:r>
            <a:r>
              <a:rPr lang="en-US" sz="2400" dirty="0" smtClean="0"/>
              <a:t>—an intact macronutrient rich formula, recommended for clients with full digestive and absorptive function (requires GI enzymes and secretions to function)</a:t>
            </a:r>
            <a:endParaRPr lang="en-US" sz="2800" dirty="0" smtClean="0"/>
          </a:p>
          <a:p>
            <a:pPr lvl="2" algn="l" rtl="0"/>
            <a:r>
              <a:rPr lang="en-US" sz="2400" dirty="0" smtClean="0"/>
              <a:t>ex. soy protein, milk proteins; casein and whey</a:t>
            </a:r>
            <a:endParaRPr lang="en-US" sz="2800" dirty="0" smtClean="0"/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/>
            <a:r>
              <a:rPr lang="en-US" sz="2400" dirty="0" smtClean="0"/>
              <a:t>. </a:t>
            </a:r>
            <a:r>
              <a:rPr lang="en-US" sz="2400" b="1" u="sng" dirty="0" smtClean="0"/>
              <a:t>elemental formulas</a:t>
            </a:r>
            <a:r>
              <a:rPr lang="en-US" sz="2400" dirty="0" smtClean="0"/>
              <a:t>—predigested macronutrient formulas, recommended for clients with limited GI enzyme secretion and absorptive function</a:t>
            </a:r>
            <a:endParaRPr lang="en-US" sz="2800" dirty="0" smtClean="0"/>
          </a:p>
          <a:p>
            <a:pPr lvl="2" algn="l" rtl="0"/>
            <a:r>
              <a:rPr lang="en-US" sz="2400" dirty="0" smtClean="0"/>
              <a:t>ex. proteins broken down to amino acids and simple sugars</a:t>
            </a:r>
            <a:endParaRPr lang="en-US" sz="2800" dirty="0" smtClean="0"/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/>
            <a:r>
              <a:rPr lang="en-US" sz="2400" b="1" u="sng" dirty="0" smtClean="0"/>
              <a:t>modular formulas</a:t>
            </a:r>
            <a:r>
              <a:rPr lang="en-US" sz="2400" dirty="0" smtClean="0"/>
              <a:t>—contains just a protein, fat, or carbohydrate source to mix with polymeric and elemental formulas to increase nutrient content; also used for disease-specific use with recommendations for feeding certain diagnoses</a:t>
            </a:r>
            <a:endParaRPr lang="en-US" sz="2800" dirty="0" smtClean="0"/>
          </a:p>
          <a:p>
            <a:pPr lvl="2" algn="l" rtl="0"/>
            <a:r>
              <a:rPr lang="en-US" sz="2400" dirty="0" smtClean="0"/>
              <a:t>ex. respiratory clients need higher fat formulas enriched with certain amino acids (glutamine) to benefit the client during physiological stress</a:t>
            </a:r>
            <a:endParaRPr lang="en-US" sz="2800" dirty="0" smtClean="0"/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3200" b="1" u="sng" dirty="0" smtClean="0"/>
              <a:t>Proper feeding techniques:</a:t>
            </a:r>
          </a:p>
          <a:p>
            <a:pPr lvl="0" algn="l" rtl="0"/>
            <a:r>
              <a:rPr lang="en-US" dirty="0" smtClean="0"/>
              <a:t>client positioning</a:t>
            </a:r>
          </a:p>
          <a:p>
            <a:pPr lvl="0" algn="l" rtl="0"/>
            <a:r>
              <a:rPr lang="en-US" dirty="0" smtClean="0"/>
              <a:t>medication administration</a:t>
            </a:r>
          </a:p>
          <a:p>
            <a:pPr lvl="0" algn="l" rtl="0"/>
            <a:r>
              <a:rPr lang="en-US" dirty="0" smtClean="0"/>
              <a:t>delivery of the prescribed volume</a:t>
            </a:r>
          </a:p>
          <a:p>
            <a:pPr lvl="0" algn="l" rtl="0"/>
            <a:r>
              <a:rPr lang="en-US" dirty="0" smtClean="0"/>
              <a:t>requires diligent monitoring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Components of standard and texture-modified hospital diets and indications.</a:t>
            </a:r>
          </a:p>
          <a:p>
            <a:pPr lvl="0"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Malnutrition.</a:t>
            </a: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TPN.</a:t>
            </a:r>
            <a:endParaRPr lang="ar-JO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ar-J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 smtClean="0"/>
              <a:t>Parenteral</a:t>
            </a:r>
            <a:r>
              <a:rPr lang="en-US" dirty="0" smtClean="0"/>
              <a:t> nutrition is indicated when a client requires specialized nutrition support and the gastrointestinal tract is not functioning.</a:t>
            </a:r>
          </a:p>
          <a:p>
            <a:pPr lvl="0" algn="l" rtl="0"/>
            <a:r>
              <a:rPr lang="en-US" dirty="0" smtClean="0"/>
              <a:t>paralytic </a:t>
            </a:r>
            <a:r>
              <a:rPr lang="en-US" dirty="0" err="1" smtClean="0"/>
              <a:t>ileus</a:t>
            </a:r>
            <a:r>
              <a:rPr lang="en-US" dirty="0" smtClean="0"/>
              <a:t>—intestinal obstruction, bowel ischemia, lack of gut peristalsis </a:t>
            </a:r>
          </a:p>
          <a:p>
            <a:pPr lvl="0" algn="l" rtl="0"/>
            <a:r>
              <a:rPr lang="en-US" dirty="0" smtClean="0"/>
              <a:t>short bowel syndrome—loss of significant absorptive surface</a:t>
            </a:r>
          </a:p>
          <a:p>
            <a:pPr algn="l" rtl="0">
              <a:buNone/>
            </a:pPr>
            <a:endParaRPr lang="en-US" dirty="0" smtClean="0"/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Parenteral</a:t>
            </a:r>
            <a:r>
              <a:rPr lang="en-US" dirty="0" smtClean="0"/>
              <a:t> nutrition</a:t>
            </a:r>
            <a:endParaRPr lang="ar-J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The macronutrient content of </a:t>
            </a:r>
            <a:r>
              <a:rPr lang="en-US" dirty="0" err="1" smtClean="0"/>
              <a:t>parenteral</a:t>
            </a:r>
            <a:r>
              <a:rPr lang="en-US" dirty="0" smtClean="0"/>
              <a:t> nutrition must be in the most basic form since the solution bypasses the digestive and absorptive processes and is infused directly into the bloodstream.</a:t>
            </a:r>
          </a:p>
          <a:p>
            <a:pPr algn="l" rtl="0"/>
            <a:r>
              <a:rPr lang="en-US" dirty="0" smtClean="0"/>
              <a:t> The route and rate of solution delivery depends on the condition and needs of the client.</a:t>
            </a:r>
          </a:p>
          <a:p>
            <a:pPr algn="l" rtl="0"/>
            <a:r>
              <a:rPr lang="en-US" dirty="0" smtClean="0"/>
              <a:t>by some route other than through the alimentary canal, such as by subcutaneous, intramuscular, </a:t>
            </a:r>
            <a:r>
              <a:rPr lang="en-US" dirty="0" err="1" smtClean="0"/>
              <a:t>intrasternal</a:t>
            </a:r>
            <a:r>
              <a:rPr lang="en-US" dirty="0" smtClean="0"/>
              <a:t>, or intravenous injection.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1026" name="Picture 2" descr="C:\Users\u142\Pictures\X2604-P-12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47975" y="1839119"/>
            <a:ext cx="34480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None/>
            </a:pPr>
            <a:r>
              <a:rPr lang="en-US" b="1" u="sng" dirty="0" smtClean="0"/>
              <a:t>Peripheral </a:t>
            </a:r>
            <a:r>
              <a:rPr lang="en-US" b="1" u="sng" dirty="0" err="1" smtClean="0"/>
              <a:t>parenteral</a:t>
            </a:r>
            <a:r>
              <a:rPr lang="en-US" dirty="0" smtClean="0"/>
              <a:t>:</a:t>
            </a:r>
          </a:p>
          <a:p>
            <a:pPr lvl="0" algn="l" rtl="0"/>
            <a:r>
              <a:rPr lang="en-US" dirty="0" smtClean="0"/>
              <a:t>nutrition via a peripheral vein where the need for nutrition support is short term and the client is able to handle the fluid volume of the solution.</a:t>
            </a:r>
          </a:p>
          <a:p>
            <a:pPr lvl="0" algn="l" rtl="0">
              <a:buNone/>
            </a:pPr>
            <a:r>
              <a:rPr lang="en-US" b="1" u="sng" dirty="0" smtClean="0"/>
              <a:t>Total </a:t>
            </a:r>
            <a:r>
              <a:rPr lang="en-US" b="1" u="sng" dirty="0" err="1" smtClean="0"/>
              <a:t>parenteral</a:t>
            </a:r>
            <a:r>
              <a:rPr lang="en-US" b="1" u="sng" dirty="0" smtClean="0"/>
              <a:t>: </a:t>
            </a:r>
          </a:p>
          <a:p>
            <a:pPr lvl="0" algn="l" rtl="0"/>
            <a:r>
              <a:rPr lang="en-US" dirty="0" smtClean="0"/>
              <a:t>Nutrition will be needed for more than ten days, or the patient is fluid restricted; utilizes a central vein.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3200" b="1" u="sng" dirty="0" err="1" smtClean="0"/>
              <a:t>Parenteral</a:t>
            </a:r>
            <a:r>
              <a:rPr lang="en-US" sz="3200" b="1" u="sng" dirty="0" smtClean="0"/>
              <a:t> nutrition:</a:t>
            </a:r>
          </a:p>
          <a:p>
            <a:pPr lvl="0" algn="l" rtl="0"/>
            <a:r>
              <a:rPr lang="en-US" dirty="0" smtClean="0"/>
              <a:t>carbohydrates = dextrose</a:t>
            </a:r>
          </a:p>
          <a:p>
            <a:pPr lvl="0" algn="l" rtl="0"/>
            <a:r>
              <a:rPr lang="en-US" dirty="0" smtClean="0"/>
              <a:t>protein = amino acids</a:t>
            </a:r>
          </a:p>
          <a:p>
            <a:pPr lvl="0" algn="l" rtl="0"/>
            <a:r>
              <a:rPr lang="en-US" dirty="0" smtClean="0"/>
              <a:t>lipids = essential fatty acids</a:t>
            </a:r>
          </a:p>
          <a:p>
            <a:pPr lvl="0" algn="l" rtl="0"/>
            <a:r>
              <a:rPr lang="en-US" dirty="0" smtClean="0"/>
              <a:t>vitamins</a:t>
            </a:r>
          </a:p>
          <a:p>
            <a:pPr lvl="0" algn="l" rtl="0"/>
            <a:r>
              <a:rPr lang="en-US" dirty="0" smtClean="0"/>
              <a:t>minerals</a:t>
            </a:r>
          </a:p>
          <a:p>
            <a:pPr lvl="0" algn="l" rtl="0"/>
            <a:r>
              <a:rPr lang="en-US" dirty="0" smtClean="0"/>
              <a:t>electrolytes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l" rtl="0"/>
            <a:r>
              <a:rPr lang="en-US" dirty="0" smtClean="0"/>
              <a:t>Palliative nutrition, or nutrition meant to aid in relief of symptoms or discomfort rather than cure. </a:t>
            </a:r>
          </a:p>
          <a:p>
            <a:pPr lvl="0" algn="l" rtl="0"/>
            <a:endParaRPr lang="en-US" dirty="0" smtClean="0"/>
          </a:p>
          <a:p>
            <a:pPr lvl="0" algn="l" rtl="0"/>
            <a:r>
              <a:rPr lang="en-US" dirty="0" smtClean="0"/>
              <a:t>Providing oral hydration and nutrition can be implemented to client tolerance. </a:t>
            </a:r>
          </a:p>
          <a:p>
            <a:pPr lvl="0" algn="l" rtl="0"/>
            <a:r>
              <a:rPr lang="en-US" dirty="0" smtClean="0"/>
              <a:t>Thirst can be alleviated with liquids as tolerated, ice chips, mouth care, and lubricating the lips.</a:t>
            </a:r>
          </a:p>
          <a:p>
            <a:pPr lvl="0" algn="l" rtl="0"/>
            <a:r>
              <a:rPr lang="en-US" dirty="0" smtClean="0"/>
              <a:t>When dehydration and its metabolic consequences occur, a sedative effect results along with reduction in oral secretions, urination, and bronchial congestion—all of which may lessen patient suffering.</a:t>
            </a:r>
          </a:p>
          <a:p>
            <a:pPr lvl="0" algn="l" rtl="0"/>
            <a:r>
              <a:rPr lang="en-US" dirty="0" smtClean="0"/>
              <a:t>In cases such as when the client is terminally ill or has advanced dementia, the health care team and the client or proxy should evaluate </a:t>
            </a:r>
            <a:r>
              <a:rPr lang="en-US" dirty="0" err="1" smtClean="0"/>
              <a:t>nonoral</a:t>
            </a:r>
            <a:r>
              <a:rPr lang="en-US" dirty="0" smtClean="0"/>
              <a:t> feeding, whether by feeding tube or </a:t>
            </a:r>
            <a:r>
              <a:rPr lang="en-US" dirty="0" err="1" smtClean="0"/>
              <a:t>parenteral</a:t>
            </a:r>
            <a:r>
              <a:rPr lang="en-US" dirty="0" smtClean="0"/>
              <a:t> route.</a:t>
            </a:r>
          </a:p>
          <a:p>
            <a:pPr algn="l" rtl="0"/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Palliative nutrition</a:t>
            </a:r>
            <a:endParaRPr lang="ar-J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u="sng" dirty="0" smtClean="0"/>
              <a:t>Respecting cultural and religious beliefs during end-of-life treatments</a:t>
            </a:r>
          </a:p>
          <a:p>
            <a:pPr lvl="0" algn="l" rtl="0"/>
            <a:r>
              <a:rPr lang="en-US" dirty="0" smtClean="0"/>
              <a:t>difficult process to be involved in decision-making regarding the withholding of nutrition support</a:t>
            </a:r>
          </a:p>
          <a:p>
            <a:pPr lvl="0" algn="l" rtl="0"/>
            <a:r>
              <a:rPr lang="en-US" dirty="0" smtClean="0"/>
              <a:t>an understanding of the ethical, legal, medical, and personal components contributing to decisions is essential for the nurse involved in end-of-life care</a:t>
            </a:r>
          </a:p>
          <a:p>
            <a:pPr algn="l" rtl="0"/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http://t1.gstatic.com/images?q=tbn:ANd9GcQMz7UEKvyBTvTpWjVzJ0QpmSGGyLE5fVBZd8nn7uGDEjWchkNYO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267075" y="2867819"/>
            <a:ext cx="2609850" cy="1752600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6ADB-7D45-4DEC-89CE-A441059E34B8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Segoe Script" pitchFamily="34" charset="0"/>
              </a:rPr>
              <a:t>THE END……</a:t>
            </a:r>
            <a:br>
              <a:rPr lang="en-US" sz="6000" dirty="0" smtClean="0">
                <a:latin typeface="Segoe Script" pitchFamily="34" charset="0"/>
              </a:rPr>
            </a:br>
            <a:r>
              <a:rPr lang="en-US" sz="6000" dirty="0" smtClean="0">
                <a:latin typeface="Segoe Script" pitchFamily="34" charset="0"/>
              </a:rPr>
              <a:t>…..questions????</a:t>
            </a:r>
            <a:endParaRPr lang="en-US" sz="6000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variety of normal and therapeutic diets are prescribed in acute and long-term care.</a:t>
            </a:r>
          </a:p>
          <a:p>
            <a:pPr algn="l" rtl="0"/>
            <a:r>
              <a:rPr lang="en-US" dirty="0" smtClean="0"/>
              <a:t>The diet  based upon a client’s nutritional or physical needs.</a:t>
            </a:r>
          </a:p>
          <a:p>
            <a:pPr algn="l" rtl="0"/>
            <a:r>
              <a:rPr lang="en-US" dirty="0" smtClean="0"/>
              <a:t> A Regular or House diet does not restrict intake of any nutrient, food group, or consistency of food.</a:t>
            </a:r>
          </a:p>
          <a:p>
            <a:pPr algn="l" rtl="0"/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3200" b="1" u="sng" dirty="0" smtClean="0"/>
              <a:t>Clear Liquids diet</a:t>
            </a:r>
          </a:p>
          <a:p>
            <a:pPr lvl="0" algn="l" rtl="0"/>
            <a:r>
              <a:rPr lang="en-US" dirty="0" smtClean="0"/>
              <a:t>oral hydration</a:t>
            </a:r>
          </a:p>
          <a:p>
            <a:pPr lvl="0" algn="l" rtl="0"/>
            <a:r>
              <a:rPr lang="en-US" dirty="0" smtClean="0"/>
              <a:t>bowel preparation for procedures</a:t>
            </a:r>
          </a:p>
          <a:p>
            <a:pPr lvl="0" algn="l" rtl="0"/>
            <a:r>
              <a:rPr lang="en-US" dirty="0" smtClean="0"/>
              <a:t>transitioning the client to solid foods from </a:t>
            </a:r>
            <a:r>
              <a:rPr lang="en-US" sz="2800" dirty="0" smtClean="0"/>
              <a:t>NPO </a:t>
            </a:r>
            <a:r>
              <a:rPr lang="en-US" sz="1200" dirty="0" smtClean="0"/>
              <a:t>(</a:t>
            </a:r>
            <a:r>
              <a:rPr lang="en-US" sz="1400" b="1" dirty="0" smtClean="0"/>
              <a:t>Nil per </a:t>
            </a:r>
            <a:r>
              <a:rPr lang="en-US" sz="1400" b="1" dirty="0" err="1" smtClean="0"/>
              <a:t>os</a:t>
            </a:r>
            <a:r>
              <a:rPr lang="en-US" sz="1400" dirty="0" smtClean="0"/>
              <a:t> a medical instruction meaning to withhold oral food and fluids from a patient for various reasons. It is a </a:t>
            </a:r>
            <a:r>
              <a:rPr lang="en-US" sz="1400" dirty="0" smtClean="0">
                <a:hlinkClick r:id="rId2" action="ppaction://hlinkfile" tooltip="Latin"/>
              </a:rPr>
              <a:t>Latin</a:t>
            </a:r>
            <a:r>
              <a:rPr lang="en-US" sz="1400" dirty="0" smtClean="0"/>
              <a:t> phrase )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Clear liquids should not be used as the sole source of nutrition for more than 72 hours because of inadequate nutrients and energy levels.</a:t>
            </a:r>
          </a:p>
          <a:p>
            <a:pPr lvl="0" algn="l" rtl="0"/>
            <a:r>
              <a:rPr lang="en-US" dirty="0" smtClean="0"/>
              <a:t>liquid at room temperature: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1800" dirty="0" smtClean="0"/>
              <a:t>clear juices—cranberry, apple, grape.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1800" dirty="0" smtClean="0"/>
              <a:t>clear drinks—fruit punch, sodas plain tea, black coffee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1800" dirty="0" smtClean="0"/>
              <a:t>Gelatin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1800" dirty="0" smtClean="0"/>
              <a:t>honey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The Full Liquids diet for clients with chewing or swallowing difficulties.</a:t>
            </a:r>
          </a:p>
          <a:p>
            <a:pPr algn="l" rtl="0"/>
            <a:r>
              <a:rPr lang="en-US" dirty="0" smtClean="0"/>
              <a:t>High lactose, high fat, and low fiber content make this inappropriate for prolonged use.</a:t>
            </a:r>
          </a:p>
          <a:p>
            <a:pPr lvl="0" algn="l" rtl="0">
              <a:buNone/>
            </a:pPr>
            <a:r>
              <a:rPr lang="en-US" b="1" u="sng" dirty="0" smtClean="0"/>
              <a:t>Foods liquid at room temperature:</a:t>
            </a:r>
          </a:p>
          <a:p>
            <a:pPr lvl="0" algn="l" rtl="0"/>
            <a:r>
              <a:rPr lang="en-US" dirty="0" smtClean="0"/>
              <a:t>juices</a:t>
            </a:r>
          </a:p>
          <a:p>
            <a:pPr lvl="0" algn="l" rtl="0"/>
            <a:r>
              <a:rPr lang="en-US" dirty="0" smtClean="0"/>
              <a:t>dairy or dairy alternative—beverages, ice cream, yogurt</a:t>
            </a:r>
          </a:p>
          <a:p>
            <a:pPr lvl="0" algn="l" rtl="0"/>
            <a:r>
              <a:rPr lang="en-US" dirty="0" smtClean="0"/>
              <a:t>custard, pudding</a:t>
            </a:r>
          </a:p>
          <a:p>
            <a:pPr lvl="0" algn="l" rtl="0"/>
            <a:r>
              <a:rPr lang="en-US" dirty="0" smtClean="0"/>
              <a:t>hot cereal</a:t>
            </a:r>
          </a:p>
          <a:p>
            <a:pPr lvl="0" algn="l" rtl="0"/>
            <a:r>
              <a:rPr lang="en-US" dirty="0" smtClean="0"/>
              <a:t>liquid oral nutrition supplements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Malnutrition occurs in the hospital at a surprisingly significant rate; up to 50% of adults in health care institutions have protein-calorie malnutrition</a:t>
            </a:r>
          </a:p>
          <a:p>
            <a:pPr lvl="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Malnutrition that occurs because of health care practices or treatment is called iatrogenic malnutrition.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prolonged use of clear liquid diets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missed or interrupted meals or tube feedings because of medical testing or procedures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treatment and medication side effects that diminish appetite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lack of adequate feeding assistance</a:t>
            </a:r>
          </a:p>
          <a:p>
            <a:pPr algn="l" rtl="0"/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Interventions for the hospitalized patient with malnutrition</a:t>
            </a:r>
            <a:r>
              <a:rPr lang="en-US" dirty="0" smtClean="0"/>
              <a:t>.</a:t>
            </a:r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Malnutrition screening upon admission is the nurse’s assessment to provide a basis for monitoring client nutrition status while hospitalized.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dirty="0" smtClean="0"/>
              <a:t>diseases that affect nutrient absorption or metabolism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dirty="0" smtClean="0"/>
              <a:t>preoperative fasting practices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The client’s well-being becomes jeopardized with increased: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dirty="0" smtClean="0"/>
              <a:t>length of stay 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dirty="0" smtClean="0"/>
              <a:t>costs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dirty="0" smtClean="0"/>
              <a:t>infection rates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dirty="0" smtClean="0"/>
              <a:t>disease complications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dirty="0" smtClean="0"/>
              <a:t>poor wound healing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dirty="0" smtClean="0"/>
              <a:t>altered pharmacokinetics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dirty="0" smtClean="0"/>
              <a:t>increased mortality rates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1379</TotalTime>
  <Words>1169</Words>
  <Application>Microsoft Office PowerPoint</Application>
  <PresentationFormat>On-screen Show (4:3)</PresentationFormat>
  <Paragraphs>168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Unit 16</vt:lpstr>
      <vt:lpstr>Objectives</vt:lpstr>
      <vt:lpstr>Slide 3</vt:lpstr>
      <vt:lpstr>Slide 4</vt:lpstr>
      <vt:lpstr>Slide 5</vt:lpstr>
      <vt:lpstr>Slide 6</vt:lpstr>
      <vt:lpstr>Interventions for the hospitalized patient with malnutrition.</vt:lpstr>
      <vt:lpstr>Slide 8</vt:lpstr>
      <vt:lpstr>Slide 9</vt:lpstr>
      <vt:lpstr>Slide 10</vt:lpstr>
      <vt:lpstr>Slide 11</vt:lpstr>
      <vt:lpstr>Slide 12</vt:lpstr>
      <vt:lpstr>Slide 13</vt:lpstr>
      <vt:lpstr>Enteral nutrition</vt:lpstr>
      <vt:lpstr>Cont………..</vt:lpstr>
      <vt:lpstr>Slide 16</vt:lpstr>
      <vt:lpstr>Slide 17</vt:lpstr>
      <vt:lpstr>Slide 18</vt:lpstr>
      <vt:lpstr>Slide 19</vt:lpstr>
      <vt:lpstr>Parenteral nutrition</vt:lpstr>
      <vt:lpstr>Slide 21</vt:lpstr>
      <vt:lpstr>Slide 22</vt:lpstr>
      <vt:lpstr>Slide 23</vt:lpstr>
      <vt:lpstr>Slide 24</vt:lpstr>
      <vt:lpstr>Palliative nutrition</vt:lpstr>
      <vt:lpstr>Slide 26</vt:lpstr>
      <vt:lpstr>THE END…… …..questions????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</dc:title>
  <dc:creator>u142</dc:creator>
  <cp:lastModifiedBy>u142</cp:lastModifiedBy>
  <cp:revision>167</cp:revision>
  <dcterms:created xsi:type="dcterms:W3CDTF">2006-08-16T00:00:00Z</dcterms:created>
  <dcterms:modified xsi:type="dcterms:W3CDTF">2015-04-01T06:13:46Z</dcterms:modified>
</cp:coreProperties>
</file>