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5"/>
  </p:notesMasterIdLst>
  <p:handoutMasterIdLst>
    <p:handoutMasterId r:id="rId36"/>
  </p:handoutMasterIdLst>
  <p:sldIdLst>
    <p:sldId id="374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404" r:id="rId29"/>
    <p:sldId id="405" r:id="rId30"/>
    <p:sldId id="406" r:id="rId31"/>
    <p:sldId id="407" r:id="rId32"/>
    <p:sldId id="408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F87A-851B-4E21-BAE8-72621562E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8EF6A-7048-48B6-98FD-6F1D20A2E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A4EC4C-C282-46F9-9278-AD0E5366FB87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2856D-F4EB-41AA-9BF8-95FB8979624F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930F8-772C-491A-B5C1-CE3B1FBDF7BA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33DD2-CA82-4B6E-A246-463FF232821C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2ED0B-CFE0-4845-9240-36C3673A99C8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260C5-F734-4758-BF29-8A0A15773EE7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07111B-1582-4310-A48F-87DFE0AD12C9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7DF80-EBCC-490D-8768-35CAAD788434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4C23F3-E2C5-4475-82B7-4BA35C8B1667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9BDD76-3300-4B0E-A5B3-6930F7492B45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52026C-6737-4D2E-8E94-B103C5ADAD6C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r>
              <a:rPr lang="en-US" sz="4400" b="1" i="1" dirty="0" smtClean="0"/>
              <a:t>Assessment Parameters for Overweight and Eating Disorders</a:t>
            </a:r>
            <a:endParaRPr lang="en-US" sz="4400" dirty="0" smtClean="0"/>
          </a:p>
          <a:p>
            <a:pPr algn="ctr" rtl="0">
              <a:buNone/>
            </a:pPr>
            <a:endParaRPr lang="en-US" sz="4400" b="1" dirty="0" smtClean="0">
              <a:latin typeface="Andalus" pitchFamily="18" charset="-78"/>
              <a:cs typeface="Andalus" pitchFamily="18" charset="-78"/>
            </a:endParaRPr>
          </a:p>
          <a:p>
            <a:pPr algn="ctr" rtl="0"/>
            <a:r>
              <a:rPr lang="en-US" b="1" dirty="0" smtClean="0">
                <a:latin typeface="Andalus" pitchFamily="18" charset="-78"/>
                <a:cs typeface="Andalus" pitchFamily="18" charset="-78"/>
              </a:rPr>
              <a:t>Dr.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Banan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T.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Awawde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h</a:t>
            </a:r>
            <a:endParaRPr lang="ar-JO" dirty="0" smtClean="0">
              <a:latin typeface="Andalus" pitchFamily="18" charset="-78"/>
              <a:cs typeface="Andalus" pitchFamily="18" charset="-78"/>
            </a:endParaRPr>
          </a:p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Unit 17</a:t>
            </a:r>
            <a:endParaRPr lang="ar-JO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Overweight and obesity involve the accumulation of excess body fat. Body mass index (BMI) determines weight status, not body fat.</a:t>
            </a:r>
          </a:p>
          <a:p>
            <a:pPr lvl="0" algn="l" rtl="0"/>
            <a:r>
              <a:rPr lang="en-US" dirty="0" smtClean="0"/>
              <a:t>BMI ≥ 25 considered overweight. </a:t>
            </a:r>
          </a:p>
          <a:p>
            <a:pPr lvl="0" algn="l" rtl="0"/>
            <a:r>
              <a:rPr lang="en-US" dirty="0" smtClean="0"/>
              <a:t>BMI ≥ 30 denotes obesity.  </a:t>
            </a:r>
          </a:p>
          <a:p>
            <a:pPr lvl="0" algn="l" rtl="0"/>
            <a:r>
              <a:rPr lang="en-US" dirty="0" smtClean="0"/>
              <a:t>BMI &gt; 40 denotes morbid obesity.</a:t>
            </a:r>
          </a:p>
          <a:p>
            <a:pPr lvl="0" algn="l" rtl="0"/>
            <a:r>
              <a:rPr lang="en-US" dirty="0" smtClean="0"/>
              <a:t>Abdominal obesity determined by waist circumference and waist to hip ratio. 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Sixty percent of adults in the U.S. are overweight or obese. </a:t>
            </a:r>
          </a:p>
          <a:p>
            <a:pPr lvl="0" algn="l" rtl="0"/>
            <a:r>
              <a:rPr lang="en-US" dirty="0" smtClean="0"/>
              <a:t>Certain ethnic populations have greater prevalence of overweight.</a:t>
            </a:r>
          </a:p>
          <a:p>
            <a:pPr lvl="0" algn="l" rtl="0"/>
            <a:r>
              <a:rPr lang="en-US" dirty="0" smtClean="0"/>
              <a:t>Highest prevalence for obesity is among black females.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Factors that contribute to the development of overweight: </a:t>
            </a:r>
          </a:p>
          <a:p>
            <a:pPr lvl="0" algn="l" rtl="0"/>
            <a:r>
              <a:rPr lang="en-US" dirty="0" smtClean="0"/>
              <a:t>biology</a:t>
            </a:r>
          </a:p>
          <a:p>
            <a:pPr lvl="0" algn="l" rtl="0"/>
            <a:r>
              <a:rPr lang="en-US" dirty="0" smtClean="0"/>
              <a:t>environmental</a:t>
            </a:r>
          </a:p>
          <a:p>
            <a:pPr lvl="0" algn="l" rtl="0"/>
            <a:r>
              <a:rPr lang="en-US" dirty="0" smtClean="0"/>
              <a:t>medication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2800" dirty="0" smtClean="0"/>
              <a:t>Biology: </a:t>
            </a:r>
          </a:p>
          <a:p>
            <a:pPr lvl="1" algn="l" rtl="0"/>
            <a:r>
              <a:rPr lang="en-US" sz="2400" dirty="0" smtClean="0"/>
              <a:t>Genetic and metabolic influences predispose some individuals to overweight.</a:t>
            </a:r>
          </a:p>
          <a:p>
            <a:pPr lvl="1" algn="l" rtl="0"/>
            <a:r>
              <a:rPr lang="en-US" sz="2400" dirty="0" smtClean="0"/>
              <a:t>Effects of stress and sleep deprivation on appetite regulation 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b="1" u="sng" dirty="0" smtClean="0"/>
              <a:t>Environmental influences can cause change in energy balance and lead to weight gain.</a:t>
            </a:r>
          </a:p>
          <a:p>
            <a:pPr lvl="0" algn="l" rtl="0"/>
            <a:r>
              <a:rPr lang="en-US" dirty="0" smtClean="0"/>
              <a:t>widely available calorie-dense foods</a:t>
            </a:r>
          </a:p>
          <a:p>
            <a:pPr lvl="0" algn="l" rtl="0"/>
            <a:r>
              <a:rPr lang="en-US" dirty="0" smtClean="0"/>
              <a:t>eating outside the home.</a:t>
            </a:r>
          </a:p>
          <a:p>
            <a:pPr lvl="0" algn="l" rtl="0"/>
            <a:r>
              <a:rPr lang="en-US" dirty="0" smtClean="0"/>
              <a:t>appeal of low-cost, high-calorie foods</a:t>
            </a:r>
          </a:p>
          <a:p>
            <a:pPr lvl="0" algn="l" rtl="0"/>
            <a:r>
              <a:rPr lang="en-US" dirty="0" smtClean="0"/>
              <a:t>availability of food at all hours of the day in nonfood venues such as gas stations</a:t>
            </a:r>
          </a:p>
          <a:p>
            <a:pPr lvl="0" algn="l" rtl="0"/>
            <a:r>
              <a:rPr lang="en-US" dirty="0" smtClean="0"/>
              <a:t>sweetened beverages</a:t>
            </a:r>
          </a:p>
          <a:p>
            <a:pPr lvl="0" algn="l" rtl="0"/>
            <a:r>
              <a:rPr lang="en-US" dirty="0" smtClean="0"/>
              <a:t>less </a:t>
            </a:r>
            <a:r>
              <a:rPr lang="en-US" dirty="0" smtClean="0"/>
              <a:t>physical labor and lack of exercise</a:t>
            </a:r>
          </a:p>
          <a:p>
            <a:pPr lvl="0" algn="l" rtl="0"/>
            <a:r>
              <a:rPr lang="en-US" dirty="0" smtClean="0"/>
              <a:t>lower socioeconomic or educational status (hunger-obesity paradox—habitual intake of inexpensive, high-fat foods).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b="1" u="sng" dirty="0" smtClean="0"/>
              <a:t>Medications can cause weight gain by:</a:t>
            </a:r>
          </a:p>
          <a:p>
            <a:pPr lvl="0" algn="l" rtl="0"/>
            <a:r>
              <a:rPr lang="en-US" dirty="0" smtClean="0"/>
              <a:t>stimulating appetite</a:t>
            </a:r>
          </a:p>
          <a:p>
            <a:pPr lvl="0" algn="l" rtl="0"/>
            <a:r>
              <a:rPr lang="en-US" dirty="0" smtClean="0"/>
              <a:t>reducing metabolic rate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dirty="0" smtClean="0"/>
              <a:t>cardiovascular disease, high blood lipids, and hypertension</a:t>
            </a:r>
          </a:p>
          <a:p>
            <a:pPr lvl="0" algn="l" rtl="0"/>
            <a:r>
              <a:rPr lang="en-US" dirty="0" smtClean="0"/>
              <a:t>type 2 diabetes and insulin resistance</a:t>
            </a:r>
          </a:p>
          <a:p>
            <a:pPr lvl="0" algn="l" rtl="0"/>
            <a:r>
              <a:rPr lang="en-US" dirty="0" smtClean="0"/>
              <a:t>infertility, risk of congenital abnormalities, and cesarean birth</a:t>
            </a:r>
          </a:p>
          <a:p>
            <a:pPr lvl="0" algn="l" rtl="0"/>
            <a:r>
              <a:rPr lang="en-US" dirty="0" smtClean="0"/>
              <a:t>certain cancers</a:t>
            </a:r>
          </a:p>
          <a:p>
            <a:pPr lvl="0" algn="l" rtl="0"/>
            <a:r>
              <a:rPr lang="en-US" dirty="0" smtClean="0"/>
              <a:t>joint disease</a:t>
            </a:r>
          </a:p>
          <a:p>
            <a:pPr lvl="0" algn="l" rtl="0"/>
            <a:r>
              <a:rPr lang="en-US" dirty="0" smtClean="0"/>
              <a:t>sleep apnea and other chronic respiratory diseases</a:t>
            </a:r>
          </a:p>
          <a:p>
            <a:pPr lvl="0" algn="l" rtl="0"/>
            <a:r>
              <a:rPr lang="en-US" dirty="0" err="1" smtClean="0"/>
              <a:t>gastroesophageal</a:t>
            </a:r>
            <a:r>
              <a:rPr lang="en-US" dirty="0" smtClean="0"/>
              <a:t> reflux</a:t>
            </a:r>
          </a:p>
          <a:p>
            <a:pPr lvl="0" algn="l" rtl="0"/>
            <a:r>
              <a:rPr lang="en-US" dirty="0" smtClean="0"/>
              <a:t>kidney stone formation</a:t>
            </a:r>
          </a:p>
          <a:p>
            <a:pPr lvl="0" algn="l" rtl="0"/>
            <a:r>
              <a:rPr lang="en-US" dirty="0" smtClean="0"/>
              <a:t>gallstone formation</a:t>
            </a:r>
          </a:p>
          <a:p>
            <a:pPr lvl="0" algn="l" rtl="0"/>
            <a:r>
              <a:rPr lang="en-US" dirty="0" smtClean="0"/>
              <a:t>nonalcoholic fatty liver disease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illnesses associated with overweight and obesity include:</a:t>
            </a:r>
            <a:endParaRPr lang="ar-JO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adult obesity</a:t>
            </a:r>
          </a:p>
          <a:p>
            <a:pPr lvl="0" algn="l" rtl="0"/>
            <a:r>
              <a:rPr lang="en-US" dirty="0" smtClean="0"/>
              <a:t>earlier maturation—including increased levels of reproductive hormones</a:t>
            </a:r>
          </a:p>
          <a:p>
            <a:pPr lvl="0" algn="l" rtl="0"/>
            <a:r>
              <a:rPr lang="en-US" dirty="0" smtClean="0"/>
              <a:t>polycystic ovary syndrome</a:t>
            </a:r>
          </a:p>
          <a:p>
            <a:pPr lvl="0" algn="l" rtl="0"/>
            <a:r>
              <a:rPr lang="en-US" dirty="0" smtClean="0"/>
              <a:t>low </a:t>
            </a:r>
            <a:r>
              <a:rPr lang="en-US" dirty="0" smtClean="0"/>
              <a:t>self-esteem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 in children </a:t>
            </a:r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Physical activity done regularly contributes to weight management, assists in weight loss and the prevention of weight gain.</a:t>
            </a:r>
          </a:p>
          <a:p>
            <a:pPr lvl="0" algn="l" rtl="0"/>
            <a:r>
              <a:rPr lang="en-US" dirty="0" smtClean="0"/>
              <a:t>New behaviors that result in weight loss need to be integrated into long-term lifestyle </a:t>
            </a:r>
            <a:r>
              <a:rPr lang="en-US" dirty="0" smtClean="0"/>
              <a:t>habits.</a:t>
            </a:r>
            <a:endParaRPr lang="en-US" dirty="0" smtClean="0"/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Treatment plan using lifestyle management for overweight.</a:t>
            </a:r>
            <a:endParaRPr lang="ar-JO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Medications and dietary supplements for weight loss are reserved for clients who are obese or have at least one obesity-related condition. </a:t>
            </a:r>
          </a:p>
          <a:p>
            <a:pPr lvl="0" algn="l" rtl="0"/>
            <a:r>
              <a:rPr lang="en-US" dirty="0" smtClean="0"/>
              <a:t>Weight loss supplements should not be used by children.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Risk factors for the development of overweight and eating disorder.</a:t>
            </a:r>
          </a:p>
          <a:p>
            <a:pPr lvl="0"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Treatment plan using lifestyle management for overweight.</a:t>
            </a:r>
          </a:p>
          <a:p>
            <a:pPr lvl="0"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Nutritional concerns following bariatric surgery.</a:t>
            </a: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Clinical parameters and treatment approaches for each type of eating disorder.</a:t>
            </a:r>
            <a:endParaRPr lang="ar-JO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ar-J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Bariatric surgery; all types of intestinal surgeries to promote weight loss. Candidates should:</a:t>
            </a:r>
          </a:p>
          <a:p>
            <a:pPr lvl="0" algn="l" rtl="0"/>
            <a:r>
              <a:rPr lang="en-US" dirty="0" smtClean="0"/>
              <a:t>Have a BMI &gt; 40 or BMI &gt; 35 with obesity-related conditions</a:t>
            </a:r>
          </a:p>
          <a:p>
            <a:pPr lvl="0" algn="l" rtl="0"/>
            <a:r>
              <a:rPr lang="en-US" dirty="0" smtClean="0"/>
              <a:t>Have tried to lose weight through other means</a:t>
            </a:r>
          </a:p>
          <a:p>
            <a:pPr lvl="0" algn="l" rtl="0"/>
            <a:r>
              <a:rPr lang="en-US" dirty="0" smtClean="0"/>
              <a:t>Be well informed about the surgery</a:t>
            </a:r>
          </a:p>
          <a:p>
            <a:pPr lvl="0" algn="l" rtl="0"/>
            <a:r>
              <a:rPr lang="en-US" dirty="0" smtClean="0"/>
              <a:t>Be motivated</a:t>
            </a:r>
          </a:p>
          <a:p>
            <a:pPr algn="l"/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nutritional concerns following bariatric surgery.</a:t>
            </a:r>
            <a:endParaRPr lang="ar-JO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Surgical options for obesity are restrictive and/or </a:t>
            </a:r>
            <a:r>
              <a:rPr lang="en-US" dirty="0" err="1" smtClean="0"/>
              <a:t>malabsorptive</a:t>
            </a:r>
            <a:r>
              <a:rPr lang="en-US" dirty="0" smtClean="0"/>
              <a:t> in nature.</a:t>
            </a:r>
          </a:p>
          <a:p>
            <a:pPr lvl="0" algn="l" rtl="0">
              <a:buNone/>
            </a:pPr>
            <a:r>
              <a:rPr lang="en-US" b="1" u="sng" dirty="0" smtClean="0"/>
              <a:t>Postoperative concerns </a:t>
            </a:r>
          </a:p>
          <a:p>
            <a:pPr lvl="0" algn="l" rtl="0"/>
            <a:r>
              <a:rPr lang="en-US" dirty="0" smtClean="0"/>
              <a:t>Short-term; vomiting is common initially and can predispose the client to dehydration and protein, </a:t>
            </a:r>
            <a:r>
              <a:rPr lang="en-US" dirty="0" err="1" smtClean="0"/>
              <a:t>kcalorie</a:t>
            </a:r>
            <a:r>
              <a:rPr lang="en-US" dirty="0" smtClean="0"/>
              <a:t>, and thiamine deficiency.</a:t>
            </a:r>
          </a:p>
          <a:p>
            <a:pPr lvl="0" algn="l" rtl="0"/>
            <a:r>
              <a:rPr lang="en-US" dirty="0" smtClean="0"/>
              <a:t>Long-term; anemia, metabolic bone disease, and vitamin B-12 deficiency</a:t>
            </a:r>
          </a:p>
          <a:p>
            <a:pPr lvl="0" algn="l" rtl="0"/>
            <a:endParaRPr lang="en-US" dirty="0" smtClean="0"/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Eating disorders are characterized as psychiatric illnesses, but include symptoms and treatment with a medical and nutritional focus.</a:t>
            </a:r>
          </a:p>
          <a:p>
            <a:pPr lvl="0" algn="l" rtl="0"/>
            <a:r>
              <a:rPr lang="en-US" dirty="0" smtClean="0"/>
              <a:t> Treatment of eating disorders is multidisciplinary.</a:t>
            </a:r>
          </a:p>
          <a:p>
            <a:pPr lvl="0" algn="l" rtl="0"/>
            <a:r>
              <a:rPr lang="en-US" dirty="0" smtClean="0"/>
              <a:t> Eating disorders occur primarily in adolescents and young adults and are more prevalent among females.</a:t>
            </a:r>
          </a:p>
          <a:p>
            <a:pPr algn="l" rtl="0"/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disorders </a:t>
            </a:r>
            <a:endParaRPr lang="ar-J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algn="l" rtl="0"/>
            <a:r>
              <a:rPr lang="en-US" sz="2400" dirty="0" smtClean="0"/>
              <a:t>Eating disorders are psychiatric illnesses, but include symptoms and treatment with a medical and nutritional focus. </a:t>
            </a:r>
          </a:p>
          <a:p>
            <a:pPr algn="l" rtl="0"/>
            <a:r>
              <a:rPr lang="en-US" sz="2800" dirty="0" smtClean="0"/>
              <a:t> </a:t>
            </a:r>
          </a:p>
          <a:p>
            <a:pPr lvl="2" algn="l" rtl="0"/>
            <a:r>
              <a:rPr lang="en-US" sz="2400" dirty="0" smtClean="0"/>
              <a:t>All eating disorders are characterized by an abnormal relationship with food. Strict criteria exist for the diagnosis. </a:t>
            </a:r>
          </a:p>
          <a:p>
            <a:pPr algn="l" rtl="0"/>
            <a:r>
              <a:rPr lang="en-US" sz="2800" dirty="0" smtClean="0"/>
              <a:t> </a:t>
            </a:r>
          </a:p>
          <a:p>
            <a:pPr lvl="2" algn="l" rtl="0"/>
            <a:r>
              <a:rPr lang="en-US" sz="2400" dirty="0" smtClean="0"/>
              <a:t>Different symptoms and consequences of each disorder occur along a continuum. Some are not exclusive to one disorder.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algn="l" rtl="0"/>
            <a:r>
              <a:rPr lang="en-US" sz="3200" b="1" u="sng" dirty="0" smtClean="0"/>
              <a:t>Eating disorders are caused by: </a:t>
            </a:r>
          </a:p>
          <a:p>
            <a:pPr lvl="0" algn="l" rtl="0"/>
            <a:r>
              <a:rPr lang="en-US" sz="2800" dirty="0" smtClean="0"/>
              <a:t>biological causes—genetic and neurobehavioral. </a:t>
            </a:r>
          </a:p>
          <a:p>
            <a:pPr lvl="0" algn="l" rtl="0"/>
            <a:r>
              <a:rPr lang="en-US" sz="2800" dirty="0" smtClean="0"/>
              <a:t>Psychological—risk factors include mood disorders, sexual abuse, and low self-esteem.</a:t>
            </a:r>
          </a:p>
          <a:p>
            <a:pPr algn="l" rtl="0"/>
            <a:r>
              <a:rPr lang="en-US" sz="2800" dirty="0" smtClean="0"/>
              <a:t>environmental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2" algn="l" rtl="0">
              <a:buNone/>
            </a:pPr>
            <a:r>
              <a:rPr lang="en-US" sz="2400" i="1" dirty="0" smtClean="0"/>
              <a:t>—</a:t>
            </a:r>
            <a:r>
              <a:rPr lang="en-US" sz="3600" dirty="0" smtClean="0"/>
              <a:t>an intense fear of gaining weight and an altered self-evaluation of personal weight. Many physical symptoms result from malnutrition. </a:t>
            </a:r>
          </a:p>
          <a:p>
            <a:pPr lvl="0" algn="l" rtl="0">
              <a:buNone/>
            </a:pPr>
            <a:r>
              <a:rPr lang="en-US" sz="2800" u="sng" dirty="0" smtClean="0"/>
              <a:t>Long-term goals include</a:t>
            </a:r>
            <a:r>
              <a:rPr lang="en-US" sz="2800" dirty="0" smtClean="0"/>
              <a:t>:</a:t>
            </a:r>
          </a:p>
          <a:p>
            <a:pPr lvl="0" algn="l" rtl="0"/>
            <a:r>
              <a:rPr lang="en-US" sz="2800" dirty="0" smtClean="0"/>
              <a:t>improvement in eating behaviors</a:t>
            </a:r>
          </a:p>
          <a:p>
            <a:pPr lvl="0" algn="l" rtl="0"/>
            <a:r>
              <a:rPr lang="en-US" sz="2800" dirty="0" smtClean="0"/>
              <a:t>psychological health</a:t>
            </a:r>
          </a:p>
          <a:p>
            <a:pPr lvl="0" algn="l" rtl="0"/>
            <a:r>
              <a:rPr lang="en-US" sz="2800" dirty="0" smtClean="0"/>
              <a:t>emotional health </a:t>
            </a:r>
          </a:p>
          <a:p>
            <a:pPr lvl="0" algn="l" rtl="0"/>
            <a:r>
              <a:rPr lang="en-US" sz="2800" dirty="0" smtClean="0"/>
              <a:t>intense family-based intervention with adolescents</a:t>
            </a:r>
          </a:p>
          <a:p>
            <a:pPr lvl="0" algn="l" rtl="0"/>
            <a:r>
              <a:rPr lang="en-US" sz="2800" dirty="0" smtClean="0"/>
              <a:t>Weight restoration goals are typically 1–2 pounds/week outpatient and 3 pounds/week inpatient. </a:t>
            </a:r>
          </a:p>
          <a:p>
            <a:pPr lvl="0" algn="l" rtl="0"/>
            <a:r>
              <a:rPr lang="en-US" sz="2800" dirty="0" smtClean="0"/>
              <a:t>Outpatient clients are given customized nutrition recommendations. </a:t>
            </a:r>
          </a:p>
          <a:p>
            <a:pPr lvl="0" algn="l" rtl="0"/>
            <a:r>
              <a:rPr lang="en-US" sz="2800" dirty="0" smtClean="0"/>
              <a:t>Clients should be monitored for </a:t>
            </a:r>
            <a:r>
              <a:rPr lang="en-US" sz="2800" dirty="0" err="1" smtClean="0"/>
              <a:t>refeeding</a:t>
            </a:r>
            <a:r>
              <a:rPr lang="en-US" sz="2800" dirty="0" smtClean="0"/>
              <a:t> syndrome.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Anorexia nervosa</a:t>
            </a:r>
            <a:endParaRPr lang="ar-J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l" rtl="0"/>
            <a:r>
              <a:rPr lang="en-US" dirty="0" smtClean="0"/>
              <a:t>Anorexia nervosa is a refusal to maintain body weight at a minimal weight for height, with an intense fear of gaining weight and an altered self-evaluation of personal weight. </a:t>
            </a:r>
          </a:p>
          <a:p>
            <a:pPr lvl="0" algn="l" rtl="0"/>
            <a:r>
              <a:rPr lang="en-US" dirty="0" smtClean="0"/>
              <a:t>Physical symptoms result from malnutrition and its effects on organ systems; cardiovascular, reproductive, endocrine, and neurological symptoms can occur. </a:t>
            </a:r>
          </a:p>
          <a:p>
            <a:pPr lvl="0" algn="l" rtl="0"/>
            <a:r>
              <a:rPr lang="en-US" dirty="0" smtClean="0"/>
              <a:t>Cognitive function can be affected by loss of gray and white matter from the brain during starvations.</a:t>
            </a:r>
          </a:p>
          <a:p>
            <a:pPr lvl="0" algn="l" rtl="0"/>
            <a:r>
              <a:rPr lang="en-US" dirty="0" smtClean="0"/>
              <a:t>Loss of subcutaneous fat leads to  a sense of being cold and development of </a:t>
            </a:r>
            <a:r>
              <a:rPr lang="en-US" dirty="0" err="1" smtClean="0"/>
              <a:t>lanugo</a:t>
            </a:r>
            <a:r>
              <a:rPr lang="en-US" dirty="0" smtClean="0"/>
              <a:t> (downy growth of hair).</a:t>
            </a:r>
          </a:p>
          <a:p>
            <a:pPr lvl="0" algn="l" rtl="0"/>
            <a:r>
              <a:rPr lang="en-US" dirty="0" err="1" smtClean="0"/>
              <a:t>Semistarvation</a:t>
            </a:r>
            <a:r>
              <a:rPr lang="en-US" dirty="0" smtClean="0"/>
              <a:t> can cause slowed heart rate, respiratory rate, and gut transit.</a:t>
            </a:r>
          </a:p>
          <a:p>
            <a:pPr lvl="0" algn="l" rtl="0"/>
            <a:r>
              <a:rPr lang="en-US" dirty="0" smtClean="0"/>
              <a:t>Thyroid function abnormalities and anemia occur in some individuals.</a:t>
            </a:r>
          </a:p>
          <a:p>
            <a:pPr lvl="0" algn="l" rtl="0"/>
            <a:r>
              <a:rPr lang="en-US" dirty="0" smtClean="0"/>
              <a:t>Early diagnosis and intervention improve outcome.</a:t>
            </a:r>
          </a:p>
          <a:p>
            <a:pPr lvl="0" algn="l" rtl="0"/>
            <a:r>
              <a:rPr lang="en-US" dirty="0" smtClean="0"/>
              <a:t>Diminished bone density due to estrogen deprivation  negatively affects  bone modeling. </a:t>
            </a:r>
            <a:r>
              <a:rPr lang="en-US" dirty="0" err="1" smtClean="0"/>
              <a:t>Osteopenia</a:t>
            </a:r>
            <a:r>
              <a:rPr lang="en-US" dirty="0" smtClean="0"/>
              <a:t> and osteoporosis may develop after prolonged anorexia.</a:t>
            </a:r>
          </a:p>
          <a:p>
            <a:pPr lvl="0" algn="l" rtl="0"/>
            <a:r>
              <a:rPr lang="en-US" dirty="0" smtClean="0"/>
              <a:t>Athletic </a:t>
            </a:r>
            <a:r>
              <a:rPr lang="en-US" dirty="0" smtClean="0"/>
              <a:t>females presenting with amenorrhea or stress fracture should be screened for disordered eating, a conditions are known as the Female Athlete Triad.</a:t>
            </a:r>
          </a:p>
          <a:p>
            <a:pPr algn="l" rtl="0"/>
            <a:r>
              <a:rPr lang="en-US" dirty="0" smtClean="0"/>
              <a:t> 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Interventions focus on weight restoration and correction of any medical symptoms. Indications for inpatient treatment are: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/>
              <a:t>heart rate &lt; 35-40 and symptomatic hypotension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/>
              <a:t>cardiac arrhythmia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/>
              <a:t>weight &lt; 70–75% of ideal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/>
              <a:t>electrolyte abnormalities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/>
              <a:t>psychiatric emergencies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/>
              <a:t>failure to respond to outpatient treatment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u="sng" dirty="0" smtClean="0"/>
              <a:t>Long-term goals include:</a:t>
            </a:r>
          </a:p>
          <a:p>
            <a:pPr lvl="0" algn="l" rtl="0"/>
            <a:r>
              <a:rPr lang="en-US" dirty="0" smtClean="0"/>
              <a:t>improvement in eating behaviors</a:t>
            </a:r>
          </a:p>
          <a:p>
            <a:pPr lvl="0" algn="l" rtl="0"/>
            <a:r>
              <a:rPr lang="en-US" dirty="0" smtClean="0"/>
              <a:t>psychological health</a:t>
            </a:r>
          </a:p>
          <a:p>
            <a:pPr lvl="0" algn="l" rtl="0"/>
            <a:r>
              <a:rPr lang="en-US" dirty="0" smtClean="0"/>
              <a:t>emotional health </a:t>
            </a:r>
          </a:p>
          <a:p>
            <a:pPr lvl="0" algn="l" rtl="0"/>
            <a:r>
              <a:rPr lang="en-US" dirty="0" smtClean="0"/>
              <a:t>family-based interventions with adolescents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Bulimia nervosa is a binge-purge cycle where individuals often consume large amounts of “forbidden” food such as ones with high fat. </a:t>
            </a:r>
          </a:p>
          <a:p>
            <a:pPr algn="l" rtl="0"/>
            <a:r>
              <a:rPr lang="en-US" dirty="0" smtClean="0"/>
              <a:t>Compensatory purging follows the binge and can be in the form of vomiting, misuse of laxatives, diuretics, diet pills, fasting, or excessive exercise.</a:t>
            </a:r>
          </a:p>
          <a:p>
            <a:pPr algn="l" rtl="0"/>
            <a:r>
              <a:rPr lang="en-US" dirty="0" smtClean="0"/>
              <a:t> Bulimia may go undetected by appearance alone, since often clients are of normal weight or slightly overweight. Approximately half of all individuals with anorexia develop bulimia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Bulimia nervosa</a:t>
            </a: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Nursing and Nutritional Interventions for Overweight and Obesity. </a:t>
            </a:r>
          </a:p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Weight loss is recommended for overweight and obese individuals. </a:t>
            </a:r>
          </a:p>
          <a:p>
            <a:pPr lvl="1"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Surgical intervention results in greater weight loss than diet and exercise, but carries greater risks.</a:t>
            </a:r>
          </a:p>
          <a:p>
            <a:pPr lvl="0"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Weight management goals (short- and long-term) should be developed in collaboration with client. 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l" rtl="0"/>
            <a:r>
              <a:rPr lang="en-US" sz="2800" dirty="0" smtClean="0"/>
              <a:t>Symptoms include:</a:t>
            </a:r>
          </a:p>
          <a:p>
            <a:pPr lvl="1" algn="l" rtl="0"/>
            <a:r>
              <a:rPr lang="en-US" sz="2400" dirty="0" smtClean="0"/>
              <a:t>dental enamel erosion caused by vomiting</a:t>
            </a:r>
          </a:p>
          <a:p>
            <a:pPr lvl="1" algn="l" rtl="0"/>
            <a:r>
              <a:rPr lang="en-US" sz="2400" dirty="0" smtClean="0"/>
              <a:t>“chipmunk cheeks” from swollen parotid glands</a:t>
            </a:r>
          </a:p>
          <a:p>
            <a:pPr lvl="1" algn="l" rtl="0"/>
            <a:r>
              <a:rPr lang="en-US" sz="2400" dirty="0" smtClean="0"/>
              <a:t>gastrointestinal complaints</a:t>
            </a:r>
          </a:p>
          <a:p>
            <a:pPr lvl="1" algn="l" rtl="0"/>
            <a:r>
              <a:rPr lang="en-US" sz="2400" dirty="0" smtClean="0"/>
              <a:t>altered electrolyte levels</a:t>
            </a:r>
          </a:p>
          <a:p>
            <a:pPr lvl="1" algn="l" rtl="0"/>
            <a:r>
              <a:rPr lang="en-US" sz="2400" dirty="0" err="1" smtClean="0"/>
              <a:t>Russel’s</a:t>
            </a:r>
            <a:r>
              <a:rPr lang="en-US" sz="2400" dirty="0" smtClean="0"/>
              <a:t> sign: calloused or reddened knuckle or index finger caused by abrasions to the finger used to stimulate purging</a:t>
            </a:r>
          </a:p>
          <a:p>
            <a:pPr lvl="1" algn="l" rtl="0"/>
            <a:r>
              <a:rPr lang="en-US" sz="2400" dirty="0" err="1" smtClean="0"/>
              <a:t>cardiomyopathy</a:t>
            </a:r>
            <a:r>
              <a:rPr lang="en-US" sz="2400" dirty="0" smtClean="0"/>
              <a:t> from using ipecac to induce vomiting</a:t>
            </a:r>
          </a:p>
          <a:p>
            <a:pPr lvl="1" algn="l" rtl="0"/>
            <a:r>
              <a:rPr lang="en-US" sz="2400" dirty="0" smtClean="0"/>
              <a:t>fluid status alterations caused by use of laxatives or diuretics.</a:t>
            </a:r>
          </a:p>
          <a:p>
            <a:pPr lvl="1" algn="l" rtl="0"/>
            <a:r>
              <a:rPr lang="en-US" sz="2400" dirty="0" smtClean="0"/>
              <a:t>Excessive exercising.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l" rtl="0"/>
            <a:r>
              <a:rPr lang="en-US" dirty="0" smtClean="0"/>
              <a:t>Binge eating disorder is characterized by the same binging behavior as found with bulimia, but without the compensatory purging that follows.  Clients with binge eating disorder are often overweight.</a:t>
            </a:r>
          </a:p>
          <a:p>
            <a:pPr lvl="0" algn="l" rtl="0"/>
            <a:r>
              <a:rPr lang="en-US" dirty="0" smtClean="0"/>
              <a:t>Treatment of binge eating is multidisciplinary focusing on any medical complications related to: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/>
              <a:t>overweight 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/>
              <a:t>underlying mental health issues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/>
              <a:t>normalization of eating patterns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Binge eating disorder</a:t>
            </a:r>
            <a:endParaRPr lang="ar-JO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Night eating syndrome (NES) and nocturnal sleep-related eating disorder are characterized by eating during normal sleeping hours. </a:t>
            </a:r>
          </a:p>
          <a:p>
            <a:pPr lvl="0" algn="l" rtl="0"/>
            <a:r>
              <a:rPr lang="en-US" dirty="0" smtClean="0"/>
              <a:t> The latter is treated as a sleeping disorder since it occurs during sleep and individuals are unaware of the nocturnal </a:t>
            </a:r>
            <a:r>
              <a:rPr lang="en-US" smtClean="0"/>
              <a:t>eating.</a:t>
            </a:r>
            <a:endParaRPr lang="en-US" dirty="0" smtClean="0"/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 eating syndrome</a:t>
            </a:r>
            <a:endParaRPr lang="ar-JO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http://t1.gstatic.com/images?q=tbn:ANd9GcQMz7UEKvyBTvTpWjVzJ0QpmSGGyLE5fVBZd8nn7uGDEjWchkNYO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267075" y="2867819"/>
            <a:ext cx="2609850" cy="1752600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6ADB-7D45-4DEC-89CE-A441059E34B8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Segoe Script" pitchFamily="34" charset="0"/>
              </a:rPr>
              <a:t>THE END……</a:t>
            </a:r>
            <a:br>
              <a:rPr lang="en-US" sz="6000" dirty="0" smtClean="0">
                <a:latin typeface="Segoe Script" pitchFamily="34" charset="0"/>
              </a:rPr>
            </a:br>
            <a:r>
              <a:rPr lang="en-US" sz="6000" dirty="0" smtClean="0">
                <a:latin typeface="Segoe Script" pitchFamily="34" charset="0"/>
              </a:rPr>
              <a:t>…..questions????</a:t>
            </a:r>
            <a:endParaRPr lang="en-US" sz="6000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2800" dirty="0" smtClean="0"/>
              <a:t>Barriers to weight control should be addressed.</a:t>
            </a:r>
          </a:p>
          <a:p>
            <a:pPr lvl="1" algn="l" rtl="0"/>
            <a:r>
              <a:rPr lang="en-US" sz="2400" dirty="0" smtClean="0"/>
              <a:t>Understand motivation and readiness to address weight management. </a:t>
            </a:r>
          </a:p>
          <a:p>
            <a:pPr lvl="1" algn="l" rtl="0"/>
            <a:r>
              <a:rPr lang="en-US" sz="2400" dirty="0" smtClean="0"/>
              <a:t>Set reasonable and achievable goals (a reduction of 10% body weight is recognized as reasonable and achievable).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2800" dirty="0" smtClean="0"/>
              <a:t>Lifestyle modifications for weight loss include:</a:t>
            </a:r>
          </a:p>
          <a:p>
            <a:pPr lvl="1" algn="l" rtl="0"/>
            <a:r>
              <a:rPr lang="en-US" sz="2400" dirty="0" smtClean="0"/>
              <a:t>diet</a:t>
            </a:r>
          </a:p>
          <a:p>
            <a:pPr lvl="1" algn="l" rtl="0"/>
            <a:r>
              <a:rPr lang="en-US" sz="2400" dirty="0" smtClean="0"/>
              <a:t>physical activity</a:t>
            </a:r>
          </a:p>
          <a:p>
            <a:pPr lvl="1" algn="l" rtl="0"/>
            <a:r>
              <a:rPr lang="en-US" sz="2400" dirty="0" smtClean="0"/>
              <a:t>behavior modification</a:t>
            </a:r>
          </a:p>
          <a:p>
            <a:pPr algn="l" rtl="0"/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2800" dirty="0" smtClean="0"/>
              <a:t>Weight loss recommendations for children include: </a:t>
            </a:r>
          </a:p>
          <a:p>
            <a:pPr lvl="1" algn="l" rtl="0"/>
            <a:r>
              <a:rPr lang="en-US" sz="2400" dirty="0" smtClean="0"/>
              <a:t>nutrition</a:t>
            </a:r>
          </a:p>
          <a:p>
            <a:pPr lvl="1" algn="l" rtl="0"/>
            <a:r>
              <a:rPr lang="en-US" sz="2400" dirty="0" smtClean="0"/>
              <a:t>behavior</a:t>
            </a:r>
          </a:p>
          <a:p>
            <a:pPr lvl="1" algn="l" rtl="0"/>
            <a:r>
              <a:rPr lang="en-US" sz="2400" dirty="0" smtClean="0"/>
              <a:t>physical activity</a:t>
            </a:r>
          </a:p>
          <a:p>
            <a:pPr lvl="1" algn="l" rtl="0"/>
            <a:r>
              <a:rPr lang="en-US" sz="2400" dirty="0" smtClean="0"/>
              <a:t>focus on weight maintenance</a:t>
            </a:r>
          </a:p>
          <a:p>
            <a:pPr lvl="1" algn="l" rtl="0"/>
            <a:r>
              <a:rPr lang="en-US" sz="2400" dirty="0" smtClean="0"/>
              <a:t>involvement of the whole family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Diets can generally be classified into the following categories:</a:t>
            </a:r>
          </a:p>
          <a:p>
            <a:pPr algn="l" rtl="0"/>
            <a:r>
              <a:rPr lang="en-US" dirty="0" smtClean="0"/>
              <a:t>Low-calorie diets range in level from near starvation to merely subtracting 500–1,000 calories from a daily energy need.</a:t>
            </a:r>
          </a:p>
          <a:p>
            <a:pPr algn="l" rtl="0"/>
            <a:r>
              <a:rPr lang="en-US" dirty="0" smtClean="0"/>
              <a:t>Altered fat, carbohydrate, or protein diets.</a:t>
            </a:r>
          </a:p>
          <a:p>
            <a:pPr algn="l" rtl="0"/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u="sng" dirty="0" smtClean="0"/>
              <a:t>Low-carbohydrate, high-protein diets foster weight loss because of several mechanisms.</a:t>
            </a:r>
          </a:p>
          <a:p>
            <a:pPr lvl="1" algn="l" rtl="0"/>
            <a:r>
              <a:rPr lang="en-US" sz="2400" dirty="0" smtClean="0"/>
              <a:t>High-protein and high-fat foods cause satiety sooner, resulting in a sense of fullness. </a:t>
            </a:r>
          </a:p>
          <a:p>
            <a:pPr lvl="1" algn="l" rtl="0"/>
            <a:r>
              <a:rPr lang="en-US" sz="2400" dirty="0" smtClean="0"/>
              <a:t>Protein metabolism uses more energy than carbohydrate or fat. </a:t>
            </a:r>
          </a:p>
          <a:p>
            <a:pPr lvl="1" algn="l" rtl="0"/>
            <a:r>
              <a:rPr lang="en-US" sz="2400" dirty="0" smtClean="0"/>
              <a:t>Appetite can be diminished with the elevated blood </a:t>
            </a:r>
            <a:r>
              <a:rPr lang="en-US" sz="2400" dirty="0" err="1" smtClean="0"/>
              <a:t>ketones</a:t>
            </a:r>
            <a:r>
              <a:rPr lang="en-US" sz="2400" dirty="0" smtClean="0"/>
              <a:t> that result from fat breakdown in the absence of carbohydrates.</a:t>
            </a:r>
          </a:p>
          <a:p>
            <a:pPr lvl="1" algn="l" rtl="0"/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Overweight and obesity is an epidemic encompassing all population and age groups. </a:t>
            </a:r>
          </a:p>
          <a:p>
            <a:pPr lvl="0" algn="l" rtl="0"/>
            <a:r>
              <a:rPr lang="en-US" dirty="0" smtClean="0"/>
              <a:t>Sixty percent of adolescent females have attempted dieting in last year. </a:t>
            </a:r>
          </a:p>
          <a:p>
            <a:pPr lvl="0" algn="l" rtl="0"/>
            <a:r>
              <a:rPr lang="en-US" dirty="0" smtClean="0"/>
              <a:t>Unhealthy or severe dieting practices are one risk factor for the development of eating disorders. </a:t>
            </a:r>
          </a:p>
          <a:p>
            <a:pPr lvl="0" algn="l" rtl="0"/>
            <a:r>
              <a:rPr lang="en-US" dirty="0" smtClean="0"/>
              <a:t>Weight management encompasses nutrition interventions.</a:t>
            </a:r>
          </a:p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risk factors for the development of overweight and eating disorders</a:t>
            </a:r>
            <a:endParaRPr lang="ar-JO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1751</TotalTime>
  <Words>1482</Words>
  <Application>Microsoft Office PowerPoint</Application>
  <PresentationFormat>On-screen Show (4:3)</PresentationFormat>
  <Paragraphs>230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Unit 17</vt:lpstr>
      <vt:lpstr>Objectives</vt:lpstr>
      <vt:lpstr>Slide 3</vt:lpstr>
      <vt:lpstr>Slide 4</vt:lpstr>
      <vt:lpstr>Slide 5</vt:lpstr>
      <vt:lpstr>Slide 6</vt:lpstr>
      <vt:lpstr>Slide 7</vt:lpstr>
      <vt:lpstr>Slide 8</vt:lpstr>
      <vt:lpstr>risk factors for the development of overweight and eating disorders</vt:lpstr>
      <vt:lpstr>Slide 10</vt:lpstr>
      <vt:lpstr>Slide 11</vt:lpstr>
      <vt:lpstr>Slide 12</vt:lpstr>
      <vt:lpstr>Slide 13</vt:lpstr>
      <vt:lpstr>Slide 14</vt:lpstr>
      <vt:lpstr>Slide 15</vt:lpstr>
      <vt:lpstr>illnesses associated with overweight and obesity include:</vt:lpstr>
      <vt:lpstr>Obesity in children </vt:lpstr>
      <vt:lpstr>Treatment plan using lifestyle management for overweight.</vt:lpstr>
      <vt:lpstr>Slide 19</vt:lpstr>
      <vt:lpstr>nutritional concerns following bariatric surgery.</vt:lpstr>
      <vt:lpstr>Slide 21</vt:lpstr>
      <vt:lpstr>Eating disorders </vt:lpstr>
      <vt:lpstr>Slide 23</vt:lpstr>
      <vt:lpstr>Slide 24</vt:lpstr>
      <vt:lpstr>Anorexia nervosa</vt:lpstr>
      <vt:lpstr>Slide 26</vt:lpstr>
      <vt:lpstr>Slide 27</vt:lpstr>
      <vt:lpstr>Slide 28</vt:lpstr>
      <vt:lpstr>Bulimia nervosa</vt:lpstr>
      <vt:lpstr>Slide 30</vt:lpstr>
      <vt:lpstr>Binge eating disorder</vt:lpstr>
      <vt:lpstr>Night eating syndrome</vt:lpstr>
      <vt:lpstr>THE END…… …..questions????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</dc:title>
  <dc:creator>u142</dc:creator>
  <cp:lastModifiedBy>u142</cp:lastModifiedBy>
  <cp:revision>205</cp:revision>
  <dcterms:created xsi:type="dcterms:W3CDTF">2006-08-16T00:00:00Z</dcterms:created>
  <dcterms:modified xsi:type="dcterms:W3CDTF">2015-04-07T13:04:32Z</dcterms:modified>
</cp:coreProperties>
</file>