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handoutMasterIdLst>
    <p:handoutMasterId r:id="rId26"/>
  </p:handoutMasterIdLst>
  <p:sldIdLst>
    <p:sldId id="256" r:id="rId2"/>
    <p:sldId id="273" r:id="rId3"/>
    <p:sldId id="276" r:id="rId4"/>
    <p:sldId id="277" r:id="rId5"/>
    <p:sldId id="278" r:id="rId6"/>
    <p:sldId id="279" r:id="rId7"/>
    <p:sldId id="283" r:id="rId8"/>
    <p:sldId id="284" r:id="rId9"/>
    <p:sldId id="287" r:id="rId10"/>
    <p:sldId id="288" r:id="rId11"/>
    <p:sldId id="289" r:id="rId12"/>
    <p:sldId id="290" r:id="rId13"/>
    <p:sldId id="291" r:id="rId14"/>
    <p:sldId id="292" r:id="rId15"/>
    <p:sldId id="293" r:id="rId16"/>
    <p:sldId id="294" r:id="rId17"/>
    <p:sldId id="295" r:id="rId18"/>
    <p:sldId id="296" r:id="rId19"/>
    <p:sldId id="298" r:id="rId20"/>
    <p:sldId id="299" r:id="rId21"/>
    <p:sldId id="300" r:id="rId22"/>
    <p:sldId id="301"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6/4/2012</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9EF87A-851B-4E21-BAE8-72621562EEE3}" type="slidenum">
              <a:rPr lang="en-US" smtClean="0"/>
              <a:pPr/>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6/4/2012</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08EF6A-7048-48B6-98FD-6F1D20A2E6F4}" type="slidenum">
              <a:rPr lang="en-US" smtClean="0"/>
              <a:pPr/>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08EF6A-7048-48B6-98FD-6F1D20A2E6F4}" type="slidenum">
              <a:rPr lang="en-US" smtClean="0"/>
              <a:pPr/>
              <a:t>1</a:t>
            </a:fld>
            <a:endParaRPr lang="en-US"/>
          </a:p>
        </p:txBody>
      </p:sp>
      <p:sp>
        <p:nvSpPr>
          <p:cNvPr id="5" name="Date Placeholder 4"/>
          <p:cNvSpPr>
            <a:spLocks noGrp="1"/>
          </p:cNvSpPr>
          <p:nvPr>
            <p:ph type="dt" idx="11"/>
          </p:nvPr>
        </p:nvSpPr>
        <p:spPr/>
        <p:txBody>
          <a:bodyPr/>
          <a:lstStyle/>
          <a:p>
            <a:r>
              <a:rPr lang="en-US" smtClean="0"/>
              <a:t>6/4/2012</a:t>
            </a:r>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2A4EC4C-C282-46F9-9278-AD0E5366FB87}" type="datetime1">
              <a:rPr lang="en-US" smtClean="0"/>
              <a:pPr/>
              <a:t>4/12/2015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62856D-F4EB-41AA-9BF8-95FB8979624F}" type="datetime1">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B930F8-772C-491A-B5C1-CE3B1FBDF7BA}" type="datetime1">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7AA469-D148-4E3C-9A6C-05BFF65AF432}" type="datetime1">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E33DD2-CA82-4B6E-A246-463FF232821C}" type="datetime1">
              <a:rPr lang="en-US" smtClean="0"/>
              <a:pPr/>
              <a:t>4/12/2015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E2ED0B-CFE0-4845-9240-36C3673A99C8}" type="datetime1">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EB260C5-F734-4758-BF29-8A0A15773EE7}" type="datetime1">
              <a:rPr lang="en-US" smtClean="0"/>
              <a:pPr/>
              <a:t>4/12/2015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07111B-1582-4310-A48F-87DFE0AD12C9}" type="datetime1">
              <a:rPr lang="en-US" smtClean="0"/>
              <a:pPr/>
              <a:t>4/12/2015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7DF80-EBCC-490D-8768-35CAAD788434}" type="datetime1">
              <a:rPr lang="en-US" smtClean="0"/>
              <a:pPr/>
              <a:t>4/12/2015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4C23F3-E2C5-4475-82B7-4BA35C8B1667}" type="datetime1">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9BDD76-3300-4B0E-A5B3-6930F7492B45}" type="datetime1">
              <a:rPr lang="en-US" smtClean="0"/>
              <a:pPr/>
              <a:t>4/12/2015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52026C-6737-4D2E-8E94-B103C5ADAD6C}" type="datetime1">
              <a:rPr lang="en-US" smtClean="0"/>
              <a:pPr/>
              <a:t>4/12/2015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0" y="3276600"/>
            <a:ext cx="6172200" cy="2209800"/>
          </a:xfrm>
        </p:spPr>
        <p:txBody>
          <a:bodyPr>
            <a:normAutofit fontScale="92500" lnSpcReduction="20000"/>
          </a:bodyPr>
          <a:lstStyle/>
          <a:p>
            <a:endParaRPr lang="en-US" sz="3600" dirty="0" smtClean="0"/>
          </a:p>
          <a:p>
            <a:r>
              <a:rPr lang="en-US" sz="4800" dirty="0" smtClean="0"/>
              <a:t>Unit 18</a:t>
            </a:r>
          </a:p>
          <a:p>
            <a:endParaRPr lang="en-US" sz="3600" dirty="0" smtClean="0"/>
          </a:p>
          <a:p>
            <a:r>
              <a:rPr lang="en-US" sz="3600" dirty="0" smtClean="0">
                <a:latin typeface="Monotype Corsiva" pitchFamily="66" charset="0"/>
              </a:rPr>
              <a:t>Dr. </a:t>
            </a:r>
            <a:r>
              <a:rPr lang="en-US" sz="3600" dirty="0" err="1" smtClean="0">
                <a:latin typeface="Monotype Corsiva" pitchFamily="66" charset="0"/>
              </a:rPr>
              <a:t>Banan</a:t>
            </a:r>
            <a:r>
              <a:rPr lang="en-US" sz="3600" dirty="0" smtClean="0">
                <a:latin typeface="Monotype Corsiva" pitchFamily="66" charset="0"/>
              </a:rPr>
              <a:t> T. </a:t>
            </a:r>
            <a:r>
              <a:rPr lang="en-US" sz="3600" dirty="0" err="1" smtClean="0">
                <a:latin typeface="Monotype Corsiva" pitchFamily="66" charset="0"/>
              </a:rPr>
              <a:t>Awawadeh</a:t>
            </a:r>
            <a:endParaRPr lang="en-US" sz="3600" dirty="0" smtClean="0">
              <a:latin typeface="Monotype Corsiva" pitchFamily="66" charset="0"/>
            </a:endParaRPr>
          </a:p>
          <a:p>
            <a:endParaRPr lang="en-US" sz="3600" dirty="0"/>
          </a:p>
        </p:txBody>
      </p:sp>
      <p:sp>
        <p:nvSpPr>
          <p:cNvPr id="12" name="Date Placeholder 11"/>
          <p:cNvSpPr>
            <a:spLocks noGrp="1"/>
          </p:cNvSpPr>
          <p:nvPr>
            <p:ph type="dt" sz="half" idx="10"/>
          </p:nvPr>
        </p:nvSpPr>
        <p:spPr/>
        <p:txBody>
          <a:bodyPr/>
          <a:lstStyle/>
          <a:p>
            <a:fld id="{9ACDF17A-60E7-49AC-ACBE-7DF086DD8606}" type="datetime1">
              <a:rPr lang="en-US" smtClean="0"/>
              <a:pPr/>
              <a:t>4/12/2015</a:t>
            </a:fld>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1</a:t>
            </a:fld>
            <a:endParaRPr lang="en-US"/>
          </a:p>
        </p:txBody>
      </p:sp>
      <p:sp>
        <p:nvSpPr>
          <p:cNvPr id="3" name="Title 2"/>
          <p:cNvSpPr>
            <a:spLocks noGrp="1"/>
          </p:cNvSpPr>
          <p:nvPr>
            <p:ph type="ctrTitle"/>
          </p:nvPr>
        </p:nvSpPr>
        <p:spPr>
          <a:xfrm>
            <a:off x="533400" y="1905000"/>
            <a:ext cx="6629400" cy="838200"/>
          </a:xfrm>
        </p:spPr>
        <p:txBody>
          <a:bodyPr>
            <a:noAutofit/>
          </a:bodyPr>
          <a:lstStyle/>
          <a:p>
            <a:r>
              <a:rPr sz="2800" i="1" smtClean="0"/>
              <a:t>Nutrition for Prevention and Treatment of Cardiovascular Disorders</a:t>
            </a:r>
            <a:r>
              <a:rPr sz="2800" smtClean="0"/>
              <a:t/>
            </a:r>
            <a:br>
              <a:rPr sz="2800" smtClean="0"/>
            </a:b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fatty acids and CVD</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Content Placeholder 4"/>
          <p:cNvSpPr>
            <a:spLocks noGrp="1"/>
          </p:cNvSpPr>
          <p:nvPr>
            <p:ph sz="quarter" idx="1"/>
          </p:nvPr>
        </p:nvSpPr>
        <p:spPr/>
        <p:txBody>
          <a:bodyPr/>
          <a:lstStyle/>
          <a:p>
            <a:pPr lvl="0" algn="l" rtl="0"/>
            <a:r>
              <a:rPr lang="en-US" sz="2800" dirty="0" smtClean="0"/>
              <a:t>Dietary fat has the potential to both raise and lower LDL and HDL cholesterol based on the   type and amount of fatty acid.</a:t>
            </a:r>
          </a:p>
          <a:p>
            <a:pPr lvl="0" algn="l" rtl="0"/>
            <a:r>
              <a:rPr lang="en-US" dirty="0" smtClean="0"/>
              <a:t>The three main types of fat found in food are:</a:t>
            </a:r>
          </a:p>
          <a:p>
            <a:pPr lvl="0" algn="l" rtl="0">
              <a:buFont typeface="Wingdings" pitchFamily="2" charset="2"/>
              <a:buChar char="Ø"/>
            </a:pPr>
            <a:r>
              <a:rPr lang="en-US" dirty="0" smtClean="0"/>
              <a:t> saturated fatty acids.</a:t>
            </a:r>
          </a:p>
          <a:p>
            <a:pPr lvl="0" algn="l" rtl="0">
              <a:buFont typeface="Wingdings" pitchFamily="2" charset="2"/>
              <a:buChar char="Ø"/>
            </a:pPr>
            <a:r>
              <a:rPr lang="en-US" dirty="0" smtClean="0"/>
              <a:t> monounsaturated fatty acids.</a:t>
            </a:r>
          </a:p>
          <a:p>
            <a:pPr lvl="0" algn="l" rtl="0">
              <a:buFont typeface="Wingdings" pitchFamily="2" charset="2"/>
              <a:buChar char="Ø"/>
            </a:pPr>
            <a:r>
              <a:rPr lang="en-US" dirty="0" smtClean="0"/>
              <a:t>polyunsaturated fatty acids.</a:t>
            </a:r>
          </a:p>
          <a:p>
            <a:pPr lvl="0" algn="l" rtl="0"/>
            <a:r>
              <a:rPr lang="en-US" dirty="0" smtClean="0"/>
              <a:t> Their physical and chemical properties and their effects on cholesterol differ.</a:t>
            </a:r>
          </a:p>
          <a:p>
            <a:pPr algn="l" rtl="0"/>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Content Placeholder 4"/>
          <p:cNvSpPr>
            <a:spLocks noGrp="1"/>
          </p:cNvSpPr>
          <p:nvPr>
            <p:ph sz="quarter" idx="1"/>
          </p:nvPr>
        </p:nvSpPr>
        <p:spPr/>
        <p:txBody>
          <a:bodyPr/>
          <a:lstStyle/>
          <a:p>
            <a:pPr lvl="0" algn="l" rtl="0"/>
            <a:r>
              <a:rPr lang="en-US" sz="2800" dirty="0" smtClean="0"/>
              <a:t>Effects on Cholesterol</a:t>
            </a:r>
          </a:p>
          <a:p>
            <a:pPr lvl="1" algn="l" rtl="0"/>
            <a:r>
              <a:rPr lang="en-US" dirty="0" smtClean="0"/>
              <a:t>High saturated fatty acids increase LDL cholesterol.</a:t>
            </a:r>
          </a:p>
          <a:p>
            <a:pPr lvl="1" algn="l" rtl="0"/>
            <a:r>
              <a:rPr lang="en-US" dirty="0" smtClean="0"/>
              <a:t>High polyunsaturated fatty acids decrease LDL cholesterol.</a:t>
            </a:r>
          </a:p>
          <a:p>
            <a:pPr lvl="1" algn="l" rtl="0"/>
            <a:r>
              <a:rPr lang="en-US" dirty="0" err="1" smtClean="0"/>
              <a:t>Cis</a:t>
            </a:r>
            <a:r>
              <a:rPr lang="en-US" dirty="0" smtClean="0"/>
              <a:t>-MUFA decrease or do not change LDL cholesterol.</a:t>
            </a:r>
          </a:p>
          <a:p>
            <a:pPr lvl="1" algn="l" rtl="0"/>
            <a:r>
              <a:rPr lang="en-US" dirty="0" smtClean="0"/>
              <a:t>Trans fats increase LDL cholesterol.</a:t>
            </a:r>
          </a:p>
          <a:p>
            <a:pPr lvl="1" algn="l" rtl="0"/>
            <a:r>
              <a:rPr lang="en-US" dirty="0" smtClean="0"/>
              <a:t>High saturated, polyunsaturated, or </a:t>
            </a:r>
            <a:r>
              <a:rPr lang="en-US" dirty="0" err="1" smtClean="0"/>
              <a:t>cis</a:t>
            </a:r>
            <a:r>
              <a:rPr lang="en-US" dirty="0" smtClean="0"/>
              <a:t>-monounsaturated fatty acids: little or no HDL cholesterol effect</a:t>
            </a:r>
          </a:p>
          <a:p>
            <a:pPr lvl="1" algn="l" rtl="0"/>
            <a:r>
              <a:rPr lang="en-US" dirty="0" smtClean="0"/>
              <a:t>Trans fats decrease HDL cholesterol.</a:t>
            </a:r>
          </a:p>
          <a:p>
            <a:endParaRPr lang="ar-J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Content Placeholder 4"/>
          <p:cNvSpPr>
            <a:spLocks noGrp="1"/>
          </p:cNvSpPr>
          <p:nvPr>
            <p:ph sz="quarter" idx="1"/>
          </p:nvPr>
        </p:nvSpPr>
        <p:spPr/>
        <p:txBody>
          <a:bodyPr>
            <a:normAutofit/>
          </a:bodyPr>
          <a:lstStyle/>
          <a:p>
            <a:pPr lvl="0" algn="l" rtl="0"/>
            <a:r>
              <a:rPr lang="en-US" sz="2800" dirty="0" smtClean="0"/>
              <a:t>n-3 polyunsaturated fatty acids play a role in prevention of CVD.</a:t>
            </a:r>
          </a:p>
          <a:p>
            <a:pPr lvl="2" algn="l" rtl="0"/>
            <a:r>
              <a:rPr lang="en-US" dirty="0" smtClean="0"/>
              <a:t>The possible mechanisms of action include reducing triglycerides, inflammation, and platelet adhesion; inhibiting plaque formation; decreasing arrhythmias, and decreasing blood pressure.</a:t>
            </a:r>
          </a:p>
          <a:p>
            <a:pPr lvl="1" algn="l" rtl="0"/>
            <a:r>
              <a:rPr lang="en-US" dirty="0" smtClean="0"/>
              <a:t>Many organizations have made recommendations for consuming fish.</a:t>
            </a:r>
          </a:p>
          <a:p>
            <a:pPr lvl="1" algn="l" rtl="0"/>
            <a:r>
              <a:rPr lang="en-US" dirty="0" smtClean="0"/>
              <a:t>Alpha </a:t>
            </a:r>
            <a:r>
              <a:rPr lang="en-US" dirty="0" err="1" smtClean="0"/>
              <a:t>linolenic</a:t>
            </a:r>
            <a:r>
              <a:rPr lang="en-US" dirty="0" smtClean="0"/>
              <a:t> acid is the plant-derived omega-3 fatty acid.</a:t>
            </a:r>
            <a:endParaRPr lang="en-US" sz="2800" dirty="0" smtClean="0"/>
          </a:p>
          <a:p>
            <a:pPr algn="l" rtl="0"/>
            <a:endParaRPr lang="ar-J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Cholesterol Education Program’s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Content Placeholder 4"/>
          <p:cNvSpPr>
            <a:spLocks noGrp="1"/>
          </p:cNvSpPr>
          <p:nvPr>
            <p:ph sz="quarter" idx="1"/>
          </p:nvPr>
        </p:nvSpPr>
        <p:spPr/>
        <p:txBody>
          <a:bodyPr/>
          <a:lstStyle/>
          <a:p>
            <a:pPr lvl="0" algn="l" rtl="0"/>
            <a:r>
              <a:rPr lang="en-US" dirty="0" smtClean="0"/>
              <a:t>The National Cholesterol Education program issues guidelines to detect, evaluate, and treat hypercholesterolemia.</a:t>
            </a:r>
          </a:p>
          <a:p>
            <a:pPr lvl="0" algn="l" rtl="0"/>
            <a:r>
              <a:rPr lang="en-US" dirty="0" smtClean="0"/>
              <a:t> Dietary manipulation is considered to be the key to managing high levels of LDL cholesterol.</a:t>
            </a:r>
          </a:p>
          <a:p>
            <a:pPr lvl="0" algn="l" rtl="0">
              <a:buNone/>
            </a:pPr>
            <a:endParaRPr lang="en-US" dirty="0" smtClean="0"/>
          </a:p>
          <a:p>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Content Placeholder 4"/>
          <p:cNvSpPr>
            <a:spLocks noGrp="1"/>
          </p:cNvSpPr>
          <p:nvPr>
            <p:ph sz="quarter" idx="1"/>
          </p:nvPr>
        </p:nvSpPr>
        <p:spPr/>
        <p:txBody>
          <a:bodyPr>
            <a:normAutofit fontScale="92500" lnSpcReduction="10000"/>
          </a:bodyPr>
          <a:lstStyle/>
          <a:p>
            <a:pPr lvl="0" algn="l" rtl="0"/>
            <a:r>
              <a:rPr lang="en-US" sz="2800" dirty="0" smtClean="0"/>
              <a:t>Reducing elevated LDL cholesterol is the first goal for primary and secondary prevention of CHD.</a:t>
            </a:r>
          </a:p>
          <a:p>
            <a:pPr lvl="2" algn="l" rtl="0"/>
            <a:r>
              <a:rPr lang="en-US" dirty="0" smtClean="0"/>
              <a:t>Primary prevention refers to delaying or preventing onset.</a:t>
            </a:r>
          </a:p>
          <a:p>
            <a:pPr lvl="2" algn="l" rtl="0"/>
            <a:r>
              <a:rPr lang="en-US" dirty="0" smtClean="0"/>
              <a:t>Secondary prevention refers to preventing recurrent coronary events or death.</a:t>
            </a:r>
          </a:p>
          <a:p>
            <a:pPr lvl="1" algn="l" rtl="0"/>
            <a:r>
              <a:rPr lang="en-US" dirty="0" smtClean="0"/>
              <a:t>A client’s LDL cholesterol goal and appropriate therapy should be individually assessed based on the client’s risk status.</a:t>
            </a:r>
          </a:p>
          <a:p>
            <a:pPr lvl="1" algn="l" rtl="0"/>
            <a:r>
              <a:rPr lang="en-US" dirty="0" smtClean="0"/>
              <a:t>Raising HDL via medication has not been identified as a goal, but it is recommended that nondrug therapies that raise HDL be employed.</a:t>
            </a:r>
          </a:p>
          <a:p>
            <a:pPr algn="l" rtl="0"/>
            <a:r>
              <a:rPr lang="en-US" sz="2800" b="1" dirty="0" smtClean="0"/>
              <a:t> </a:t>
            </a:r>
            <a:endParaRPr lang="en-US" sz="2800" dirty="0" smtClean="0"/>
          </a:p>
          <a:p>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Content Placeholder 4"/>
          <p:cNvSpPr>
            <a:spLocks noGrp="1"/>
          </p:cNvSpPr>
          <p:nvPr>
            <p:ph sz="quarter" idx="1"/>
          </p:nvPr>
        </p:nvSpPr>
        <p:spPr/>
        <p:txBody>
          <a:bodyPr/>
          <a:lstStyle/>
          <a:p>
            <a:pPr lvl="0" algn="l" rtl="0"/>
            <a:r>
              <a:rPr lang="en-US" dirty="0" smtClean="0"/>
              <a:t>Approximately one in four Americans suffers from hypertension.</a:t>
            </a:r>
          </a:p>
          <a:p>
            <a:pPr lvl="0" algn="l" rtl="0"/>
            <a:r>
              <a:rPr lang="en-US" dirty="0" smtClean="0"/>
              <a:t> Hypertension is systolic blood pressure (SBP) &gt; 140 mm Hg or diastolic blood pressure (DBP) &gt; 90 mm Hg.</a:t>
            </a:r>
          </a:p>
          <a:p>
            <a:pPr lvl="0" algn="l" rtl="0"/>
            <a:r>
              <a:rPr lang="en-US" dirty="0" smtClean="0"/>
              <a:t> It is most prevalent in African Americans and older adults. </a:t>
            </a:r>
          </a:p>
          <a:p>
            <a:pPr lvl="0" algn="l" rtl="0"/>
            <a:r>
              <a:rPr lang="en-US" dirty="0" smtClean="0"/>
              <a:t>It is a risk factor for CVD.</a:t>
            </a:r>
          </a:p>
          <a:p>
            <a:pPr algn="l" rtl="0"/>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Lifestyle factors and HBP</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Content Placeholder 4"/>
          <p:cNvSpPr>
            <a:spLocks noGrp="1"/>
          </p:cNvSpPr>
          <p:nvPr>
            <p:ph sz="quarter" idx="1"/>
          </p:nvPr>
        </p:nvSpPr>
        <p:spPr/>
        <p:txBody>
          <a:bodyPr>
            <a:normAutofit fontScale="85000" lnSpcReduction="20000"/>
          </a:bodyPr>
          <a:lstStyle/>
          <a:p>
            <a:pPr lvl="0" algn="l" rtl="0"/>
            <a:r>
              <a:rPr lang="en-US" sz="2800" dirty="0" smtClean="0"/>
              <a:t>Lifestyle factors contributing to the development or worsening of high blood pressure include:</a:t>
            </a:r>
          </a:p>
          <a:p>
            <a:pPr lvl="0" algn="l" rtl="0"/>
            <a:r>
              <a:rPr lang="en-US" sz="2800" dirty="0" smtClean="0"/>
              <a:t> obesity.</a:t>
            </a:r>
          </a:p>
          <a:p>
            <a:pPr lvl="0" algn="l" rtl="0"/>
            <a:r>
              <a:rPr lang="en-US" sz="2800" dirty="0" smtClean="0"/>
              <a:t> lack of physical activity.</a:t>
            </a:r>
          </a:p>
          <a:p>
            <a:pPr lvl="0" algn="l" rtl="0"/>
            <a:r>
              <a:rPr lang="en-US" sz="2800" dirty="0" smtClean="0"/>
              <a:t> alcohol abuse.</a:t>
            </a:r>
          </a:p>
          <a:p>
            <a:pPr lvl="0" algn="l" rtl="0"/>
            <a:r>
              <a:rPr lang="en-US" sz="2800" dirty="0" smtClean="0"/>
              <a:t> and smoking.</a:t>
            </a:r>
            <a:r>
              <a:rPr lang="en-US" dirty="0" smtClean="0"/>
              <a:t>.</a:t>
            </a:r>
          </a:p>
          <a:p>
            <a:pPr lvl="2" algn="l" rtl="0"/>
            <a:r>
              <a:rPr lang="en-US" dirty="0" smtClean="0"/>
              <a:t>There is a linear relationship between excess body weight and severity of hypertension. Weight loss of 10 to 20 lbs. is associated with reductions in SBP and DBP. </a:t>
            </a:r>
          </a:p>
          <a:p>
            <a:pPr lvl="2" algn="l" rtl="0"/>
            <a:r>
              <a:rPr lang="en-US" dirty="0" smtClean="0"/>
              <a:t>Engaging in regular aerobic physical activity for 30 minutes per day can reduce blood pressure and assist in restoring and maintaining an appropriate weight.</a:t>
            </a:r>
          </a:p>
          <a:p>
            <a:pPr lvl="2" algn="l" rtl="0"/>
            <a:r>
              <a:rPr lang="en-US" dirty="0" smtClean="0"/>
              <a:t>A diet low in sodium and rich in fruits, vegetables, and low-fat dairy products has been shown to reduce blood pressure.</a:t>
            </a:r>
          </a:p>
          <a:p>
            <a:pPr lvl="2" algn="l" rtl="0"/>
            <a:r>
              <a:rPr lang="en-US" dirty="0" smtClean="0"/>
              <a:t>Reducing sodium levels can reduce blood pressure in clients with and without hypertension.</a:t>
            </a:r>
            <a:endParaRPr lang="ar-JO" dirty="0" smtClean="0"/>
          </a:p>
          <a:p>
            <a:pPr lvl="2" algn="l" rtl="0"/>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Metabolic syndrome</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Content Placeholder 4"/>
          <p:cNvSpPr>
            <a:spLocks noGrp="1"/>
          </p:cNvSpPr>
          <p:nvPr>
            <p:ph sz="quarter" idx="1"/>
          </p:nvPr>
        </p:nvSpPr>
        <p:spPr/>
        <p:txBody>
          <a:bodyPr>
            <a:normAutofit fontScale="85000" lnSpcReduction="10000"/>
          </a:bodyPr>
          <a:lstStyle/>
          <a:p>
            <a:pPr lvl="0" algn="l" rtl="0"/>
            <a:r>
              <a:rPr lang="en-US" dirty="0" smtClean="0"/>
              <a:t>Metabolic syndrome is a cluster of abnormalities characterized by abdominal obesity, insulin resistance, </a:t>
            </a:r>
            <a:r>
              <a:rPr lang="en-US" dirty="0" err="1" smtClean="0"/>
              <a:t>dyslipidemia</a:t>
            </a:r>
            <a:r>
              <a:rPr lang="en-US" dirty="0" smtClean="0"/>
              <a:t>, and elevated blood pressure.</a:t>
            </a:r>
          </a:p>
          <a:p>
            <a:pPr lvl="0" algn="l" rtl="0"/>
            <a:r>
              <a:rPr lang="en-US" dirty="0" smtClean="0"/>
              <a:t> It increases the risk of both type 2 diabetes mellitus and CVD.</a:t>
            </a:r>
          </a:p>
          <a:p>
            <a:pPr lvl="0" algn="l" rtl="0"/>
            <a:r>
              <a:rPr lang="en-US" dirty="0" smtClean="0"/>
              <a:t> Waist circumference is an essential parameter for establishing this diagnosis.</a:t>
            </a:r>
          </a:p>
          <a:p>
            <a:pPr lvl="0" algn="l" rtl="0"/>
            <a:r>
              <a:rPr lang="en-US" dirty="0" smtClean="0"/>
              <a:t>Risk factors for metabolic syndrome include:</a:t>
            </a:r>
          </a:p>
          <a:p>
            <a:pPr lvl="0" algn="l" rtl="0">
              <a:buFont typeface="Wingdings" pitchFamily="2" charset="2"/>
              <a:buChar char="q"/>
            </a:pPr>
            <a:r>
              <a:rPr lang="en-US" dirty="0" smtClean="0"/>
              <a:t> overweight or obesity.</a:t>
            </a:r>
          </a:p>
          <a:p>
            <a:pPr lvl="0" algn="l" rtl="0">
              <a:buFont typeface="Wingdings" pitchFamily="2" charset="2"/>
              <a:buChar char="q"/>
            </a:pPr>
            <a:r>
              <a:rPr lang="en-US" dirty="0" smtClean="0"/>
              <a:t> lack of physical activity. </a:t>
            </a:r>
          </a:p>
          <a:p>
            <a:pPr lvl="0" algn="l" rtl="0"/>
            <a:r>
              <a:rPr lang="en-US" dirty="0" smtClean="0"/>
              <a:t>The overall goal with clients with metabolic syndrome is to reduce risk of CVD. The focus should be on risk factors of CVD.</a:t>
            </a:r>
          </a:p>
          <a:p>
            <a:endParaRPr lang="ar-J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goals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Content Placeholder 4"/>
          <p:cNvSpPr>
            <a:spLocks noGrp="1"/>
          </p:cNvSpPr>
          <p:nvPr>
            <p:ph sz="quarter" idx="1"/>
          </p:nvPr>
        </p:nvSpPr>
        <p:spPr/>
        <p:txBody>
          <a:bodyPr>
            <a:normAutofit fontScale="92500" lnSpcReduction="10000"/>
          </a:bodyPr>
          <a:lstStyle/>
          <a:p>
            <a:pPr lvl="0" algn="l" rtl="0"/>
            <a:r>
              <a:rPr lang="en-US" sz="2800" dirty="0" smtClean="0"/>
              <a:t>Nutritional goals should include maintaining appropriate body weight and increasing physical activity.</a:t>
            </a:r>
          </a:p>
          <a:p>
            <a:pPr lvl="4" algn="l" rtl="0"/>
            <a:r>
              <a:rPr lang="en-US" dirty="0" smtClean="0"/>
              <a:t>Overweight or obese individuals should have a goal of losing 7 to 10% of body weight over 6 to 12 months as this level of weight loss has been shown to prevent diabetes. Nurses can use this statistic to motivate clients.</a:t>
            </a:r>
          </a:p>
          <a:p>
            <a:pPr lvl="4" algn="l" rtl="0"/>
            <a:r>
              <a:rPr lang="en-US" dirty="0" smtClean="0"/>
              <a:t>Clients should be encouraged to perform 30 minutes or more of moderate-intensity exercising most days of the week.</a:t>
            </a:r>
          </a:p>
          <a:p>
            <a:pPr lvl="4" algn="l" rtl="0"/>
            <a:r>
              <a:rPr lang="en-US" dirty="0" smtClean="0"/>
              <a:t>Weight loss and physical activity can improve LDL and HDL cholesterol levels and reduce risk for diabetes and hypertension.</a:t>
            </a:r>
          </a:p>
          <a:p>
            <a:pPr lvl="4" algn="l" rtl="0"/>
            <a:r>
              <a:rPr lang="en-US" dirty="0" smtClean="0"/>
              <a:t>Nurses should collaborate with clients to develop plans for realistic life changes.</a:t>
            </a:r>
          </a:p>
          <a:p>
            <a:pPr algn="l" rtl="0"/>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Heart failure</a:t>
            </a:r>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Content Placeholder 4"/>
          <p:cNvSpPr>
            <a:spLocks noGrp="1"/>
          </p:cNvSpPr>
          <p:nvPr>
            <p:ph sz="quarter" idx="1"/>
          </p:nvPr>
        </p:nvSpPr>
        <p:spPr/>
        <p:txBody>
          <a:bodyPr/>
          <a:lstStyle/>
          <a:p>
            <a:pPr lvl="0" algn="l" rtl="0"/>
            <a:r>
              <a:rPr lang="en-US" sz="2800" dirty="0" smtClean="0"/>
              <a:t>Heart failure is the leading cause of acute hospitalizations in Americans over the age of 65.</a:t>
            </a:r>
          </a:p>
          <a:p>
            <a:pPr lvl="1" algn="l" rtl="0"/>
            <a:r>
              <a:rPr lang="en-US" dirty="0" smtClean="0"/>
              <a:t>Diet plays a role in prevention and management of heart failure.</a:t>
            </a:r>
          </a:p>
          <a:p>
            <a:pPr lvl="1" algn="l" rtl="0"/>
            <a:r>
              <a:rPr lang="en-US" dirty="0" smtClean="0"/>
              <a:t>Heart failure is characterized by decreased cardiac output, venous stasis, sodium and fluid retention, </a:t>
            </a:r>
            <a:r>
              <a:rPr lang="en-US" dirty="0" err="1" smtClean="0"/>
              <a:t>undernutrition</a:t>
            </a:r>
            <a:r>
              <a:rPr lang="en-US" dirty="0" smtClean="0"/>
              <a:t>, and multiple organ failure where systemic inflammation plays a role.</a:t>
            </a:r>
          </a:p>
          <a:p>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ar-JO" dirty="0"/>
          </a:p>
        </p:txBody>
      </p:sp>
      <p:sp>
        <p:nvSpPr>
          <p:cNvPr id="4" name="Date Placeholder 3"/>
          <p:cNvSpPr>
            <a:spLocks noGrp="1"/>
          </p:cNvSpPr>
          <p:nvPr>
            <p:ph type="dt" sz="half" idx="10"/>
          </p:nvPr>
        </p:nvSpPr>
        <p:spPr/>
        <p:txBody>
          <a:bodyPr/>
          <a:lstStyle/>
          <a:p>
            <a:fld id="{837AA469-D148-4E3C-9A6C-05BFF65AF432}" type="datetime1">
              <a:rPr lang="en-US" smtClean="0"/>
              <a:pPr/>
              <a:t>4/12/2015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3" name="Content Placeholder 2"/>
          <p:cNvSpPr>
            <a:spLocks noGrp="1"/>
          </p:cNvSpPr>
          <p:nvPr>
            <p:ph sz="quarter" idx="1"/>
          </p:nvPr>
        </p:nvSpPr>
        <p:spPr/>
        <p:txBody>
          <a:bodyPr>
            <a:normAutofit/>
          </a:bodyPr>
          <a:lstStyle/>
          <a:p>
            <a:pPr algn="l" rtl="0"/>
            <a:r>
              <a:rPr lang="en-US" dirty="0" smtClean="0"/>
              <a:t>Identify risk factors of coronary heart disease.</a:t>
            </a:r>
          </a:p>
          <a:p>
            <a:pPr algn="l" rtl="0"/>
            <a:r>
              <a:rPr lang="en-US" dirty="0" smtClean="0"/>
              <a:t>Identification of fatty acids and food sources.</a:t>
            </a:r>
          </a:p>
          <a:p>
            <a:pPr algn="l" rtl="0"/>
            <a:r>
              <a:rPr lang="en-US" dirty="0" smtClean="0"/>
              <a:t>To relate the parameters of the national cholesterol education program.</a:t>
            </a:r>
          </a:p>
          <a:p>
            <a:pPr algn="l" rtl="0"/>
            <a:r>
              <a:rPr lang="en-US" dirty="0" smtClean="0"/>
              <a:t>Lifestyle modification to manage hypertension.</a:t>
            </a:r>
          </a:p>
          <a:p>
            <a:pPr algn="l" rtl="0"/>
            <a:r>
              <a:rPr lang="en-US" dirty="0" smtClean="0"/>
              <a:t>Medical nutrition therapy for the client with metabolic syndrome.</a:t>
            </a:r>
          </a:p>
          <a:p>
            <a:pPr algn="l" rtl="0"/>
            <a:r>
              <a:rPr lang="en-US" dirty="0" smtClean="0"/>
              <a:t>Nutritional related issues of client with heart failure.</a:t>
            </a:r>
          </a:p>
          <a:p>
            <a:pPr algn="l" rtl="0"/>
            <a:endParaRPr lang="en-US" dirty="0" smtClean="0"/>
          </a:p>
          <a:p>
            <a:endParaRPr lang="ar-J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nutrition</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Content Placeholder 4"/>
          <p:cNvSpPr>
            <a:spLocks noGrp="1"/>
          </p:cNvSpPr>
          <p:nvPr>
            <p:ph sz="quarter" idx="1"/>
          </p:nvPr>
        </p:nvSpPr>
        <p:spPr/>
        <p:txBody>
          <a:bodyPr>
            <a:normAutofit fontScale="85000" lnSpcReduction="10000"/>
          </a:bodyPr>
          <a:lstStyle/>
          <a:p>
            <a:pPr lvl="0" algn="l" rtl="0"/>
            <a:r>
              <a:rPr lang="en-US" sz="2800" dirty="0" smtClean="0"/>
              <a:t>Medical nutrition therapy for heart failure should focus </a:t>
            </a:r>
            <a:r>
              <a:rPr lang="en-US" sz="2800" dirty="0" smtClean="0"/>
              <a:t>on:</a:t>
            </a:r>
          </a:p>
          <a:p>
            <a:pPr lvl="0" algn="l" rtl="0">
              <a:buFont typeface="Wingdings" pitchFamily="2" charset="2"/>
              <a:buChar char="q"/>
            </a:pPr>
            <a:r>
              <a:rPr lang="en-US" sz="2800" dirty="0" smtClean="0"/>
              <a:t> </a:t>
            </a:r>
            <a:r>
              <a:rPr lang="en-US" sz="2800" dirty="0" smtClean="0"/>
              <a:t>promoting a diet to control fluid and sodium </a:t>
            </a:r>
            <a:r>
              <a:rPr lang="en-US" sz="2800" dirty="0" smtClean="0"/>
              <a:t>retention.</a:t>
            </a:r>
          </a:p>
          <a:p>
            <a:pPr lvl="0" algn="l" rtl="0">
              <a:buFont typeface="Wingdings" pitchFamily="2" charset="2"/>
              <a:buChar char="q"/>
            </a:pPr>
            <a:r>
              <a:rPr lang="en-US" sz="2800" dirty="0" smtClean="0"/>
              <a:t> </a:t>
            </a:r>
            <a:r>
              <a:rPr lang="en-US" sz="2800" dirty="0" smtClean="0"/>
              <a:t>attaining and maintain an appropriate body </a:t>
            </a:r>
            <a:r>
              <a:rPr lang="en-US" sz="2800" dirty="0" smtClean="0"/>
              <a:t>weight.</a:t>
            </a:r>
          </a:p>
          <a:p>
            <a:pPr lvl="0" algn="l" rtl="0">
              <a:buFont typeface="Wingdings" pitchFamily="2" charset="2"/>
              <a:buChar char="q"/>
            </a:pPr>
            <a:r>
              <a:rPr lang="en-US" sz="2800" dirty="0" smtClean="0"/>
              <a:t> </a:t>
            </a:r>
            <a:r>
              <a:rPr lang="en-US" sz="2800" dirty="0" smtClean="0"/>
              <a:t>and ensuring the diet is adequate in vitamins, minerals, and protein. </a:t>
            </a:r>
            <a:endParaRPr lang="en-US" sz="2800" dirty="0" smtClean="0"/>
          </a:p>
          <a:p>
            <a:pPr lvl="0" algn="l" rtl="0"/>
            <a:endParaRPr lang="en-US" sz="2800" dirty="0" smtClean="0"/>
          </a:p>
          <a:p>
            <a:pPr lvl="2" algn="l" rtl="0"/>
            <a:r>
              <a:rPr lang="en-US" dirty="0" smtClean="0"/>
              <a:t>Maintaining </a:t>
            </a:r>
            <a:r>
              <a:rPr lang="en-US" dirty="0" smtClean="0"/>
              <a:t>fluid restriction outside the hospital is reserved for advanced heart failure and clients receiving high dosages of oral diuretic agents. In these cases, fluid intake can be monitored with daily weight tracking and comparing urine output with fluid consumed.</a:t>
            </a:r>
          </a:p>
          <a:p>
            <a:pPr algn="l" rtl="0"/>
            <a:r>
              <a:rPr lang="en-US" sz="2800" dirty="0" smtClean="0"/>
              <a:t> </a:t>
            </a:r>
          </a:p>
          <a:p>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a:t>
            </a:r>
            <a:r>
              <a:rPr lang="en-US" dirty="0" err="1" smtClean="0"/>
              <a:t>cachexia</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Content Placeholder 4"/>
          <p:cNvSpPr>
            <a:spLocks noGrp="1"/>
          </p:cNvSpPr>
          <p:nvPr>
            <p:ph sz="quarter" idx="1"/>
          </p:nvPr>
        </p:nvSpPr>
        <p:spPr/>
        <p:txBody>
          <a:bodyPr>
            <a:normAutofit fontScale="92500" lnSpcReduction="20000"/>
          </a:bodyPr>
          <a:lstStyle/>
          <a:p>
            <a:pPr lvl="0" algn="l" rtl="0"/>
            <a:r>
              <a:rPr lang="en-US" sz="2800" dirty="0" smtClean="0"/>
              <a:t>Cardiac </a:t>
            </a:r>
            <a:r>
              <a:rPr lang="en-US" sz="2800" dirty="0" err="1" smtClean="0"/>
              <a:t>cachexia</a:t>
            </a:r>
            <a:r>
              <a:rPr lang="en-US" sz="2800" dirty="0" smtClean="0"/>
              <a:t> is defined as weight loss of more than 6% of the previous normal weight over 6 months associated with heart failure</a:t>
            </a:r>
            <a:r>
              <a:rPr lang="en-US" sz="2800" dirty="0" smtClean="0"/>
              <a:t>.</a:t>
            </a:r>
          </a:p>
          <a:p>
            <a:pPr lvl="0" algn="l" rtl="0"/>
            <a:r>
              <a:rPr lang="en-US" sz="2800" dirty="0" smtClean="0"/>
              <a:t> </a:t>
            </a:r>
            <a:r>
              <a:rPr lang="en-US" sz="2800" dirty="0" smtClean="0"/>
              <a:t>It is seen in advanced disease associated with a progressive decline in cardiac performance resulting in muscle and adipose wasting and </a:t>
            </a:r>
            <a:r>
              <a:rPr lang="en-US" sz="2800" dirty="0" err="1" smtClean="0"/>
              <a:t>undernutrition</a:t>
            </a:r>
            <a:r>
              <a:rPr lang="en-US" sz="2800" dirty="0" smtClean="0"/>
              <a:t>.</a:t>
            </a:r>
          </a:p>
          <a:p>
            <a:pPr lvl="2" algn="l" rtl="0"/>
            <a:r>
              <a:rPr lang="en-US" dirty="0" err="1" smtClean="0"/>
              <a:t>Undernutrition</a:t>
            </a:r>
            <a:r>
              <a:rPr lang="en-US" dirty="0" smtClean="0"/>
              <a:t> is usually due to increased nutrient losses, unmet increased nutritional requirements, and decreased nutritional intake.</a:t>
            </a:r>
          </a:p>
          <a:p>
            <a:pPr lvl="3" algn="l" rtl="0"/>
            <a:r>
              <a:rPr lang="en-US" dirty="0" smtClean="0"/>
              <a:t>Bowel wall edema can cause </a:t>
            </a:r>
            <a:r>
              <a:rPr lang="en-US" dirty="0" err="1" smtClean="0"/>
              <a:t>malabsorption</a:t>
            </a:r>
            <a:r>
              <a:rPr lang="en-US" dirty="0" smtClean="0"/>
              <a:t>.</a:t>
            </a:r>
          </a:p>
          <a:p>
            <a:pPr lvl="3" algn="l" rtl="0"/>
            <a:r>
              <a:rPr lang="en-US" dirty="0" err="1" smtClean="0"/>
              <a:t>Dyspnea</a:t>
            </a:r>
            <a:r>
              <a:rPr lang="en-US" dirty="0" smtClean="0"/>
              <a:t> can lead to increased metabolic needs.</a:t>
            </a:r>
          </a:p>
          <a:p>
            <a:pPr lvl="2" algn="l" rtl="0"/>
            <a:r>
              <a:rPr lang="en-US" dirty="0" smtClean="0"/>
              <a:t>Nutrition alone is not the cause of this condition since hormonal and pro-inflammatory effects are also seen</a:t>
            </a:r>
            <a:r>
              <a:rPr lang="en-US" dirty="0" smtClean="0"/>
              <a:t>.</a:t>
            </a:r>
          </a:p>
          <a:p>
            <a:pPr lvl="2" algn="l" rtl="0"/>
            <a:endParaRPr lang="en-US" dirty="0" smtClean="0"/>
          </a:p>
          <a:p>
            <a:pPr algn="l" rtl="0"/>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Content Placeholder 4"/>
          <p:cNvSpPr>
            <a:spLocks noGrp="1"/>
          </p:cNvSpPr>
          <p:nvPr>
            <p:ph sz="quarter" idx="1"/>
          </p:nvPr>
        </p:nvSpPr>
        <p:spPr/>
        <p:txBody>
          <a:bodyPr>
            <a:normAutofit lnSpcReduction="10000"/>
          </a:bodyPr>
          <a:lstStyle/>
          <a:p>
            <a:pPr lvl="2" algn="l" rtl="0"/>
            <a:r>
              <a:rPr lang="en-US" b="1" u="sng" dirty="0" smtClean="0"/>
              <a:t>Treatment</a:t>
            </a:r>
          </a:p>
          <a:p>
            <a:pPr lvl="2" algn="l" rtl="0"/>
            <a:r>
              <a:rPr lang="en-US" dirty="0" smtClean="0"/>
              <a:t>to ensure adequate intake of calories and protein.</a:t>
            </a:r>
          </a:p>
          <a:p>
            <a:pPr lvl="3" algn="l" rtl="0"/>
            <a:r>
              <a:rPr lang="en-US" dirty="0" smtClean="0"/>
              <a:t>Sodium intake is often low in clients with this condition. Dietitians may recommend intake of some moderate-sodium foods to increase diet palatability.</a:t>
            </a:r>
          </a:p>
          <a:p>
            <a:pPr lvl="3" algn="l" rtl="0"/>
            <a:r>
              <a:rPr lang="en-US" dirty="0" smtClean="0"/>
              <a:t>Providing smaller meals more frequently may increase intake.</a:t>
            </a:r>
          </a:p>
          <a:p>
            <a:pPr lvl="3" algn="l" rtl="0"/>
            <a:r>
              <a:rPr lang="en-US" dirty="0" smtClean="0"/>
              <a:t>Electrolyte and hydration status should be carefully monitored because of the effects of a sodium-restricted diet and diuretic therapy.</a:t>
            </a:r>
          </a:p>
          <a:p>
            <a:pPr lvl="2" algn="l" rtl="0"/>
            <a:r>
              <a:rPr lang="en-US" dirty="0" smtClean="0"/>
              <a:t>All clients with heart failure should be assessed for nutrition intake.</a:t>
            </a:r>
          </a:p>
          <a:p>
            <a:pPr lvl="2" algn="l" rtl="0"/>
            <a:r>
              <a:rPr lang="en-US" dirty="0" smtClean="0"/>
              <a:t/>
            </a:r>
            <a:br>
              <a:rPr lang="en-US" dirty="0" smtClean="0"/>
            </a:br>
            <a:r>
              <a:rPr lang="en-US" dirty="0" smtClean="0"/>
              <a:t> Nurses should advise clients on use of supplements to ensure that excessive intake does not occur.</a:t>
            </a:r>
          </a:p>
          <a:p>
            <a:pPr algn="l" rtl="0"/>
            <a:endParaRPr lang="ar-JO" dirty="0" smtClean="0"/>
          </a:p>
          <a:p>
            <a:endParaRPr lang="ar-J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6425" y="277812"/>
            <a:ext cx="7959725" cy="4370388"/>
          </a:xfrm>
          <a:noFill/>
        </p:spPr>
        <p:txBody>
          <a:bodyPr>
            <a:normAutofit fontScale="90000"/>
          </a:bodyPr>
          <a:lstStyle/>
          <a:p>
            <a:pPr algn="ctr">
              <a:lnSpc>
                <a:spcPct val="200000"/>
              </a:lnSpc>
            </a:pPr>
            <a:r>
              <a:rPr lang="en-BZ" sz="5400" i="1" dirty="0" smtClean="0">
                <a:latin typeface="Comic Sans MS" pitchFamily="66" charset="0"/>
              </a:rPr>
              <a:t/>
            </a:r>
            <a:br>
              <a:rPr lang="en-BZ" sz="5400" i="1" dirty="0" smtClean="0">
                <a:latin typeface="Comic Sans MS" pitchFamily="66" charset="0"/>
              </a:rPr>
            </a:br>
            <a:r>
              <a:rPr lang="en-BZ" sz="4400" b="1" i="1" dirty="0" smtClean="0">
                <a:latin typeface="Comic Sans MS" pitchFamily="66" charset="0"/>
              </a:rPr>
              <a:t>the end…….</a:t>
            </a:r>
            <a:br>
              <a:rPr lang="en-BZ" sz="4400" b="1" i="1" dirty="0" smtClean="0">
                <a:latin typeface="Comic Sans MS" pitchFamily="66" charset="0"/>
              </a:rPr>
            </a:br>
            <a:r>
              <a:rPr lang="en-BZ" sz="4400" b="1" i="1" dirty="0" smtClean="0">
                <a:latin typeface="Comic Sans MS" pitchFamily="66" charset="0"/>
              </a:rPr>
              <a:t>QUESTIONES????</a:t>
            </a:r>
            <a:br>
              <a:rPr lang="en-BZ" sz="4400" b="1" i="1" dirty="0" smtClean="0">
                <a:latin typeface="Comic Sans MS" pitchFamily="66" charset="0"/>
              </a:rPr>
            </a:br>
            <a:endParaRPr lang="en-US" sz="4400" b="1" i="1" dirty="0">
              <a:latin typeface="Comic Sans MS" pitchFamily="66" charset="0"/>
            </a:endParaRPr>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a:p>
        </p:txBody>
      </p:sp>
      <p:sp>
        <p:nvSpPr>
          <p:cNvPr id="4" name="Slide Number Placeholder 3"/>
          <p:cNvSpPr>
            <a:spLocks noGrp="1"/>
          </p:cNvSpPr>
          <p:nvPr>
            <p:ph type="sldNum" sz="quarter" idx="12"/>
          </p:nvPr>
        </p:nvSpPr>
        <p:spPr>
          <a:xfrm>
            <a:off x="8613648" y="6305550"/>
            <a:ext cx="457200" cy="476250"/>
          </a:xfrm>
          <a:prstGeom prst="rect">
            <a:avLst/>
          </a:prstGeom>
        </p:spPr>
        <p:txBody>
          <a:bodyPr/>
          <a:lstStyle/>
          <a:p>
            <a:fld id="{915CA1C4-22D3-42E9-BB8A-A4A52FE47370}" type="slidenum">
              <a:rPr lang="en-US" smtClean="0"/>
              <a:pPr/>
              <a:t>23</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Content Placeholder 4"/>
          <p:cNvSpPr>
            <a:spLocks noGrp="1"/>
          </p:cNvSpPr>
          <p:nvPr>
            <p:ph sz="quarter" idx="1"/>
          </p:nvPr>
        </p:nvSpPr>
        <p:spPr/>
        <p:txBody>
          <a:bodyPr>
            <a:normAutofit/>
          </a:bodyPr>
          <a:lstStyle/>
          <a:p>
            <a:pPr lvl="0" algn="l" rtl="0"/>
            <a:r>
              <a:rPr lang="en-US" dirty="0" smtClean="0"/>
              <a:t>Cardiovascular disease is the number one killer in the United States. It includes all diseases associated with the heart and blood vessels.</a:t>
            </a:r>
          </a:p>
          <a:p>
            <a:pPr lvl="1" algn="l" rtl="0"/>
            <a:r>
              <a:rPr lang="en-US" dirty="0" smtClean="0"/>
              <a:t>Atherosclerosis, a main cause of CVD, is a degenerative disease leading to narrow, clogged, and hardened arteries. </a:t>
            </a:r>
          </a:p>
          <a:p>
            <a:pPr lvl="1" algn="l" rtl="0"/>
            <a:r>
              <a:rPr lang="en-US" dirty="0" smtClean="0"/>
              <a:t>two causes of atherosclerosis: </a:t>
            </a:r>
          </a:p>
          <a:p>
            <a:pPr lvl="1" algn="l" rtl="0">
              <a:buNone/>
            </a:pPr>
            <a:r>
              <a:rPr lang="en-US" dirty="0" smtClean="0"/>
              <a:t>blood cholesterol and the immune system.</a:t>
            </a:r>
          </a:p>
          <a:p>
            <a:pPr lvl="1" algn="l" rtl="0"/>
            <a:r>
              <a:rPr lang="en-US" dirty="0" smtClean="0"/>
              <a:t>Cholesterol is a type of lipid that is necessary for synthesis of steroid hormones, vitamin D, and bile acids, and for cell membrane structure.</a:t>
            </a:r>
          </a:p>
          <a:p>
            <a:pPr algn="l"/>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Content Placeholder 4"/>
          <p:cNvSpPr>
            <a:spLocks noGrp="1"/>
          </p:cNvSpPr>
          <p:nvPr>
            <p:ph sz="quarter" idx="1"/>
          </p:nvPr>
        </p:nvSpPr>
        <p:spPr/>
        <p:txBody>
          <a:bodyPr>
            <a:normAutofit/>
          </a:bodyPr>
          <a:lstStyle/>
          <a:p>
            <a:pPr lvl="1" algn="l" rtl="0"/>
            <a:r>
              <a:rPr lang="en-US" sz="2800" dirty="0" smtClean="0"/>
              <a:t>Coronary heart disease is also known as coronary artery disease. It occurs because of narrow blood vessels that supply the heart.</a:t>
            </a:r>
          </a:p>
          <a:p>
            <a:pPr lvl="2" algn="l" rtl="0"/>
            <a:r>
              <a:rPr lang="en-US" sz="2800" dirty="0" smtClean="0"/>
              <a:t>elevated total and LDL cholesterol with an increased risk of coronary heart disease.</a:t>
            </a:r>
          </a:p>
          <a:p>
            <a:pPr algn="l" rtl="0"/>
            <a:r>
              <a:rPr lang="en-US" sz="2800" dirty="0" smtClean="0"/>
              <a:t>Studies reveal that for every 1% decrease in LDL cholesterol, risk of CVD is reduced by 1%. </a:t>
            </a:r>
            <a:endParaRPr lang="ar-JO"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identify risk factors for CVD.</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Content Placeholder 4"/>
          <p:cNvSpPr>
            <a:spLocks noGrp="1"/>
          </p:cNvSpPr>
          <p:nvPr>
            <p:ph sz="quarter" idx="1"/>
          </p:nvPr>
        </p:nvSpPr>
        <p:spPr/>
        <p:txBody>
          <a:bodyPr>
            <a:normAutofit/>
          </a:bodyPr>
          <a:lstStyle/>
          <a:p>
            <a:pPr lvl="1" algn="l" rtl="0"/>
            <a:r>
              <a:rPr lang="en-US" dirty="0" smtClean="0"/>
              <a:t>elevated LDL cholesterol.</a:t>
            </a:r>
          </a:p>
          <a:p>
            <a:pPr lvl="1" algn="l" rtl="0"/>
            <a:r>
              <a:rPr lang="en-US" dirty="0" smtClean="0"/>
              <a:t>diabetes mellitus.</a:t>
            </a:r>
          </a:p>
          <a:p>
            <a:pPr lvl="1" algn="l" rtl="0"/>
            <a:r>
              <a:rPr lang="en-US" dirty="0" smtClean="0"/>
              <a:t> hypertension.</a:t>
            </a:r>
          </a:p>
          <a:p>
            <a:pPr lvl="1" algn="l" rtl="0"/>
            <a:r>
              <a:rPr lang="en-US" dirty="0" smtClean="0"/>
              <a:t> family history of premature CHD.</a:t>
            </a:r>
          </a:p>
          <a:p>
            <a:pPr lvl="1" algn="l" rtl="0"/>
            <a:r>
              <a:rPr lang="en-US" dirty="0" smtClean="0"/>
              <a:t>current cigarette smoker.</a:t>
            </a:r>
          </a:p>
          <a:p>
            <a:pPr lvl="1" algn="l" rtl="0"/>
            <a:r>
              <a:rPr lang="en-US" dirty="0" smtClean="0"/>
              <a:t>Dietary intervention can be useful in addressing elevated LDL cholesterol,</a:t>
            </a:r>
          </a:p>
          <a:p>
            <a:pPr lvl="1" algn="l" rtl="0"/>
            <a:r>
              <a:rPr lang="en-US" dirty="0" smtClean="0"/>
              <a:t> low HDL cholesterol, diabetes mellitus, and hypertension as well as emerging risk factors such as high triglycerides.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clearance of LDL cholesterol from the blood.</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Content Placeholder 4"/>
          <p:cNvSpPr>
            <a:spLocks noGrp="1"/>
          </p:cNvSpPr>
          <p:nvPr>
            <p:ph sz="quarter" idx="1"/>
          </p:nvPr>
        </p:nvSpPr>
        <p:spPr/>
        <p:txBody>
          <a:bodyPr>
            <a:normAutofit/>
          </a:bodyPr>
          <a:lstStyle/>
          <a:p>
            <a:pPr lvl="0" algn="l" rtl="0"/>
            <a:r>
              <a:rPr lang="en-US" sz="2800" dirty="0" err="1" smtClean="0"/>
              <a:t>Phytosterols</a:t>
            </a:r>
            <a:r>
              <a:rPr lang="en-US" sz="2800" dirty="0" smtClean="0"/>
              <a:t> are plant sterols and </a:t>
            </a:r>
            <a:r>
              <a:rPr lang="en-US" sz="2800" dirty="0" err="1" smtClean="0"/>
              <a:t>stanols</a:t>
            </a:r>
            <a:r>
              <a:rPr lang="en-US" sz="2800" dirty="0" smtClean="0"/>
              <a:t> </a:t>
            </a:r>
          </a:p>
          <a:p>
            <a:pPr lvl="0" algn="l" rtl="0">
              <a:buNone/>
            </a:pPr>
            <a:r>
              <a:rPr lang="en-US" sz="2800" dirty="0" smtClean="0"/>
              <a:t> It is believed that they inhibit cholesterol absorption in the intestine and increase cholesterol synthesis by the liver, leading to greater clearance of LDL cholesterol from the blood.</a:t>
            </a:r>
          </a:p>
          <a:p>
            <a:pPr lvl="1" algn="l" rtl="0"/>
            <a:r>
              <a:rPr lang="en-US" dirty="0" smtClean="0"/>
              <a:t>Clinical trials reveal that intake of 1 to 3 g/day of plant sterols is safe.</a:t>
            </a:r>
          </a:p>
          <a:p>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Cont….clearance </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Content Placeholder 4"/>
          <p:cNvSpPr>
            <a:spLocks noGrp="1"/>
          </p:cNvSpPr>
          <p:nvPr>
            <p:ph sz="quarter" idx="1"/>
          </p:nvPr>
        </p:nvSpPr>
        <p:spPr/>
        <p:txBody>
          <a:bodyPr>
            <a:normAutofit/>
          </a:bodyPr>
          <a:lstStyle/>
          <a:p>
            <a:pPr lvl="0" algn="l" rtl="0"/>
            <a:r>
              <a:rPr lang="en-US" sz="2800" dirty="0" smtClean="0"/>
              <a:t>Viscous fibers, also known as soluble fibers, can reduce LDL cholesterol.</a:t>
            </a:r>
          </a:p>
          <a:p>
            <a:pPr lvl="0" algn="l" rtl="0">
              <a:buNone/>
            </a:pPr>
            <a:endParaRPr lang="en-US" sz="2800" dirty="0" smtClean="0"/>
          </a:p>
          <a:p>
            <a:pPr lvl="1" algn="l" rtl="0"/>
            <a:r>
              <a:rPr lang="en-US" dirty="0" smtClean="0"/>
              <a:t>Fibers that have been shown to lower LDL cholesterol include </a:t>
            </a:r>
            <a:r>
              <a:rPr lang="en-US" dirty="0" err="1" smtClean="0"/>
              <a:t>psyllium</a:t>
            </a:r>
            <a:r>
              <a:rPr lang="en-US" dirty="0" smtClean="0"/>
              <a:t>, pectin, </a:t>
            </a:r>
            <a:r>
              <a:rPr lang="en-US" dirty="0" smtClean="0">
                <a:sym typeface="Symbol"/>
              </a:rPr>
              <a:t></a:t>
            </a:r>
            <a:r>
              <a:rPr lang="en-US" dirty="0" smtClean="0"/>
              <a:t>-</a:t>
            </a:r>
            <a:r>
              <a:rPr lang="en-US" dirty="0" err="1" smtClean="0"/>
              <a:t>glucan</a:t>
            </a:r>
            <a:r>
              <a:rPr lang="en-US" dirty="0" smtClean="0"/>
              <a:t>, certain gums, mucilage, and lignin. Food sources containing these fibers include oats, barley, fruits (apples, citrus fruits), legumes, and flaxseed.</a:t>
            </a:r>
          </a:p>
          <a:p>
            <a:pPr lvl="1" algn="l" rtl="0"/>
            <a:r>
              <a:rPr lang="en-US" dirty="0" smtClean="0"/>
              <a:t>It is hypothesized that these fibers help reduce LDL cholesterol by binding to bile acids to increase cholesterol excretion.</a:t>
            </a:r>
          </a:p>
          <a:p>
            <a:endParaRPr lang="ar-J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Cont….clearance </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Content Placeholder 4"/>
          <p:cNvSpPr>
            <a:spLocks noGrp="1"/>
          </p:cNvSpPr>
          <p:nvPr>
            <p:ph sz="quarter" idx="1"/>
          </p:nvPr>
        </p:nvSpPr>
        <p:spPr/>
        <p:txBody>
          <a:bodyPr/>
          <a:lstStyle/>
          <a:p>
            <a:pPr lvl="0" algn="l" rtl="0"/>
            <a:r>
              <a:rPr lang="en-US" dirty="0" smtClean="0"/>
              <a:t>Research initially suggested that a large amount of soy protein in the diet reduced LDL cholesterol.</a:t>
            </a:r>
          </a:p>
          <a:p>
            <a:pPr lvl="0" algn="l" rtl="0"/>
            <a:r>
              <a:rPr lang="en-US" dirty="0" smtClean="0"/>
              <a:t>soybeans and some products made from soy may reduce risk of CVD in other ways and be beneficial to health.</a:t>
            </a:r>
          </a:p>
          <a:p>
            <a:pPr algn="l" rtl="0"/>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Cont….clearance </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4/12/2015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Content Placeholder 4"/>
          <p:cNvSpPr>
            <a:spLocks noGrp="1"/>
          </p:cNvSpPr>
          <p:nvPr>
            <p:ph sz="quarter" idx="1"/>
          </p:nvPr>
        </p:nvSpPr>
        <p:spPr/>
        <p:txBody>
          <a:bodyPr/>
          <a:lstStyle/>
          <a:p>
            <a:pPr lvl="0" algn="l" rtl="0"/>
            <a:r>
              <a:rPr lang="en-US" dirty="0" smtClean="0"/>
              <a:t>The effect of high-protein diets on CVD is debated.</a:t>
            </a:r>
          </a:p>
          <a:p>
            <a:pPr lvl="0" algn="l" rtl="0"/>
            <a:r>
              <a:rPr lang="en-US" dirty="0" smtClean="0"/>
              <a:t> Such diets may be high in saturated fat and lead to elevated LDL cholesterol.</a:t>
            </a:r>
          </a:p>
          <a:p>
            <a:pPr lvl="0" algn="l" rtl="0"/>
            <a:r>
              <a:rPr lang="en-US" dirty="0" smtClean="0"/>
              <a:t> but may foster weight loss in some individuals.</a:t>
            </a:r>
          </a:p>
          <a:p>
            <a:pPr algn="l" rtl="0"/>
            <a:endParaRPr lang="ar-J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1628</TotalTime>
  <Words>1557</Words>
  <Application>Microsoft Office PowerPoint</Application>
  <PresentationFormat>On-screen Show (4:3)</PresentationFormat>
  <Paragraphs>173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Nutrition for Prevention and Treatment of Cardiovascular Disorders </vt:lpstr>
      <vt:lpstr>objectives</vt:lpstr>
      <vt:lpstr>Slide 3</vt:lpstr>
      <vt:lpstr>Slide 4</vt:lpstr>
      <vt:lpstr>identify risk factors for CVD.</vt:lpstr>
      <vt:lpstr>clearance of LDL cholesterol from the blood.</vt:lpstr>
      <vt:lpstr>Cont….clearance </vt:lpstr>
      <vt:lpstr>Cont….clearance </vt:lpstr>
      <vt:lpstr>Cont….clearance </vt:lpstr>
      <vt:lpstr>fatty acids and CVD</vt:lpstr>
      <vt:lpstr>Slide 11</vt:lpstr>
      <vt:lpstr>Slide 12</vt:lpstr>
      <vt:lpstr>National Cholesterol Education Program’s</vt:lpstr>
      <vt:lpstr>Slide 14</vt:lpstr>
      <vt:lpstr>Slide 15</vt:lpstr>
      <vt:lpstr>Lifestyle factors and HBP</vt:lpstr>
      <vt:lpstr>Metabolic syndrome</vt:lpstr>
      <vt:lpstr>Nutritional goals</vt:lpstr>
      <vt:lpstr>Heart failure</vt:lpstr>
      <vt:lpstr>Medical nutrition</vt:lpstr>
      <vt:lpstr>Cardiac cachexia</vt:lpstr>
      <vt:lpstr>Slide 22</vt:lpstr>
      <vt:lpstr> the end……. QUESTIONES????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TWO</dc:title>
  <dc:creator>u142</dc:creator>
  <cp:lastModifiedBy>u142</cp:lastModifiedBy>
  <cp:revision>198</cp:revision>
  <dcterms:created xsi:type="dcterms:W3CDTF">2006-08-16T00:00:00Z</dcterms:created>
  <dcterms:modified xsi:type="dcterms:W3CDTF">2015-04-12T09:14:06Z</dcterms:modified>
</cp:coreProperties>
</file>