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7"/>
  </p:notesMasterIdLst>
  <p:handoutMasterIdLst>
    <p:handoutMasterId r:id="rId38"/>
  </p:handoutMasterIdLst>
  <p:sldIdLst>
    <p:sldId id="256" r:id="rId2"/>
    <p:sldId id="273" r:id="rId3"/>
    <p:sldId id="276" r:id="rId4"/>
    <p:sldId id="277" r:id="rId5"/>
    <p:sldId id="278" r:id="rId6"/>
    <p:sldId id="279" r:id="rId7"/>
    <p:sldId id="280" r:id="rId8"/>
    <p:sldId id="281" r:id="rId9"/>
    <p:sldId id="282" r:id="rId10"/>
    <p:sldId id="287" r:id="rId11"/>
    <p:sldId id="285" r:id="rId12"/>
    <p:sldId id="286"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6" r:id="rId31"/>
    <p:sldId id="307" r:id="rId32"/>
    <p:sldId id="308" r:id="rId33"/>
    <p:sldId id="309" r:id="rId34"/>
    <p:sldId id="310" r:id="rId35"/>
    <p:sldId id="27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6/4/2012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9EF87A-851B-4E21-BAE8-72621562EEE3}" type="slidenum">
              <a:rPr lang="en-US" smtClean="0"/>
              <a:pPr/>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6/4/2012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08EF6A-7048-48B6-98FD-6F1D20A2E6F4}" type="slidenum">
              <a:rPr lang="en-US" smtClean="0"/>
              <a:pPr/>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08EF6A-7048-48B6-98FD-6F1D20A2E6F4}" type="slidenum">
              <a:rPr lang="en-US" smtClean="0"/>
              <a:pPr/>
              <a:t>1</a:t>
            </a:fld>
            <a:endParaRPr lang="en-US"/>
          </a:p>
        </p:txBody>
      </p:sp>
      <p:sp>
        <p:nvSpPr>
          <p:cNvPr id="5" name="Date Placeholder 4"/>
          <p:cNvSpPr>
            <a:spLocks noGrp="1"/>
          </p:cNvSpPr>
          <p:nvPr>
            <p:ph type="dt" idx="11"/>
          </p:nvPr>
        </p:nvSpPr>
        <p:spPr/>
        <p:txBody>
          <a:bodyPr/>
          <a:lstStyle/>
          <a:p>
            <a:r>
              <a:rPr lang="en-US" smtClean="0"/>
              <a:t>6/4/2012</a:t>
            </a:r>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2A4EC4C-C282-46F9-9278-AD0E5366FB87}" type="datetime1">
              <a:rPr lang="en-US" smtClean="0"/>
              <a:pPr/>
              <a:t>4/29/2015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2856D-F4EB-41AA-9BF8-95FB8979624F}" type="datetime1">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B930F8-772C-491A-B5C1-CE3B1FBDF7BA}" type="datetime1">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7AA469-D148-4E3C-9A6C-05BFF65AF432}" type="datetime1">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E33DD2-CA82-4B6E-A246-463FF232821C}" type="datetime1">
              <a:rPr lang="en-US" smtClean="0"/>
              <a:pPr/>
              <a:t>4/29/2015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E2ED0B-CFE0-4845-9240-36C3673A99C8}" type="datetime1">
              <a:rPr lang="en-US" smtClean="0"/>
              <a:pPr/>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B260C5-F734-4758-BF29-8A0A15773EE7}" type="datetime1">
              <a:rPr lang="en-US" smtClean="0"/>
              <a:pPr/>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07111B-1582-4310-A48F-87DFE0AD12C9}" type="datetime1">
              <a:rPr lang="en-US" smtClean="0"/>
              <a:pPr/>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7DF80-EBCC-490D-8768-35CAAD788434}" type="datetime1">
              <a:rPr lang="en-US" smtClean="0"/>
              <a:pPr/>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4C23F3-E2C5-4475-82B7-4BA35C8B1667}" type="datetime1">
              <a:rPr lang="en-US" smtClean="0"/>
              <a:pPr/>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9BDD76-3300-4B0E-A5B3-6930F7492B45}" type="datetime1">
              <a:rPr lang="en-US" smtClean="0"/>
              <a:pPr/>
              <a:t>4/29/2015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52026C-6737-4D2E-8E94-B103C5ADAD6C}" type="datetime1">
              <a:rPr lang="en-US" smtClean="0"/>
              <a:pPr/>
              <a:t>4/29/2015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0" y="3276600"/>
            <a:ext cx="6172200" cy="2209800"/>
          </a:xfrm>
        </p:spPr>
        <p:txBody>
          <a:bodyPr>
            <a:normAutofit fontScale="92500" lnSpcReduction="20000"/>
          </a:bodyPr>
          <a:lstStyle/>
          <a:p>
            <a:endParaRPr lang="en-US" sz="3600" dirty="0" smtClean="0"/>
          </a:p>
          <a:p>
            <a:r>
              <a:rPr lang="en-US" sz="4800" dirty="0" smtClean="0"/>
              <a:t>Unit 19</a:t>
            </a:r>
          </a:p>
          <a:p>
            <a:endParaRPr lang="en-US" sz="3600" dirty="0" smtClean="0"/>
          </a:p>
          <a:p>
            <a:r>
              <a:rPr lang="en-US" sz="3600" dirty="0" smtClean="0">
                <a:latin typeface="Monotype Corsiva" pitchFamily="66" charset="0"/>
              </a:rPr>
              <a:t>Dr. </a:t>
            </a:r>
            <a:r>
              <a:rPr lang="en-US" sz="3600" dirty="0" err="1" smtClean="0">
                <a:latin typeface="Monotype Corsiva" pitchFamily="66" charset="0"/>
              </a:rPr>
              <a:t>Banan</a:t>
            </a:r>
            <a:r>
              <a:rPr lang="en-US" sz="3600" dirty="0" smtClean="0">
                <a:latin typeface="Monotype Corsiva" pitchFamily="66" charset="0"/>
              </a:rPr>
              <a:t> T. </a:t>
            </a:r>
            <a:r>
              <a:rPr lang="en-US" sz="3600" dirty="0" err="1" smtClean="0">
                <a:latin typeface="Monotype Corsiva" pitchFamily="66" charset="0"/>
              </a:rPr>
              <a:t>Awawadeh</a:t>
            </a:r>
            <a:endParaRPr lang="en-US" sz="3600" dirty="0" smtClean="0">
              <a:latin typeface="Monotype Corsiva" pitchFamily="66" charset="0"/>
            </a:endParaRPr>
          </a:p>
          <a:p>
            <a:endParaRPr lang="en-US" sz="3600" dirty="0"/>
          </a:p>
        </p:txBody>
      </p:sp>
      <p:sp>
        <p:nvSpPr>
          <p:cNvPr id="12" name="Date Placeholder 11"/>
          <p:cNvSpPr>
            <a:spLocks noGrp="1"/>
          </p:cNvSpPr>
          <p:nvPr>
            <p:ph type="dt" sz="half" idx="10"/>
          </p:nvPr>
        </p:nvSpPr>
        <p:spPr/>
        <p:txBody>
          <a:bodyPr/>
          <a:lstStyle/>
          <a:p>
            <a:fld id="{9ACDF17A-60E7-49AC-ACBE-7DF086DD8606}" type="datetime1">
              <a:rPr lang="en-US" smtClean="0"/>
              <a:pPr/>
              <a:t>4/29/2015</a:t>
            </a:fld>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a:p>
        </p:txBody>
      </p:sp>
      <p:sp>
        <p:nvSpPr>
          <p:cNvPr id="3" name="Title 2"/>
          <p:cNvSpPr>
            <a:spLocks noGrp="1"/>
          </p:cNvSpPr>
          <p:nvPr>
            <p:ph type="ctrTitle"/>
          </p:nvPr>
        </p:nvSpPr>
        <p:spPr>
          <a:xfrm>
            <a:off x="533400" y="1905000"/>
            <a:ext cx="6629400" cy="838200"/>
          </a:xfrm>
        </p:spPr>
        <p:txBody>
          <a:bodyPr>
            <a:noAutofit/>
          </a:bodyPr>
          <a:lstStyle/>
          <a:p>
            <a:r>
              <a:rPr sz="2800" b="1" i="1" smtClean="0"/>
              <a:t>Nutrition for Patients with Diabetes Mellitus.</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1 diabetes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Content Placeholder 4"/>
          <p:cNvSpPr>
            <a:spLocks noGrp="1"/>
          </p:cNvSpPr>
          <p:nvPr>
            <p:ph sz="quarter" idx="1"/>
          </p:nvPr>
        </p:nvSpPr>
        <p:spPr/>
        <p:txBody>
          <a:bodyPr/>
          <a:lstStyle/>
          <a:p>
            <a:pPr lvl="1" algn="l" rtl="0"/>
            <a:r>
              <a:rPr lang="en-US" dirty="0" smtClean="0"/>
              <a:t>Treatment for type 1 diabetes:</a:t>
            </a:r>
          </a:p>
          <a:p>
            <a:pPr lvl="2" algn="l" rtl="0"/>
            <a:r>
              <a:rPr lang="en-US" dirty="0" smtClean="0"/>
              <a:t>Must include insulin.</a:t>
            </a:r>
          </a:p>
          <a:p>
            <a:pPr lvl="2" algn="l" rtl="0"/>
            <a:r>
              <a:rPr lang="en-US" dirty="0" smtClean="0"/>
              <a:t>Should include medical nutrition therapy and prescribed physical activity guidelines.</a:t>
            </a:r>
          </a:p>
          <a:p>
            <a:pPr lvl="2" algn="l" rtl="0"/>
            <a:r>
              <a:rPr lang="en-US" dirty="0" smtClean="0"/>
              <a:t>Cannot involve oral hypoglycemic agents since they do not affect endogenous insulin.</a:t>
            </a:r>
          </a:p>
          <a:p>
            <a:pPr lvl="1" algn="l" rtl="0"/>
            <a:r>
              <a:rPr lang="en-US" dirty="0" err="1" smtClean="0"/>
              <a:t>Insulins</a:t>
            </a:r>
            <a:r>
              <a:rPr lang="en-US" dirty="0" smtClean="0"/>
              <a:t> are used in various combinations to treat diabetes.</a:t>
            </a:r>
          </a:p>
          <a:p>
            <a:pPr lvl="1" algn="l" rtl="0"/>
            <a:r>
              <a:rPr lang="en-US" dirty="0" smtClean="0"/>
              <a:t>Clients with Type 1 diabetes on intensive control and multiple injections should follow a balanced carbohydrate diet with an injection before each meal.</a:t>
            </a:r>
          </a:p>
          <a:p>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2 diabetes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Content Placeholder 4"/>
          <p:cNvSpPr>
            <a:spLocks noGrp="1"/>
          </p:cNvSpPr>
          <p:nvPr>
            <p:ph sz="quarter" idx="1"/>
          </p:nvPr>
        </p:nvSpPr>
        <p:spPr/>
        <p:txBody>
          <a:bodyPr>
            <a:normAutofit fontScale="92500" lnSpcReduction="10000"/>
          </a:bodyPr>
          <a:lstStyle/>
          <a:p>
            <a:pPr lvl="0" algn="l" rtl="0"/>
            <a:r>
              <a:rPr lang="en-US" sz="2800" dirty="0" smtClean="0"/>
              <a:t>Type 2 diabetes is most often diagnosed in overweight people over 40 years of age, but may develop in overweight children and adolescents as well. </a:t>
            </a:r>
          </a:p>
          <a:p>
            <a:pPr lvl="0" algn="l" rtl="0"/>
            <a:r>
              <a:rPr lang="en-US" sz="2800" dirty="0" smtClean="0"/>
              <a:t>Type 2 diabetes is characterized by overweight and evidence of complications apparent at diagnosis.</a:t>
            </a:r>
          </a:p>
          <a:p>
            <a:pPr lvl="1" algn="l" rtl="0"/>
            <a:r>
              <a:rPr lang="en-US" dirty="0" smtClean="0"/>
              <a:t>Insulin resistance occurs. This is a state in which insulin uptake to glucose-stimulated cells is disturbed. This is followed by progressive degeneration of the pancreatic beta cells and diminished insulin production.</a:t>
            </a:r>
          </a:p>
          <a:p>
            <a:r>
              <a:rPr lang="en-US" sz="2800" dirty="0" smtClean="0"/>
              <a:t> </a:t>
            </a:r>
          </a:p>
          <a:p>
            <a:endParaRPr lang="ar-J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2 diabetes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Content Placeholder 4"/>
          <p:cNvSpPr>
            <a:spLocks noGrp="1"/>
          </p:cNvSpPr>
          <p:nvPr>
            <p:ph sz="quarter" idx="1"/>
          </p:nvPr>
        </p:nvSpPr>
        <p:spPr/>
        <p:txBody>
          <a:bodyPr/>
          <a:lstStyle/>
          <a:p>
            <a:pPr marL="274320" lvl="1" indent="-274320" algn="l" rtl="0">
              <a:spcBef>
                <a:spcPts val="580"/>
              </a:spcBef>
              <a:buClr>
                <a:schemeClr val="accent1"/>
              </a:buClr>
            </a:pPr>
            <a:r>
              <a:rPr lang="en-US" dirty="0" smtClean="0"/>
              <a:t>Symptoms of type 2 diabetes include:</a:t>
            </a:r>
          </a:p>
          <a:p>
            <a:pPr marL="274320" lvl="1" indent="-274320" algn="l" rtl="0">
              <a:spcBef>
                <a:spcPts val="580"/>
              </a:spcBef>
              <a:buClr>
                <a:schemeClr val="accent1"/>
              </a:buClr>
            </a:pPr>
            <a:r>
              <a:rPr lang="en-US" dirty="0" smtClean="0"/>
              <a:t> fatigue.</a:t>
            </a:r>
          </a:p>
          <a:p>
            <a:pPr marL="274320" lvl="1" indent="-274320" algn="l" rtl="0">
              <a:spcBef>
                <a:spcPts val="580"/>
              </a:spcBef>
              <a:buClr>
                <a:schemeClr val="accent1"/>
              </a:buClr>
            </a:pPr>
            <a:r>
              <a:rPr lang="en-US" dirty="0" smtClean="0"/>
              <a:t> visual blurriness.</a:t>
            </a:r>
          </a:p>
          <a:p>
            <a:pPr marL="274320" lvl="1" indent="-274320" algn="l" rtl="0">
              <a:spcBef>
                <a:spcPts val="580"/>
              </a:spcBef>
              <a:buClr>
                <a:schemeClr val="accent1"/>
              </a:buClr>
            </a:pPr>
            <a:r>
              <a:rPr lang="en-US" dirty="0" smtClean="0"/>
              <a:t> tingling and numbness in the hands and/or feet.</a:t>
            </a:r>
          </a:p>
          <a:p>
            <a:pPr marL="274320" lvl="1" indent="-274320" algn="l" rtl="0">
              <a:spcBef>
                <a:spcPts val="580"/>
              </a:spcBef>
              <a:buClr>
                <a:schemeClr val="accent1"/>
              </a:buClr>
            </a:pPr>
            <a:r>
              <a:rPr lang="en-US" dirty="0" smtClean="0"/>
              <a:t> recurrent infections in the feet and legs.</a:t>
            </a:r>
          </a:p>
          <a:p>
            <a:pPr marL="274320" lvl="1" indent="-274320" algn="l" rtl="0">
              <a:spcBef>
                <a:spcPts val="580"/>
              </a:spcBef>
              <a:buClr>
                <a:schemeClr val="accent1"/>
              </a:buClr>
            </a:pPr>
            <a:r>
              <a:rPr lang="en-US" dirty="0" smtClean="0"/>
              <a:t> nails with fungal infections.</a:t>
            </a:r>
          </a:p>
          <a:p>
            <a:pPr marL="274320" lvl="1" indent="-274320" algn="l" rtl="0">
              <a:spcBef>
                <a:spcPts val="580"/>
              </a:spcBef>
              <a:buClr>
                <a:schemeClr val="accent1"/>
              </a:buClr>
            </a:pPr>
            <a:r>
              <a:rPr lang="en-US" dirty="0" smtClean="0"/>
              <a:t> dry skin.</a:t>
            </a:r>
          </a:p>
          <a:p>
            <a:pPr marL="274320" lvl="1" indent="-274320" algn="l" rtl="0">
              <a:spcBef>
                <a:spcPts val="580"/>
              </a:spcBef>
              <a:buClr>
                <a:schemeClr val="accent1"/>
              </a:buClr>
            </a:pPr>
            <a:r>
              <a:rPr lang="en-US" dirty="0" smtClean="0"/>
              <a:t>lesions on the feet and legs that are slow to heal.</a:t>
            </a:r>
          </a:p>
          <a:p>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Content Placeholder 4"/>
          <p:cNvSpPr>
            <a:spLocks noGrp="1"/>
          </p:cNvSpPr>
          <p:nvPr>
            <p:ph sz="quarter" idx="1"/>
          </p:nvPr>
        </p:nvSpPr>
        <p:spPr/>
        <p:txBody>
          <a:bodyPr>
            <a:normAutofit fontScale="92500" lnSpcReduction="20000"/>
          </a:bodyPr>
          <a:lstStyle/>
          <a:p>
            <a:pPr lvl="1" algn="l" rtl="0"/>
            <a:r>
              <a:rPr lang="en-US" dirty="0" smtClean="0"/>
              <a:t>In the early stages of type 2 diabetes, a combination of diet modification and increased physical activity may help treat the disease.</a:t>
            </a:r>
          </a:p>
          <a:p>
            <a:pPr lvl="2" algn="l" rtl="0"/>
            <a:r>
              <a:rPr lang="en-US" dirty="0" smtClean="0"/>
              <a:t>Dietary interventions should focus on weight loss and heart-healthy nutrition.</a:t>
            </a:r>
          </a:p>
          <a:p>
            <a:pPr lvl="2" algn="l" rtl="0"/>
            <a:r>
              <a:rPr lang="en-US" dirty="0" smtClean="0"/>
              <a:t>As the disease progresses, oral medications are added to the treatment plan.</a:t>
            </a:r>
          </a:p>
          <a:p>
            <a:pPr lvl="2" algn="l" rtl="0"/>
            <a:r>
              <a:rPr lang="en-US" dirty="0" smtClean="0"/>
              <a:t>If oral medications are contraindicated or are ineffective, insulin can be added.</a:t>
            </a:r>
          </a:p>
          <a:p>
            <a:pPr lvl="1" algn="l" rtl="0"/>
            <a:r>
              <a:rPr lang="en-US" dirty="0" smtClean="0"/>
              <a:t>All individuals should be given meal planning and activity guidelines and information to learn more about their disease.</a:t>
            </a:r>
          </a:p>
          <a:p>
            <a:pPr lvl="1" algn="l" rtl="0"/>
            <a:r>
              <a:rPr lang="en-US" dirty="0" smtClean="0"/>
              <a:t>A multidisciplinary team can address medical and pharmacological interventions, diet, and management of any co-morbid conditions.</a:t>
            </a:r>
          </a:p>
          <a:p>
            <a:pPr lvl="2" algn="l" rtl="0"/>
            <a:endParaRPr lang="en-US" dirty="0" smtClean="0"/>
          </a:p>
          <a:p>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Gestational diabetes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Content Placeholder 4"/>
          <p:cNvSpPr>
            <a:spLocks noGrp="1"/>
          </p:cNvSpPr>
          <p:nvPr>
            <p:ph sz="quarter" idx="1"/>
          </p:nvPr>
        </p:nvSpPr>
        <p:spPr/>
        <p:txBody>
          <a:bodyPr>
            <a:normAutofit/>
          </a:bodyPr>
          <a:lstStyle/>
          <a:p>
            <a:pPr lvl="0" algn="l" rtl="0"/>
            <a:r>
              <a:rPr lang="en-US" sz="2800" dirty="0" smtClean="0"/>
              <a:t>Gestational diabetes is diabetes first diagnosed during pregnancy. </a:t>
            </a:r>
          </a:p>
          <a:p>
            <a:pPr lvl="0" algn="l" rtl="0"/>
            <a:r>
              <a:rPr lang="en-US" sz="2800" dirty="0" smtClean="0"/>
              <a:t>Some women will not have diabetes once pregnancy is completed, while others will remain with diabetes that is reclassified as type 2 diabetes.</a:t>
            </a:r>
          </a:p>
          <a:p>
            <a:pPr lvl="1" algn="l" rtl="0"/>
            <a:r>
              <a:rPr lang="en-US" dirty="0" smtClean="0"/>
              <a:t>Pregnant females must attain normal blood glucose, called </a:t>
            </a:r>
            <a:r>
              <a:rPr lang="en-US" dirty="0" err="1" smtClean="0"/>
              <a:t>euglycemia</a:t>
            </a:r>
            <a:r>
              <a:rPr lang="en-US" dirty="0" smtClean="0"/>
              <a:t>. Poorly controlled gestational diabetes can lead to higher rates of mortality and morbidity in women and their babies.</a:t>
            </a:r>
          </a:p>
          <a:p>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Content Placeholder 4"/>
          <p:cNvSpPr>
            <a:spLocks noGrp="1"/>
          </p:cNvSpPr>
          <p:nvPr>
            <p:ph sz="quarter" idx="1"/>
          </p:nvPr>
        </p:nvSpPr>
        <p:spPr/>
        <p:txBody>
          <a:bodyPr/>
          <a:lstStyle/>
          <a:p>
            <a:pPr marL="274320" lvl="1" indent="-274320" algn="l" rtl="0">
              <a:spcBef>
                <a:spcPts val="580"/>
              </a:spcBef>
              <a:buClr>
                <a:schemeClr val="accent1"/>
              </a:buClr>
            </a:pPr>
            <a:r>
              <a:rPr lang="en-US" dirty="0" smtClean="0"/>
              <a:t>Gestational diabetes is treated with:</a:t>
            </a:r>
          </a:p>
          <a:p>
            <a:pPr marL="274320" lvl="1" indent="-274320" algn="l" rtl="0">
              <a:spcBef>
                <a:spcPts val="580"/>
              </a:spcBef>
              <a:buClr>
                <a:schemeClr val="accent1"/>
              </a:buClr>
              <a:buFont typeface="Wingdings" pitchFamily="2" charset="2"/>
              <a:buChar char="q"/>
            </a:pPr>
            <a:r>
              <a:rPr lang="en-US" dirty="0" smtClean="0"/>
              <a:t> dietary interventions.</a:t>
            </a:r>
          </a:p>
          <a:p>
            <a:pPr marL="274320" lvl="1" indent="-274320" algn="l" rtl="0">
              <a:spcBef>
                <a:spcPts val="580"/>
              </a:spcBef>
              <a:buClr>
                <a:schemeClr val="accent1"/>
              </a:buClr>
              <a:buFont typeface="Wingdings" pitchFamily="2" charset="2"/>
              <a:buChar char="q"/>
            </a:pPr>
            <a:r>
              <a:rPr lang="en-US" dirty="0" smtClean="0"/>
              <a:t>physical activity.</a:t>
            </a:r>
          </a:p>
          <a:p>
            <a:pPr marL="274320" lvl="1" indent="-274320" algn="l" rtl="0">
              <a:spcBef>
                <a:spcPts val="580"/>
              </a:spcBef>
              <a:buClr>
                <a:schemeClr val="accent1"/>
              </a:buClr>
              <a:buFont typeface="Wingdings" pitchFamily="2" charset="2"/>
              <a:buChar char="q"/>
            </a:pPr>
            <a:r>
              <a:rPr lang="en-US" dirty="0" smtClean="0"/>
              <a:t> Treatment can include insulin if necessary.</a:t>
            </a:r>
          </a:p>
          <a:p>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Content Placeholder 4"/>
          <p:cNvSpPr>
            <a:spLocks noGrp="1"/>
          </p:cNvSpPr>
          <p:nvPr>
            <p:ph sz="quarter" idx="1"/>
          </p:nvPr>
        </p:nvSpPr>
        <p:spPr/>
        <p:txBody>
          <a:bodyPr/>
          <a:lstStyle/>
          <a:p>
            <a:pPr lvl="2" algn="l" rtl="0"/>
            <a:r>
              <a:rPr lang="en-US" dirty="0" smtClean="0"/>
              <a:t>High-risk women should have glucose testing when pregnancy is diagnosed.</a:t>
            </a:r>
          </a:p>
          <a:p>
            <a:pPr lvl="2" algn="l" rtl="0"/>
            <a:r>
              <a:rPr lang="en-US" dirty="0" smtClean="0"/>
              <a:t>Low-risk women can have testing at 24 weeks of gestational age. </a:t>
            </a:r>
          </a:p>
          <a:p>
            <a:pPr lvl="2" algn="l" rtl="0"/>
            <a:r>
              <a:rPr lang="en-US" dirty="0" smtClean="0"/>
              <a:t>A low-risk woman is a woman younger than 25 years of age, is a member of an ethnic group with low prevalence of diabetes, was of normal weight before pregnancy, and has no history of hyperglycemia, diabetes in a close relative, or poor obstetric outcome.</a:t>
            </a:r>
          </a:p>
          <a:p>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metabolism</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Content Placeholder 4"/>
          <p:cNvSpPr>
            <a:spLocks noGrp="1"/>
          </p:cNvSpPr>
          <p:nvPr>
            <p:ph sz="quarter" idx="1"/>
          </p:nvPr>
        </p:nvSpPr>
        <p:spPr/>
        <p:txBody>
          <a:bodyPr/>
          <a:lstStyle/>
          <a:p>
            <a:pPr lvl="0" algn="l" rtl="0"/>
            <a:r>
              <a:rPr lang="en-US" sz="2800" dirty="0" smtClean="0"/>
              <a:t>A lack of insulin affects carbohydrate, fat, and protein metabolism.</a:t>
            </a:r>
          </a:p>
          <a:p>
            <a:pPr lvl="1" algn="l" rtl="0"/>
            <a:r>
              <a:rPr lang="en-US" dirty="0" smtClean="0"/>
              <a:t>Under normal conditions, glucose and sodium are transported together into tissues, facilitated by glucose transporters.</a:t>
            </a:r>
          </a:p>
          <a:p>
            <a:pPr lvl="1" algn="l" rtl="0"/>
            <a:r>
              <a:rPr lang="en-US" dirty="0" smtClean="0"/>
              <a:t>The insulin hormone is required to transport glucose into muscle, fat, and liver cells.</a:t>
            </a:r>
          </a:p>
          <a:p>
            <a:pPr lvl="1" algn="l" rtl="0"/>
            <a:r>
              <a:rPr lang="en-US" dirty="0" smtClean="0"/>
              <a:t>Insulin molecules attach to the surface of the cell membrane and glucose enters the cells.</a:t>
            </a:r>
          </a:p>
          <a:p>
            <a:pPr lvl="1" algn="l" rtl="0"/>
            <a:r>
              <a:rPr lang="en-US" dirty="0" smtClean="0"/>
              <a:t>In diabetes, the altered metabolism of glucose affects the metabolism of fats and proteins.</a:t>
            </a:r>
          </a:p>
          <a:p>
            <a:endParaRPr lang="ar-J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Carbohydrate metabolism</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Content Placeholder 4"/>
          <p:cNvSpPr>
            <a:spLocks noGrp="1"/>
          </p:cNvSpPr>
          <p:nvPr>
            <p:ph sz="quarter" idx="1"/>
          </p:nvPr>
        </p:nvSpPr>
        <p:spPr/>
        <p:txBody>
          <a:bodyPr>
            <a:normAutofit lnSpcReduction="10000"/>
          </a:bodyPr>
          <a:lstStyle/>
          <a:p>
            <a:pPr lvl="0" algn="l" rtl="0"/>
            <a:r>
              <a:rPr lang="en-US" sz="2800" dirty="0" smtClean="0"/>
              <a:t>Carbohydrate metabolism is affected by diabetes.</a:t>
            </a:r>
          </a:p>
          <a:p>
            <a:pPr lvl="1" algn="l" rtl="0"/>
            <a:r>
              <a:rPr lang="en-US" dirty="0" smtClean="0"/>
              <a:t>A lack of insulin prevents glucose from entering cells in adequate levels for metabolic needs. This causes hyperglycemia.</a:t>
            </a:r>
          </a:p>
          <a:p>
            <a:pPr lvl="1" algn="l" rtl="0"/>
            <a:r>
              <a:rPr lang="en-US" dirty="0" smtClean="0"/>
              <a:t>Hyperglycemia results in the loss of large amounts of water through the kidneys.</a:t>
            </a:r>
          </a:p>
          <a:p>
            <a:pPr lvl="1" algn="l" rtl="0"/>
            <a:r>
              <a:rPr lang="en-US" dirty="0" smtClean="0"/>
              <a:t>As blood glucose rises, the kidneys begin excreting extra glucose. </a:t>
            </a:r>
          </a:p>
          <a:p>
            <a:pPr lvl="1" algn="l" rtl="0"/>
            <a:r>
              <a:rPr lang="en-US" dirty="0" smtClean="0"/>
              <a:t>This draws water into the urine, which leads to </a:t>
            </a:r>
            <a:r>
              <a:rPr lang="en-US" dirty="0" err="1" smtClean="0"/>
              <a:t>polyuria</a:t>
            </a:r>
            <a:r>
              <a:rPr lang="en-US" dirty="0" smtClean="0"/>
              <a:t> and potential dehydration and electrolyte imbalances.</a:t>
            </a:r>
          </a:p>
          <a:p>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metabolism</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Content Placeholder 4"/>
          <p:cNvSpPr>
            <a:spLocks noGrp="1"/>
          </p:cNvSpPr>
          <p:nvPr>
            <p:ph sz="quarter" idx="1"/>
          </p:nvPr>
        </p:nvSpPr>
        <p:spPr/>
        <p:txBody>
          <a:bodyPr>
            <a:normAutofit fontScale="92500" lnSpcReduction="10000"/>
          </a:bodyPr>
          <a:lstStyle/>
          <a:p>
            <a:pPr lvl="0" algn="l" rtl="0"/>
            <a:r>
              <a:rPr lang="en-US" sz="2800" dirty="0" smtClean="0"/>
              <a:t>Fat stores are used in an attempt to meet energy needs when energy needs are not supplied by glucose.</a:t>
            </a:r>
          </a:p>
          <a:p>
            <a:pPr lvl="1" algn="l" rtl="0"/>
            <a:r>
              <a:rPr lang="en-US" dirty="0" smtClean="0"/>
              <a:t>As fat stores are </a:t>
            </a:r>
            <a:r>
              <a:rPr lang="en-US" dirty="0" err="1" smtClean="0"/>
              <a:t>catabolized</a:t>
            </a:r>
            <a:r>
              <a:rPr lang="en-US" dirty="0" smtClean="0"/>
              <a:t>, the individual begins losing large amounts of weight.</a:t>
            </a:r>
          </a:p>
          <a:p>
            <a:pPr lvl="1" algn="l" rtl="0"/>
            <a:r>
              <a:rPr lang="en-US" dirty="0" smtClean="0"/>
              <a:t>In the absence of insulin, fat catabolism begins and </a:t>
            </a:r>
            <a:r>
              <a:rPr lang="en-US" dirty="0" err="1" smtClean="0"/>
              <a:t>ketones</a:t>
            </a:r>
            <a:r>
              <a:rPr lang="en-US" dirty="0" smtClean="0"/>
              <a:t> are produced and accumulate in the blood. </a:t>
            </a:r>
            <a:r>
              <a:rPr lang="en-US" dirty="0" err="1" smtClean="0"/>
              <a:t>Ketones</a:t>
            </a:r>
            <a:r>
              <a:rPr lang="en-US" dirty="0" smtClean="0"/>
              <a:t> are eliminated by the kidneys at a slow rate. </a:t>
            </a:r>
            <a:r>
              <a:rPr lang="en-US" dirty="0" err="1" smtClean="0"/>
              <a:t>Ketone</a:t>
            </a:r>
            <a:r>
              <a:rPr lang="en-US" dirty="0" smtClean="0"/>
              <a:t> levels can be measured in the blood and urine. Large levels of </a:t>
            </a:r>
            <a:r>
              <a:rPr lang="en-US" dirty="0" err="1" smtClean="0"/>
              <a:t>ketones</a:t>
            </a:r>
            <a:r>
              <a:rPr lang="en-US" dirty="0" smtClean="0"/>
              <a:t> indicate uncontrolled diabetes.</a:t>
            </a:r>
          </a:p>
          <a:p>
            <a:pPr lvl="1" algn="l" rtl="0"/>
            <a:r>
              <a:rPr lang="en-US" dirty="0" smtClean="0"/>
              <a:t>As </a:t>
            </a:r>
            <a:r>
              <a:rPr lang="en-US" dirty="0" err="1" smtClean="0"/>
              <a:t>ketones</a:t>
            </a:r>
            <a:r>
              <a:rPr lang="en-US" dirty="0" smtClean="0"/>
              <a:t> accumulate, metabolic reactions occur, including altered blood pH and dangerous fluid and electrolyte changes. </a:t>
            </a:r>
          </a:p>
          <a:p>
            <a:pPr algn="l" rtl="0"/>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ar-JO" dirty="0"/>
          </a:p>
        </p:txBody>
      </p:sp>
      <p:sp>
        <p:nvSpPr>
          <p:cNvPr id="4" name="Date Placeholder 3"/>
          <p:cNvSpPr>
            <a:spLocks noGrp="1"/>
          </p:cNvSpPr>
          <p:nvPr>
            <p:ph type="dt" sz="half" idx="10"/>
          </p:nvPr>
        </p:nvSpPr>
        <p:spPr/>
        <p:txBody>
          <a:bodyPr/>
          <a:lstStyle/>
          <a:p>
            <a:fld id="{837AA469-D148-4E3C-9A6C-05BFF65AF432}" type="datetime1">
              <a:rPr lang="en-US" smtClean="0"/>
              <a:pPr/>
              <a:t>4/29/2015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3" name="Content Placeholder 2"/>
          <p:cNvSpPr>
            <a:spLocks noGrp="1"/>
          </p:cNvSpPr>
          <p:nvPr>
            <p:ph sz="quarter" idx="1"/>
          </p:nvPr>
        </p:nvSpPr>
        <p:spPr/>
        <p:txBody>
          <a:bodyPr>
            <a:normAutofit fontScale="92500" lnSpcReduction="20000"/>
          </a:bodyPr>
          <a:lstStyle/>
          <a:p>
            <a:pPr algn="l" rtl="0"/>
            <a:endParaRPr lang="en-US" dirty="0" smtClean="0"/>
          </a:p>
          <a:p>
            <a:pPr algn="l" rtl="0"/>
            <a:r>
              <a:rPr lang="en-US" sz="2000" dirty="0" smtClean="0"/>
              <a:t>To differentiate between classifications of diabetes in terms of age of onset, etiology, risks, typical symptoms, and treatment plans.</a:t>
            </a:r>
          </a:p>
          <a:p>
            <a:pPr algn="l" rtl="0"/>
            <a:r>
              <a:rPr lang="en-US" sz="2000" dirty="0" smtClean="0"/>
              <a:t>To compare carbohydrate, fat, and protein metabolism occurring in diabetes mellitus to that of normal metabolism.</a:t>
            </a:r>
          </a:p>
          <a:p>
            <a:pPr algn="l" rtl="0"/>
            <a:r>
              <a:rPr lang="en-US" sz="2000" b="1" dirty="0" smtClean="0"/>
              <a:t> </a:t>
            </a:r>
            <a:r>
              <a:rPr lang="en-US" sz="2000" dirty="0" smtClean="0"/>
              <a:t>To summarize the specific dietary recommendations across the lifespan for individuals with type 1 or type 2 diabetes, including those with co-morbid conditions.</a:t>
            </a:r>
          </a:p>
          <a:p>
            <a:pPr algn="l" rtl="0"/>
            <a:r>
              <a:rPr lang="en-US" sz="2000" dirty="0" smtClean="0"/>
              <a:t>To assess cultural and lifespan variations when assisting clients to set goals and manage change in their nutritional patterns.</a:t>
            </a:r>
          </a:p>
          <a:p>
            <a:pPr algn="l" rtl="0"/>
            <a:r>
              <a:rPr lang="en-US" sz="2000" dirty="0" smtClean="0"/>
              <a:t>To counsel clients regarding use of sweeteners, alcohol, dietary supplements, and vitamins.</a:t>
            </a:r>
          </a:p>
          <a:p>
            <a:pPr algn="l" rtl="0"/>
            <a:r>
              <a:rPr lang="en-US" sz="2200" dirty="0" smtClean="0"/>
              <a:t>To relate the strategies for prevention and treatment of hypoglycemia and hyperglycemia.</a:t>
            </a:r>
          </a:p>
          <a:p>
            <a:pPr algn="l" rtl="0"/>
            <a:endParaRPr lang="en-US" sz="2000" dirty="0" smtClean="0"/>
          </a:p>
          <a:p>
            <a:r>
              <a:rPr lang="en-US" sz="2000" dirty="0" smtClean="0"/>
              <a:t> </a:t>
            </a:r>
          </a:p>
          <a:p>
            <a:pPr algn="l" rtl="0"/>
            <a:endParaRPr lang="en-US" sz="2000" dirty="0" smtClean="0"/>
          </a:p>
          <a:p>
            <a:endParaRPr lang="en-US" dirty="0" smtClean="0"/>
          </a:p>
          <a:p>
            <a:pPr algn="l" rtl="0"/>
            <a:endParaRPr lang="ar-J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metabolism</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Content Placeholder 4"/>
          <p:cNvSpPr>
            <a:spLocks noGrp="1"/>
          </p:cNvSpPr>
          <p:nvPr>
            <p:ph sz="quarter" idx="1"/>
          </p:nvPr>
        </p:nvSpPr>
        <p:spPr/>
        <p:txBody>
          <a:bodyPr/>
          <a:lstStyle/>
          <a:p>
            <a:pPr lvl="0" algn="l" rtl="0"/>
            <a:r>
              <a:rPr lang="en-US" sz="2800" dirty="0" smtClean="0"/>
              <a:t>Protein catabolism occurs in the absence of insulin.</a:t>
            </a:r>
          </a:p>
          <a:p>
            <a:pPr lvl="1" algn="l" rtl="0"/>
            <a:r>
              <a:rPr lang="en-US" dirty="0" smtClean="0"/>
              <a:t>Skeletal muscle is broken down to provide amino acids that can be metabolized to glucose.</a:t>
            </a:r>
          </a:p>
          <a:p>
            <a:pPr lvl="1" algn="l" rtl="0"/>
            <a:r>
              <a:rPr lang="en-US" dirty="0" smtClean="0"/>
              <a:t> Muscle wasting results. </a:t>
            </a:r>
          </a:p>
          <a:p>
            <a:pPr lvl="1" algn="l" rtl="0"/>
            <a:r>
              <a:rPr lang="en-US" dirty="0" smtClean="0"/>
              <a:t>The presence of insulin and adequate cellular uptake of glucose inhibits this process.</a:t>
            </a:r>
          </a:p>
          <a:p>
            <a:pPr lvl="1" algn="l" rtl="0"/>
            <a:r>
              <a:rPr lang="en-US" dirty="0" smtClean="0"/>
              <a:t>Insulin has effects on transcription of genes. Deficiency of insulin decreases gene expression necessary for target tissues to respond normally to insulin.</a:t>
            </a:r>
          </a:p>
          <a:p>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nutrition therapy (MNT) </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Content Placeholder 4"/>
          <p:cNvSpPr>
            <a:spLocks noGrp="1"/>
          </p:cNvSpPr>
          <p:nvPr>
            <p:ph sz="quarter" idx="1"/>
          </p:nvPr>
        </p:nvSpPr>
        <p:spPr/>
        <p:txBody>
          <a:bodyPr/>
          <a:lstStyle/>
          <a:p>
            <a:pPr lvl="0" algn="l" rtl="0"/>
            <a:r>
              <a:rPr lang="en-US" dirty="0" smtClean="0"/>
              <a:t>part of recommended treatment for all types of diabetes.</a:t>
            </a:r>
          </a:p>
          <a:p>
            <a:pPr marL="274320" lvl="2" indent="-274320" algn="l" rtl="0">
              <a:spcBef>
                <a:spcPts val="580"/>
              </a:spcBef>
              <a:buClr>
                <a:schemeClr val="accent1"/>
              </a:buClr>
            </a:pPr>
            <a:r>
              <a:rPr lang="en-US" dirty="0" smtClean="0"/>
              <a:t>assist the client in understanding the nutrition plan and reinforce the meal planning guide and education provided.</a:t>
            </a:r>
          </a:p>
          <a:p>
            <a:pPr marL="274320" lvl="1" indent="-274320" algn="l" rtl="0">
              <a:spcBef>
                <a:spcPts val="580"/>
              </a:spcBef>
              <a:buClr>
                <a:schemeClr val="accent1"/>
              </a:buClr>
            </a:pPr>
            <a:r>
              <a:rPr lang="en-US" dirty="0" smtClean="0"/>
              <a:t>Minimum consumption of 130 grams of carbohydrate/day is recommended to meet the brain’s needs.</a:t>
            </a:r>
          </a:p>
          <a:p>
            <a:pPr algn="l" rtl="0"/>
            <a:r>
              <a:rPr lang="en-US" dirty="0" smtClean="0"/>
              <a:t>carbohydrate, fat, and protein suitable for the diet of a client with diabetes</a:t>
            </a:r>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Content Placeholder 4"/>
          <p:cNvSpPr>
            <a:spLocks noGrp="1"/>
          </p:cNvSpPr>
          <p:nvPr>
            <p:ph sz="quarter" idx="1"/>
          </p:nvPr>
        </p:nvSpPr>
        <p:spPr/>
        <p:txBody>
          <a:bodyPr>
            <a:normAutofit/>
          </a:bodyPr>
          <a:lstStyle/>
          <a:p>
            <a:pPr lvl="1" algn="l" rtl="0"/>
            <a:r>
              <a:rPr lang="en-US" dirty="0" smtClean="0"/>
              <a:t>It is specifically recommended that a person with type 2 diabetes choose whole-grain foods.</a:t>
            </a:r>
          </a:p>
          <a:p>
            <a:pPr lvl="2" algn="l" rtl="0"/>
            <a:r>
              <a:rPr lang="en-US" dirty="0" smtClean="0"/>
              <a:t>Whole-grain foods and fiber have been associated with improved insulin sensitivity.</a:t>
            </a:r>
          </a:p>
          <a:p>
            <a:pPr lvl="2" algn="l" rtl="0"/>
            <a:r>
              <a:rPr lang="en-US" dirty="0" smtClean="0"/>
              <a:t>If hypoglycemia occurs, 15 to 20 gm of carbohydrate is the recommended intake. </a:t>
            </a:r>
            <a:br>
              <a:rPr lang="en-US" dirty="0" smtClean="0"/>
            </a:br>
            <a:r>
              <a:rPr lang="en-US" dirty="0" smtClean="0"/>
              <a:t>Glucose is the preferred treatment, but any food containing sufficient carbohydrate intake can be used.</a:t>
            </a:r>
          </a:p>
          <a:p>
            <a:pPr lvl="2" algn="l" rtl="0"/>
            <a:r>
              <a:rPr lang="en-US" dirty="0" smtClean="0"/>
              <a:t> Blood glucose levels should be rechecked in 15 minutes. An additional 15 to 20 gm of carbohydrate and continued monitoring may be needed.</a:t>
            </a:r>
          </a:p>
          <a:p>
            <a:pPr algn="l" rtl="0"/>
            <a:endParaRPr lang="ar-J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Content Placeholder 4"/>
          <p:cNvSpPr>
            <a:spLocks noGrp="1"/>
          </p:cNvSpPr>
          <p:nvPr>
            <p:ph sz="quarter" idx="1"/>
          </p:nvPr>
        </p:nvSpPr>
        <p:spPr/>
        <p:txBody>
          <a:bodyPr>
            <a:normAutofit fontScale="77500" lnSpcReduction="20000"/>
          </a:bodyPr>
          <a:lstStyle/>
          <a:p>
            <a:pPr lvl="0" algn="l" rtl="0"/>
            <a:r>
              <a:rPr lang="en-US" sz="2800" dirty="0" smtClean="0"/>
              <a:t>A goal for individuals with diabetes is to limit intake of saturated and trans fats to decrease risk of cardiovascular disease.</a:t>
            </a:r>
          </a:p>
          <a:p>
            <a:pPr lvl="0" algn="l" rtl="0"/>
            <a:r>
              <a:rPr lang="en-US" sz="2800" dirty="0" smtClean="0"/>
              <a:t> Diabetes having existing cardiovascular disease when determining cardiac risk.</a:t>
            </a:r>
          </a:p>
          <a:p>
            <a:pPr lvl="1" algn="l" rtl="0"/>
            <a:r>
              <a:rPr lang="en-US" dirty="0" smtClean="0"/>
              <a:t>Monounsaturated fats along with carbohydrates should comprise up to 70 % of total energy intake.</a:t>
            </a:r>
          </a:p>
          <a:p>
            <a:pPr lvl="1" algn="l" rtl="0"/>
            <a:r>
              <a:rPr lang="en-US" dirty="0" smtClean="0"/>
              <a:t> Cholesterol intake should be less than 200 to 300 mg daily.</a:t>
            </a:r>
          </a:p>
          <a:p>
            <a:pPr lvl="1" algn="l" rtl="0"/>
            <a:r>
              <a:rPr lang="en-US" dirty="0" smtClean="0"/>
              <a:t> Saturated fats should be limited to no more than 7 to 10 % of the total energy intake.</a:t>
            </a:r>
          </a:p>
          <a:p>
            <a:pPr lvl="1" algn="l" rtl="0"/>
            <a:r>
              <a:rPr lang="en-US" dirty="0" smtClean="0"/>
              <a:t>Reduction in saturated fat is a method of reducing </a:t>
            </a:r>
            <a:r>
              <a:rPr lang="en-US" dirty="0" err="1" smtClean="0"/>
              <a:t>kcalorie</a:t>
            </a:r>
            <a:r>
              <a:rPr lang="en-US" dirty="0" smtClean="0"/>
              <a:t> intake in those seeking to lose weight. If weight loss is not a goal, monounsaturated fats or carbohydrate may be substituted.</a:t>
            </a:r>
          </a:p>
          <a:p>
            <a:pPr lvl="1" algn="l" rtl="0"/>
            <a:endParaRPr lang="en-US" dirty="0" smtClean="0"/>
          </a:p>
          <a:p>
            <a:pPr lvl="1" algn="l" rtl="0"/>
            <a:r>
              <a:rPr lang="en-US" dirty="0" smtClean="0"/>
              <a:t>Trans fats should be limited.</a:t>
            </a:r>
          </a:p>
          <a:p>
            <a:endParaRPr lang="ar-J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and Hypertension</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Content Placeholder 4"/>
          <p:cNvSpPr>
            <a:spLocks noGrp="1"/>
          </p:cNvSpPr>
          <p:nvPr>
            <p:ph sz="quarter" idx="1"/>
          </p:nvPr>
        </p:nvSpPr>
        <p:spPr/>
        <p:txBody>
          <a:bodyPr/>
          <a:lstStyle/>
          <a:p>
            <a:pPr lvl="0" algn="l" rtl="0"/>
            <a:r>
              <a:rPr lang="en-US" dirty="0" smtClean="0"/>
              <a:t>Hypertension increases the risk of cardiovascular disease in people with diabetes.</a:t>
            </a:r>
          </a:p>
          <a:p>
            <a:pPr lvl="0" algn="l" rtl="0"/>
            <a:r>
              <a:rPr lang="en-US" dirty="0" smtClean="0"/>
              <a:t> Hypertension worsens existing potential for damage to the </a:t>
            </a:r>
            <a:r>
              <a:rPr lang="en-US" dirty="0" err="1" smtClean="0"/>
              <a:t>microvascular</a:t>
            </a:r>
            <a:r>
              <a:rPr lang="en-US" dirty="0" smtClean="0"/>
              <a:t> system associated with hyperglycemia.</a:t>
            </a:r>
          </a:p>
          <a:p>
            <a:pPr lvl="0" algn="l" rtl="0"/>
            <a:r>
              <a:rPr lang="en-US" dirty="0" smtClean="0"/>
              <a:t>Medical nutrition therapy in people with diabetes has been shown to prevent or delay onset of cardiac complications.</a:t>
            </a:r>
          </a:p>
          <a:p>
            <a:pPr lvl="0" algn="l" rtl="0">
              <a:buNone/>
            </a:pPr>
            <a:endParaRPr lang="en-US" dirty="0" smtClean="0"/>
          </a:p>
          <a:p>
            <a:pPr lvl="0" algn="l" rtl="0">
              <a:buNone/>
            </a:pPr>
            <a:endParaRPr lang="ar-J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and kidney failure</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Content Placeholder 4"/>
          <p:cNvSpPr>
            <a:spLocks noGrp="1"/>
          </p:cNvSpPr>
          <p:nvPr>
            <p:ph sz="quarter" idx="1"/>
          </p:nvPr>
        </p:nvSpPr>
        <p:spPr/>
        <p:txBody>
          <a:bodyPr>
            <a:normAutofit fontScale="92500" lnSpcReduction="10000"/>
          </a:bodyPr>
          <a:lstStyle/>
          <a:p>
            <a:pPr lvl="0" algn="l" rtl="0"/>
            <a:r>
              <a:rPr lang="en-US" sz="2800" dirty="0" smtClean="0"/>
              <a:t>Diabetes is the leading cause of kidney failure. </a:t>
            </a:r>
          </a:p>
          <a:p>
            <a:pPr lvl="0" algn="l" rtl="0"/>
            <a:r>
              <a:rPr lang="en-US" sz="2800" dirty="0" smtClean="0"/>
              <a:t>The ADA recommends reduction of protein intake to no more than 0.8–1.0 g/kg/day in individuals with diabetes and earlier stages of nephropathy.</a:t>
            </a:r>
          </a:p>
          <a:p>
            <a:pPr lvl="0" algn="l" rtl="0"/>
            <a:r>
              <a:rPr lang="en-US" sz="2800" dirty="0" smtClean="0"/>
              <a:t>0.8 g/kg/day in later stages of nephropathy .</a:t>
            </a:r>
          </a:p>
          <a:p>
            <a:pPr lvl="1" algn="l" rtl="0"/>
            <a:r>
              <a:rPr lang="en-US" dirty="0" smtClean="0"/>
              <a:t>It has been found that type 2 diabetics with chronic renal failure have more skeletal muscle protein breakdown compared to persons without diabetes.</a:t>
            </a:r>
          </a:p>
          <a:p>
            <a:pPr lvl="1" algn="l" rtl="0"/>
            <a:r>
              <a:rPr lang="en-US" dirty="0" smtClean="0"/>
              <a:t>In type 1 diabetes the body loses large amounts of muscle tissue in the absence of insulin. </a:t>
            </a:r>
          </a:p>
          <a:p>
            <a:pPr lvl="1" algn="l" rtl="0"/>
            <a:r>
              <a:rPr lang="en-US" dirty="0" smtClean="0"/>
              <a:t>There is no indication that increasing dietary protein is helpful.</a:t>
            </a:r>
          </a:p>
          <a:p>
            <a:pPr algn="l" rtl="0"/>
            <a:endParaRPr lang="ar-J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Diabetic neuropathy</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Content Placeholder 4"/>
          <p:cNvSpPr>
            <a:spLocks noGrp="1"/>
          </p:cNvSpPr>
          <p:nvPr>
            <p:ph sz="quarter" idx="1"/>
          </p:nvPr>
        </p:nvSpPr>
        <p:spPr/>
        <p:txBody>
          <a:bodyPr>
            <a:normAutofit fontScale="92500" lnSpcReduction="10000"/>
          </a:bodyPr>
          <a:lstStyle/>
          <a:p>
            <a:pPr lvl="0" algn="l" rtl="0"/>
            <a:r>
              <a:rPr lang="en-US" sz="2800" dirty="0" smtClean="0"/>
              <a:t>It is nerve dysfunction due to the hyperglycemia of diabetes.</a:t>
            </a:r>
          </a:p>
          <a:p>
            <a:pPr lvl="0" algn="l" rtl="0"/>
            <a:r>
              <a:rPr lang="en-US" sz="2800" dirty="0" smtClean="0"/>
              <a:t> The autonomic nervous system of the gastrointestinal tract can be affected.</a:t>
            </a:r>
          </a:p>
          <a:p>
            <a:pPr lvl="1" algn="l" rtl="0"/>
            <a:r>
              <a:rPr lang="en-US" dirty="0" smtClean="0"/>
              <a:t>Pharmacological treatment, cessation of smoking, and intake of small frequent, meals with low fiber, low alcohol and low fat content are indicated.</a:t>
            </a:r>
          </a:p>
          <a:p>
            <a:pPr lvl="2" algn="l" rtl="0"/>
            <a:r>
              <a:rPr lang="en-US" dirty="0" smtClean="0"/>
              <a:t>High fiber intake is avoided due to risk of gastric </a:t>
            </a:r>
            <a:r>
              <a:rPr lang="en-US" dirty="0" err="1" smtClean="0"/>
              <a:t>bezoar</a:t>
            </a:r>
            <a:r>
              <a:rPr lang="en-US" dirty="0" smtClean="0"/>
              <a:t> formation. Bezoars result in intestinal blockage if untreated.</a:t>
            </a:r>
          </a:p>
          <a:p>
            <a:pPr lvl="1" algn="l" rtl="0"/>
            <a:r>
              <a:rPr lang="en-US" dirty="0" smtClean="0"/>
              <a:t>Peripheral neuropathy leads to loss of sensation and a burning or tingling pain in the hands and feet. </a:t>
            </a:r>
          </a:p>
          <a:p>
            <a:r>
              <a:rPr lang="en-US" sz="2800" dirty="0" smtClean="0"/>
              <a:t> </a:t>
            </a:r>
          </a:p>
          <a:p>
            <a:endParaRPr lang="ar-J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l" rtl="1">
              <a:spcBef>
                <a:spcPct val="0"/>
              </a:spcBef>
            </a:pPr>
            <a:r>
              <a:rPr lang="en-US" sz="3200" dirty="0" smtClean="0"/>
              <a:t>Dietary Recommendations for diabetes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Content Placeholder 4"/>
          <p:cNvSpPr>
            <a:spLocks noGrp="1"/>
          </p:cNvSpPr>
          <p:nvPr>
            <p:ph sz="quarter" idx="1"/>
          </p:nvPr>
        </p:nvSpPr>
        <p:spPr/>
        <p:txBody>
          <a:bodyPr/>
          <a:lstStyle/>
          <a:p>
            <a:pPr lvl="3" algn="l" rtl="0"/>
            <a:r>
              <a:rPr lang="en-US" dirty="0" smtClean="0"/>
              <a:t>Dietary Recommendations</a:t>
            </a:r>
          </a:p>
          <a:p>
            <a:pPr lvl="4" algn="l" rtl="0"/>
            <a:r>
              <a:rPr lang="en-US" dirty="0" smtClean="0"/>
              <a:t>Meant for all population groups</a:t>
            </a:r>
          </a:p>
          <a:p>
            <a:pPr lvl="4" algn="l" rtl="0"/>
            <a:r>
              <a:rPr lang="en-US" dirty="0" smtClean="0"/>
              <a:t>Consideration for children and adolescents due to growth and development needs</a:t>
            </a:r>
          </a:p>
          <a:p>
            <a:pPr lvl="4" algn="l" rtl="0"/>
            <a:r>
              <a:rPr lang="en-US" dirty="0" smtClean="0"/>
              <a:t>Consideration for groups with increased risk of diabetes</a:t>
            </a:r>
          </a:p>
          <a:p>
            <a:endParaRPr lang="ar-JO"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l" rtl="1">
              <a:spcBef>
                <a:spcPct val="0"/>
              </a:spcBef>
            </a:pPr>
            <a:r>
              <a:rPr lang="en-US" sz="2800" dirty="0" smtClean="0"/>
              <a:t>Children and Adolescents with Type 1 Diabetes</a:t>
            </a:r>
            <a:endParaRPr lang="ar-JO" sz="2800"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Content Placeholder 4"/>
          <p:cNvSpPr>
            <a:spLocks noGrp="1"/>
          </p:cNvSpPr>
          <p:nvPr>
            <p:ph sz="quarter" idx="1"/>
          </p:nvPr>
        </p:nvSpPr>
        <p:spPr/>
        <p:txBody>
          <a:bodyPr>
            <a:normAutofit fontScale="92500" lnSpcReduction="20000"/>
          </a:bodyPr>
          <a:lstStyle/>
          <a:p>
            <a:pPr lvl="3" algn="l" rtl="0"/>
            <a:r>
              <a:rPr lang="en-US" dirty="0" smtClean="0"/>
              <a:t>Children and Adolescents with Type 1 Diabetes</a:t>
            </a:r>
          </a:p>
          <a:p>
            <a:pPr lvl="4" algn="l" rtl="0"/>
            <a:r>
              <a:rPr lang="en-US" dirty="0" smtClean="0"/>
              <a:t>Meal plan developed by registered dietitian</a:t>
            </a:r>
          </a:p>
          <a:p>
            <a:pPr lvl="4" algn="l" rtl="0"/>
            <a:r>
              <a:rPr lang="en-US" dirty="0" smtClean="0"/>
              <a:t>Ensure nutrition for growth and development without increased risk of obesity</a:t>
            </a:r>
          </a:p>
          <a:p>
            <a:pPr lvl="4" algn="l" rtl="0"/>
            <a:r>
              <a:rPr lang="en-US" dirty="0" smtClean="0"/>
              <a:t>Nurse’s role:</a:t>
            </a:r>
          </a:p>
          <a:p>
            <a:pPr lvl="5" algn="l" rtl="0"/>
            <a:r>
              <a:rPr lang="en-US" dirty="0" smtClean="0"/>
              <a:t>Reinforce diet plan.</a:t>
            </a:r>
          </a:p>
          <a:p>
            <a:pPr lvl="5" algn="l" rtl="0"/>
            <a:r>
              <a:rPr lang="en-US" dirty="0" smtClean="0"/>
              <a:t>Answer questions.</a:t>
            </a:r>
          </a:p>
          <a:p>
            <a:pPr lvl="5" algn="l" rtl="0"/>
            <a:r>
              <a:rPr lang="en-US" dirty="0" smtClean="0"/>
              <a:t>Determine that blood glucose levels are maintained.</a:t>
            </a:r>
          </a:p>
          <a:p>
            <a:pPr lvl="5" algn="l" rtl="0"/>
            <a:r>
              <a:rPr lang="en-US" dirty="0" smtClean="0"/>
              <a:t>Development of school health plan by school nurses</a:t>
            </a:r>
          </a:p>
          <a:p>
            <a:pPr lvl="4" algn="l" rtl="0"/>
            <a:r>
              <a:rPr lang="en-US" dirty="0" smtClean="0"/>
              <a:t>Frequent blood glucose “highs and lows”</a:t>
            </a:r>
          </a:p>
          <a:p>
            <a:pPr lvl="4" algn="l" rtl="0"/>
            <a:r>
              <a:rPr lang="en-US" dirty="0" smtClean="0"/>
              <a:t>Cardiac and circulatory differences between adults and children</a:t>
            </a:r>
          </a:p>
          <a:p>
            <a:pPr lvl="4" algn="l" rtl="0"/>
            <a:r>
              <a:rPr lang="en-US" dirty="0" smtClean="0"/>
              <a:t>Nurses should educate on:</a:t>
            </a:r>
          </a:p>
          <a:p>
            <a:pPr lvl="5" algn="l" rtl="0"/>
            <a:r>
              <a:rPr lang="en-US" dirty="0" smtClean="0"/>
              <a:t>Parental responsibilities</a:t>
            </a:r>
          </a:p>
          <a:p>
            <a:pPr lvl="5" algn="l" rtl="0"/>
            <a:r>
              <a:rPr lang="en-US" dirty="0" smtClean="0"/>
              <a:t>Insulin pump use</a:t>
            </a:r>
          </a:p>
          <a:p>
            <a:pPr lvl="5" algn="l" rtl="0"/>
            <a:r>
              <a:rPr lang="en-US" dirty="0" smtClean="0"/>
              <a:t>Glucose monitoring</a:t>
            </a:r>
          </a:p>
          <a:p>
            <a:pPr lvl="5" algn="l" rtl="0"/>
            <a:r>
              <a:rPr lang="en-US" dirty="0" smtClean="0"/>
              <a:t>Adherence to meal plans</a:t>
            </a:r>
          </a:p>
          <a:p>
            <a:endParaRPr lang="ar-J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l" rtl="1">
              <a:spcBef>
                <a:spcPct val="0"/>
              </a:spcBef>
            </a:pPr>
            <a:r>
              <a:rPr lang="en-US" sz="3200" dirty="0" smtClean="0"/>
              <a:t>Type 2 Diabetes</a:t>
            </a:r>
            <a:endParaRPr lang="ar-JO" sz="3200"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Content Placeholder 4"/>
          <p:cNvSpPr>
            <a:spLocks noGrp="1"/>
          </p:cNvSpPr>
          <p:nvPr>
            <p:ph sz="quarter" idx="1"/>
          </p:nvPr>
        </p:nvSpPr>
        <p:spPr/>
        <p:txBody>
          <a:bodyPr/>
          <a:lstStyle/>
          <a:p>
            <a:pPr lvl="3" algn="l" rtl="0"/>
            <a:r>
              <a:rPr lang="en-US" dirty="0" smtClean="0"/>
              <a:t>Type 2 Diabetes</a:t>
            </a:r>
          </a:p>
          <a:p>
            <a:pPr lvl="4" algn="l" rtl="0"/>
            <a:r>
              <a:rPr lang="en-US" dirty="0" smtClean="0"/>
              <a:t>Obesity and insulin resistance across age groups</a:t>
            </a:r>
          </a:p>
          <a:p>
            <a:pPr lvl="4" algn="l" rtl="0"/>
            <a:r>
              <a:rPr lang="en-US" dirty="0" smtClean="0"/>
              <a:t>Emphasis on healthy eating</a:t>
            </a:r>
          </a:p>
          <a:p>
            <a:pPr lvl="4" algn="l" rtl="0"/>
            <a:r>
              <a:rPr lang="en-US" dirty="0" smtClean="0"/>
              <a:t>Children can be managed on oral agents.</a:t>
            </a:r>
          </a:p>
          <a:p>
            <a:pPr lvl="4" algn="l" rtl="0"/>
            <a:r>
              <a:rPr lang="en-US" dirty="0" smtClean="0"/>
              <a:t>Importance of healthy lifestyle for entire family</a:t>
            </a:r>
          </a:p>
          <a:p>
            <a:pPr lvl="4" algn="l" rtl="0"/>
            <a:r>
              <a:rPr lang="en-US" dirty="0" smtClean="0"/>
              <a:t>School nurse’s role in improving school food environment</a:t>
            </a:r>
          </a:p>
          <a:p>
            <a:pPr lvl="4" algn="l" rtl="0"/>
            <a:r>
              <a:rPr lang="en-US" dirty="0" smtClean="0"/>
              <a:t>Unhealthy dieting practices</a:t>
            </a:r>
          </a:p>
          <a:p>
            <a:pPr algn="l" rtl="0"/>
            <a:r>
              <a:rPr lang="en-US" sz="2800" dirty="0" smtClean="0"/>
              <a:t> </a:t>
            </a:r>
          </a:p>
          <a:p>
            <a:endParaRPr lang="ar-J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Content Placeholder 4"/>
          <p:cNvSpPr>
            <a:spLocks noGrp="1"/>
          </p:cNvSpPr>
          <p:nvPr>
            <p:ph sz="quarter" idx="1"/>
          </p:nvPr>
        </p:nvSpPr>
        <p:spPr/>
        <p:txBody>
          <a:bodyPr/>
          <a:lstStyle/>
          <a:p>
            <a:pPr lvl="0" algn="l" rtl="0"/>
            <a:r>
              <a:rPr lang="en-US" sz="2800" dirty="0" smtClean="0"/>
              <a:t>Diabetes mellitus is a chronic disease involving abnormal carbohydrate, fat, and protein metabolism. It is several different diseases resulting from glucose intolerance or high blood glucose, called hyperglycemia. An individual with diabetes mellitus usually has decreased or absent insulin production.</a:t>
            </a:r>
          </a:p>
          <a:p>
            <a:pPr lvl="1" algn="l" rtl="0"/>
            <a:r>
              <a:rPr lang="en-US" dirty="0" smtClean="0"/>
              <a:t>Diagnosis of diabetes is made on the basis of a fasting blood glucose of </a:t>
            </a:r>
            <a:r>
              <a:rPr lang="en-US" u="sng" dirty="0" smtClean="0"/>
              <a:t>&gt;</a:t>
            </a:r>
            <a:r>
              <a:rPr lang="en-US" dirty="0" smtClean="0"/>
              <a:t> 126 mg/</a:t>
            </a:r>
            <a:r>
              <a:rPr lang="en-US" dirty="0" err="1" smtClean="0"/>
              <a:t>dL</a:t>
            </a:r>
            <a:r>
              <a:rPr lang="en-US" dirty="0" smtClean="0"/>
              <a:t>.</a:t>
            </a:r>
          </a:p>
          <a:p>
            <a:pPr algn="l" rtl="0"/>
            <a:endParaRPr lang="ar-J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MODY (Mature-Onset Diabetes of the Young)</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Content Placeholder 4"/>
          <p:cNvSpPr>
            <a:spLocks noGrp="1"/>
          </p:cNvSpPr>
          <p:nvPr>
            <p:ph sz="quarter" idx="1"/>
          </p:nvPr>
        </p:nvSpPr>
        <p:spPr/>
        <p:txBody>
          <a:bodyPr/>
          <a:lstStyle/>
          <a:p>
            <a:pPr lvl="0" algn="l" rtl="0"/>
            <a:r>
              <a:rPr lang="en-US" dirty="0" smtClean="0"/>
              <a:t>MODY (Mature-Onset Diabetes of the Young)</a:t>
            </a:r>
          </a:p>
          <a:p>
            <a:pPr lvl="0" algn="l" rtl="0"/>
            <a:r>
              <a:rPr lang="en-US" dirty="0" smtClean="0"/>
              <a:t>It  is a rare form of diabetes caused by a gene defect. </a:t>
            </a:r>
          </a:p>
          <a:p>
            <a:pPr lvl="0" algn="l" rtl="0"/>
            <a:r>
              <a:rPr lang="en-US" dirty="0" smtClean="0"/>
              <a:t>The result is decreased insulin secretion.</a:t>
            </a:r>
          </a:p>
          <a:p>
            <a:pPr lvl="0" algn="l" rtl="0"/>
            <a:r>
              <a:rPr lang="en-US" dirty="0" smtClean="0"/>
              <a:t> It requires diet, exercise, and insulin or oral hypoglycemic agent interventions.</a:t>
            </a:r>
          </a:p>
          <a:p>
            <a:pPr lvl="0" algn="l" rtl="0"/>
            <a:r>
              <a:rPr lang="en-US" dirty="0" smtClean="0"/>
              <a:t> Nurses should focus on allowances for growth, health promotion, and restriction of fat intake.</a:t>
            </a:r>
          </a:p>
          <a:p>
            <a:endParaRPr lang="ar-J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Content Placeholder 4"/>
          <p:cNvSpPr>
            <a:spLocks noGrp="1"/>
          </p:cNvSpPr>
          <p:nvPr>
            <p:ph sz="quarter" idx="1"/>
          </p:nvPr>
        </p:nvSpPr>
        <p:spPr/>
        <p:txBody>
          <a:bodyPr>
            <a:normAutofit fontScale="92500" lnSpcReduction="20000"/>
          </a:bodyPr>
          <a:lstStyle/>
          <a:p>
            <a:pPr lvl="0" algn="l" rtl="0"/>
            <a:r>
              <a:rPr lang="en-US" sz="2800" dirty="0" smtClean="0"/>
              <a:t>Polycystic ovary syndrome (PCOS) is an endocrine disorder affecting females of reproductive age.</a:t>
            </a:r>
          </a:p>
          <a:p>
            <a:pPr lvl="0" algn="l" rtl="0"/>
            <a:r>
              <a:rPr lang="en-US" sz="2800" dirty="0" smtClean="0"/>
              <a:t> Individuals with PCOS tend to be obese, have insulin resistance, have a high risk of developing type 2 diabetes, and have gestational diabetes.</a:t>
            </a:r>
          </a:p>
          <a:p>
            <a:pPr lvl="1" algn="l" rtl="0"/>
            <a:r>
              <a:rPr lang="en-US" dirty="0" smtClean="0"/>
              <a:t>Weight loss of 5% was associated with improved menstrual cycles and lowered circulating insulin levels.</a:t>
            </a:r>
          </a:p>
          <a:p>
            <a:pPr lvl="1" algn="l" rtl="0"/>
            <a:r>
              <a:rPr lang="en-US" dirty="0" smtClean="0"/>
              <a:t>Short-term studies suggest that a diet with low saturated fat, high fiber, and low </a:t>
            </a:r>
            <a:r>
              <a:rPr lang="en-US" dirty="0" err="1" smtClean="0"/>
              <a:t>glycemic</a:t>
            </a:r>
            <a:r>
              <a:rPr lang="en-US" dirty="0" smtClean="0"/>
              <a:t> index carbohydrate shows weight loss associated with decreased insulin resistance.</a:t>
            </a:r>
          </a:p>
          <a:p>
            <a:pPr algn="l" rtl="0"/>
            <a:r>
              <a:rPr lang="en-US" sz="2800" dirty="0" smtClean="0"/>
              <a:t> </a:t>
            </a:r>
          </a:p>
          <a:p>
            <a:endParaRPr lang="ar-J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American Diabetic Association states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Content Placeholder 4"/>
          <p:cNvSpPr>
            <a:spLocks noGrp="1"/>
          </p:cNvSpPr>
          <p:nvPr>
            <p:ph sz="quarter" idx="1"/>
          </p:nvPr>
        </p:nvSpPr>
        <p:spPr/>
        <p:txBody>
          <a:bodyPr/>
          <a:lstStyle/>
          <a:p>
            <a:pPr lvl="0" algn="l" rtl="0"/>
            <a:r>
              <a:rPr lang="en-US" sz="2800" dirty="0" smtClean="0"/>
              <a:t>ADA Position</a:t>
            </a:r>
          </a:p>
          <a:p>
            <a:pPr lvl="1" algn="l" rtl="0"/>
            <a:r>
              <a:rPr lang="en-US" dirty="0" smtClean="0"/>
              <a:t>Alternatives to sugar are safe for diabetics.</a:t>
            </a:r>
          </a:p>
          <a:p>
            <a:pPr lvl="1" algn="l" rtl="0"/>
            <a:r>
              <a:rPr lang="en-US" dirty="0" smtClean="0"/>
              <a:t>Follow recommended intake guidelines.</a:t>
            </a:r>
          </a:p>
          <a:p>
            <a:pPr lvl="1" algn="l" rtl="0"/>
            <a:r>
              <a:rPr lang="en-US" dirty="0" smtClean="0"/>
              <a:t>No evidence on long-term improvements on </a:t>
            </a:r>
            <a:r>
              <a:rPr lang="en-US" dirty="0" err="1" smtClean="0"/>
              <a:t>glycemic</a:t>
            </a:r>
            <a:r>
              <a:rPr lang="en-US" dirty="0" smtClean="0"/>
              <a:t> control</a:t>
            </a:r>
          </a:p>
          <a:p>
            <a:pPr lvl="1" algn="l" rtl="0">
              <a:buNone/>
            </a:pPr>
            <a:endParaRPr lang="en-US" dirty="0" smtClean="0"/>
          </a:p>
          <a:p>
            <a:pPr lvl="1" algn="l" rtl="0"/>
            <a:endParaRPr lang="en-US" dirty="0" smtClean="0"/>
          </a:p>
          <a:p>
            <a:pPr lvl="0" algn="l" rtl="0"/>
            <a:r>
              <a:rPr lang="en-US" sz="2800" dirty="0" smtClean="0"/>
              <a:t>Vitamin Supplementation</a:t>
            </a:r>
          </a:p>
          <a:p>
            <a:pPr lvl="1" algn="l" rtl="0"/>
            <a:r>
              <a:rPr lang="en-US" dirty="0" smtClean="0"/>
              <a:t>Not recommended except in special circumstances</a:t>
            </a:r>
          </a:p>
          <a:p>
            <a:pPr lvl="1" algn="l" rtl="0"/>
            <a:endParaRPr lang="en-US" dirty="0" smtClean="0"/>
          </a:p>
          <a:p>
            <a:pPr algn="l" rtl="0"/>
            <a:endParaRPr lang="ar-J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Content Placeholder 4"/>
          <p:cNvSpPr>
            <a:spLocks noGrp="1"/>
          </p:cNvSpPr>
          <p:nvPr>
            <p:ph sz="quarter" idx="1"/>
          </p:nvPr>
        </p:nvSpPr>
        <p:spPr/>
        <p:txBody>
          <a:bodyPr/>
          <a:lstStyle/>
          <a:p>
            <a:pPr lvl="0" algn="l" rtl="0"/>
            <a:r>
              <a:rPr lang="en-US" sz="2800" dirty="0" smtClean="0"/>
              <a:t>Hyperglycemia is high blood glucose.</a:t>
            </a:r>
          </a:p>
          <a:p>
            <a:pPr lvl="1" algn="l" rtl="0"/>
            <a:r>
              <a:rPr lang="en-US" dirty="0" smtClean="0"/>
              <a:t>Diabetes mellitus is characterized by hyperglycemia.</a:t>
            </a:r>
          </a:p>
          <a:p>
            <a:pPr lvl="1" algn="l" rtl="0"/>
            <a:r>
              <a:rPr lang="en-US" dirty="0" smtClean="0"/>
              <a:t>Medical nutrition therapy is the recommended treatment.</a:t>
            </a:r>
          </a:p>
          <a:p>
            <a:pPr lvl="1" algn="l" rtl="0"/>
            <a:r>
              <a:rPr lang="en-US" dirty="0" smtClean="0"/>
              <a:t>Increased physical activity may be appropriate.</a:t>
            </a:r>
          </a:p>
          <a:p>
            <a:endParaRPr lang="ar-JO"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Content Placeholder 4"/>
          <p:cNvSpPr>
            <a:spLocks noGrp="1"/>
          </p:cNvSpPr>
          <p:nvPr>
            <p:ph sz="quarter" idx="1"/>
          </p:nvPr>
        </p:nvSpPr>
        <p:spPr/>
        <p:txBody>
          <a:bodyPr/>
          <a:lstStyle/>
          <a:p>
            <a:pPr lvl="0" algn="l" rtl="0"/>
            <a:r>
              <a:rPr lang="en-US" sz="2800" dirty="0" smtClean="0"/>
              <a:t>Hypoglycemia is low blood glucose.</a:t>
            </a:r>
          </a:p>
          <a:p>
            <a:pPr lvl="1" algn="l" rtl="0"/>
            <a:r>
              <a:rPr lang="en-US" dirty="0" smtClean="0"/>
              <a:t>Glucose is the preferred treatment, but any food containing sufficient carbohydrate can be used.</a:t>
            </a:r>
          </a:p>
          <a:p>
            <a:pPr lvl="1" algn="l" rtl="0"/>
            <a:r>
              <a:rPr lang="en-US" dirty="0" smtClean="0"/>
              <a:t>Monitoring may be needed.</a:t>
            </a:r>
          </a:p>
          <a:p>
            <a:endParaRPr lang="ar-JO"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6425" y="277812"/>
            <a:ext cx="7959725" cy="4370388"/>
          </a:xfrm>
          <a:noFill/>
        </p:spPr>
        <p:txBody>
          <a:bodyPr>
            <a:normAutofit fontScale="90000"/>
          </a:bodyPr>
          <a:lstStyle/>
          <a:p>
            <a:pPr algn="ctr">
              <a:lnSpc>
                <a:spcPct val="200000"/>
              </a:lnSpc>
            </a:pPr>
            <a:r>
              <a:rPr lang="en-BZ" sz="5400" i="1" dirty="0" smtClean="0">
                <a:latin typeface="Comic Sans MS" pitchFamily="66" charset="0"/>
              </a:rPr>
              <a:t/>
            </a:r>
            <a:br>
              <a:rPr lang="en-BZ" sz="5400" i="1" dirty="0" smtClean="0">
                <a:latin typeface="Comic Sans MS" pitchFamily="66" charset="0"/>
              </a:rPr>
            </a:br>
            <a:r>
              <a:rPr lang="en-BZ" sz="4400" b="1" i="1" dirty="0" smtClean="0">
                <a:latin typeface="Comic Sans MS" pitchFamily="66" charset="0"/>
              </a:rPr>
              <a:t>the end…….</a:t>
            </a:r>
            <a:br>
              <a:rPr lang="en-BZ" sz="4400" b="1" i="1" dirty="0" smtClean="0">
                <a:latin typeface="Comic Sans MS" pitchFamily="66" charset="0"/>
              </a:rPr>
            </a:br>
            <a:r>
              <a:rPr lang="en-BZ" sz="4400" b="1" i="1" dirty="0" smtClean="0">
                <a:latin typeface="Comic Sans MS" pitchFamily="66" charset="0"/>
              </a:rPr>
              <a:t>QUESTIONES????</a:t>
            </a:r>
            <a:br>
              <a:rPr lang="en-BZ" sz="4400" b="1" i="1" dirty="0" smtClean="0">
                <a:latin typeface="Comic Sans MS" pitchFamily="66" charset="0"/>
              </a:rPr>
            </a:br>
            <a:endParaRPr lang="en-US" sz="4400" b="1" i="1" dirty="0">
              <a:latin typeface="Comic Sans MS" pitchFamily="66" charset="0"/>
            </a:endParaRPr>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a:p>
        </p:txBody>
      </p:sp>
      <p:sp>
        <p:nvSpPr>
          <p:cNvPr id="4" name="Slide Number Placeholder 3"/>
          <p:cNvSpPr>
            <a:spLocks noGrp="1"/>
          </p:cNvSpPr>
          <p:nvPr>
            <p:ph type="sldNum" sz="quarter" idx="12"/>
          </p:nvPr>
        </p:nvSpPr>
        <p:spPr>
          <a:xfrm>
            <a:off x="8613648" y="6305550"/>
            <a:ext cx="457200" cy="476250"/>
          </a:xfrm>
          <a:prstGeom prst="rect">
            <a:avLst/>
          </a:prstGeom>
        </p:spPr>
        <p:txBody>
          <a:bodyPr/>
          <a:lstStyle/>
          <a:p>
            <a:fld id="{915CA1C4-22D3-42E9-BB8A-A4A52FE47370}" type="slidenum">
              <a:rPr lang="en-US" smtClean="0"/>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Content Placeholder 4"/>
          <p:cNvSpPr>
            <a:spLocks noGrp="1"/>
          </p:cNvSpPr>
          <p:nvPr>
            <p:ph sz="quarter" idx="1"/>
          </p:nvPr>
        </p:nvSpPr>
        <p:spPr/>
        <p:txBody>
          <a:bodyPr/>
          <a:lstStyle/>
          <a:p>
            <a:pPr lvl="0" algn="l" rtl="0"/>
            <a:r>
              <a:rPr lang="en-US" dirty="0" smtClean="0"/>
              <a:t>The American Diabetes Association classifies diabetes as:</a:t>
            </a:r>
          </a:p>
          <a:p>
            <a:pPr lvl="0" algn="l" rtl="0"/>
            <a:r>
              <a:rPr lang="en-US" dirty="0" smtClean="0"/>
              <a:t> </a:t>
            </a:r>
            <a:r>
              <a:rPr lang="en-US" dirty="0" err="1" smtClean="0"/>
              <a:t>prediabetes</a:t>
            </a:r>
            <a:r>
              <a:rPr lang="en-US" dirty="0" smtClean="0"/>
              <a:t>.</a:t>
            </a:r>
          </a:p>
          <a:p>
            <a:pPr lvl="0" algn="l" rtl="0"/>
            <a:r>
              <a:rPr lang="en-US" dirty="0" smtClean="0"/>
              <a:t> type 1 diabetes.</a:t>
            </a:r>
          </a:p>
          <a:p>
            <a:pPr lvl="0" algn="l" rtl="0"/>
            <a:r>
              <a:rPr lang="en-US" dirty="0" smtClean="0"/>
              <a:t> type 2 diabetes.</a:t>
            </a:r>
          </a:p>
          <a:p>
            <a:pPr lvl="0" algn="l" rtl="0"/>
            <a:r>
              <a:rPr lang="en-US" dirty="0" smtClean="0"/>
              <a:t> and gestational diabetes.</a:t>
            </a:r>
          </a:p>
          <a:p>
            <a:pPr lvl="0" rtl="0"/>
            <a:r>
              <a:rPr lang="en-US" dirty="0" smtClean="0"/>
              <a:t> Classifications have changed as researchers have learned more about pathogenesis, risk factors, and etiology of the disease.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Content Placeholder 4"/>
          <p:cNvSpPr>
            <a:spLocks noGrp="1"/>
          </p:cNvSpPr>
          <p:nvPr>
            <p:ph sz="quarter" idx="1"/>
          </p:nvPr>
        </p:nvSpPr>
        <p:spPr/>
        <p:txBody>
          <a:bodyPr>
            <a:normAutofit/>
          </a:bodyPr>
          <a:lstStyle/>
          <a:p>
            <a:pPr lvl="0" algn="l" rtl="0"/>
            <a:r>
              <a:rPr lang="en-US" sz="2800" dirty="0" err="1" smtClean="0"/>
              <a:t>Prediabetes</a:t>
            </a:r>
            <a:r>
              <a:rPr lang="en-US" sz="2800" dirty="0" smtClean="0"/>
              <a:t> is defined as impaired glucose tolerance or impaired fasting blood glucose tolerance.</a:t>
            </a:r>
          </a:p>
          <a:p>
            <a:pPr lvl="0" algn="l" rtl="0"/>
            <a:r>
              <a:rPr lang="en-US" sz="2800" dirty="0" smtClean="0"/>
              <a:t> The epidemic of overweight and obesity is likely linked to increasing incidence of </a:t>
            </a:r>
            <a:r>
              <a:rPr lang="en-US" sz="2800" dirty="0" err="1" smtClean="0"/>
              <a:t>prediabetes</a:t>
            </a:r>
            <a:r>
              <a:rPr lang="en-US" sz="2800" dirty="0" smtClean="0"/>
              <a:t>.</a:t>
            </a:r>
          </a:p>
          <a:p>
            <a:pPr lvl="0" algn="l" rtl="0"/>
            <a:r>
              <a:rPr lang="en-US" sz="2800" dirty="0" smtClean="0"/>
              <a:t> Risk of </a:t>
            </a:r>
            <a:r>
              <a:rPr lang="en-US" sz="2800" dirty="0" err="1" smtClean="0"/>
              <a:t>prediabetes</a:t>
            </a:r>
            <a:r>
              <a:rPr lang="en-US" sz="2800" dirty="0" smtClean="0"/>
              <a:t> in overweight and obese adolescents is over twice that of healthy weight peers and is linked to presence of cardiovascular risk factors.</a:t>
            </a:r>
          </a:p>
          <a:p>
            <a:pPr algn="l" rtl="0"/>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Content Placeholder 4"/>
          <p:cNvSpPr>
            <a:spLocks noGrp="1"/>
          </p:cNvSpPr>
          <p:nvPr>
            <p:ph sz="quarter" idx="1"/>
          </p:nvPr>
        </p:nvSpPr>
        <p:spPr/>
        <p:txBody>
          <a:bodyPr/>
          <a:lstStyle/>
          <a:p>
            <a:pPr lvl="1" algn="l" rtl="0"/>
            <a:r>
              <a:rPr lang="en-US" dirty="0" smtClean="0"/>
              <a:t>Lifestyle management interventions are recommended for treatment of </a:t>
            </a:r>
            <a:r>
              <a:rPr lang="en-US" dirty="0" err="1" smtClean="0"/>
              <a:t>prediabetes</a:t>
            </a:r>
            <a:r>
              <a:rPr lang="en-US" dirty="0" smtClean="0"/>
              <a:t> and prevention of type 2 diabetes. Recommendations include:</a:t>
            </a:r>
          </a:p>
          <a:p>
            <a:pPr lvl="2" algn="l" rtl="0"/>
            <a:r>
              <a:rPr lang="en-US" dirty="0" smtClean="0"/>
              <a:t>Weight loss</a:t>
            </a:r>
          </a:p>
          <a:p>
            <a:pPr lvl="2" algn="l" rtl="0"/>
            <a:r>
              <a:rPr lang="en-US" dirty="0" smtClean="0"/>
              <a:t>Diet following recommendations for reducing cardiovascular disease risk</a:t>
            </a:r>
          </a:p>
          <a:p>
            <a:pPr lvl="2" algn="l" rtl="0"/>
            <a:r>
              <a:rPr lang="en-US" dirty="0" smtClean="0"/>
              <a:t>Physical activity</a:t>
            </a:r>
          </a:p>
          <a:p>
            <a:pPr algn="l" rtl="0"/>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Content Placeholder 4"/>
          <p:cNvSpPr>
            <a:spLocks noGrp="1"/>
          </p:cNvSpPr>
          <p:nvPr>
            <p:ph sz="quarter" idx="1"/>
          </p:nvPr>
        </p:nvSpPr>
        <p:spPr/>
        <p:txBody>
          <a:bodyPr>
            <a:normAutofit/>
          </a:bodyPr>
          <a:lstStyle/>
          <a:p>
            <a:pPr lvl="1" algn="l" rtl="0"/>
            <a:r>
              <a:rPr lang="en-US" dirty="0" smtClean="0"/>
              <a:t>The Diabetes Prevention study demonstrated that lifestyle intervention prevented one case of diabetes per seven persons treated over three years.</a:t>
            </a:r>
          </a:p>
          <a:p>
            <a:pPr lvl="1" algn="l" rtl="0"/>
            <a:r>
              <a:rPr lang="en-US" dirty="0" smtClean="0"/>
              <a:t>A variety of dietary interventions for </a:t>
            </a:r>
            <a:r>
              <a:rPr lang="en-US" dirty="0" err="1" smtClean="0"/>
              <a:t>prediabetes</a:t>
            </a:r>
            <a:r>
              <a:rPr lang="en-US" dirty="0" smtClean="0"/>
              <a:t> have been studied.</a:t>
            </a:r>
          </a:p>
          <a:p>
            <a:pPr lvl="2" algn="l" rtl="0"/>
            <a:r>
              <a:rPr lang="en-US" dirty="0" smtClean="0"/>
              <a:t>A healthy diet high in cereals and polyunsaturated fat while low in trans fats and processed carbohydrate foods is associated with a lower risk for diabetes among minorities.</a:t>
            </a:r>
          </a:p>
          <a:p>
            <a:pPr lvl="1" algn="l" rtl="0"/>
            <a:r>
              <a:rPr lang="en-US" dirty="0" smtClean="0"/>
              <a:t>advise clients with </a:t>
            </a:r>
            <a:r>
              <a:rPr lang="en-US" dirty="0" err="1" smtClean="0"/>
              <a:t>prediabetes</a:t>
            </a:r>
            <a:r>
              <a:rPr lang="en-US" dirty="0" smtClean="0"/>
              <a:t> about the risk of developing type 2 diabetes and the importance of weight management and cardiovascular risk reduction.</a:t>
            </a:r>
          </a:p>
          <a:p>
            <a:pPr algn="l" rtl="0"/>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1 diabetes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Content Placeholder 4"/>
          <p:cNvSpPr>
            <a:spLocks noGrp="1"/>
          </p:cNvSpPr>
          <p:nvPr>
            <p:ph sz="quarter" idx="1"/>
          </p:nvPr>
        </p:nvSpPr>
        <p:spPr/>
        <p:txBody>
          <a:bodyPr>
            <a:normAutofit fontScale="92500" lnSpcReduction="10000"/>
          </a:bodyPr>
          <a:lstStyle/>
          <a:p>
            <a:pPr lvl="0" algn="l" rtl="0"/>
            <a:r>
              <a:rPr lang="en-US" sz="2800" dirty="0" smtClean="0"/>
              <a:t>In type 1 diabetes, the pancreatic beta cells in the islets of </a:t>
            </a:r>
            <a:r>
              <a:rPr lang="en-US" sz="2800" dirty="0" err="1" smtClean="0"/>
              <a:t>Langerhans</a:t>
            </a:r>
            <a:r>
              <a:rPr lang="en-US" sz="2800" dirty="0" smtClean="0"/>
              <a:t> fail to produce insulin because of the autoimmune destruction of the beta cells, leading to a deficiency of insulin. </a:t>
            </a:r>
          </a:p>
          <a:p>
            <a:pPr lvl="0" algn="l" rtl="0"/>
            <a:endParaRPr lang="en-US" sz="2800" dirty="0" smtClean="0"/>
          </a:p>
          <a:p>
            <a:pPr lvl="1" algn="l" rtl="0"/>
            <a:endParaRPr lang="en-US" dirty="0" smtClean="0"/>
          </a:p>
          <a:p>
            <a:pPr lvl="1" algn="l" rtl="0"/>
            <a:r>
              <a:rPr lang="en-US" dirty="0" smtClean="0"/>
              <a:t> Vitamin D deficiency is associated with an increased risk of type 1 diabetes.</a:t>
            </a:r>
          </a:p>
          <a:p>
            <a:pPr lvl="1" algn="l" rtl="0"/>
            <a:r>
              <a:rPr lang="en-US" dirty="0" smtClean="0"/>
              <a:t>About 10% of individuals with diabetes have type 1 diabetes.</a:t>
            </a:r>
          </a:p>
          <a:p>
            <a:pPr lvl="1" algn="l" rtl="0"/>
            <a:r>
              <a:rPr lang="en-US" dirty="0" smtClean="0"/>
              <a:t>Type 1 diabetes usually begins in childhood or early adulthood.</a:t>
            </a:r>
          </a:p>
          <a:p>
            <a:pPr algn="l" rtl="0"/>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1 diabetes</a:t>
            </a:r>
            <a:endParaRPr lang="ar-JO" dirty="0"/>
          </a:p>
        </p:txBody>
      </p:sp>
      <p:sp>
        <p:nvSpPr>
          <p:cNvPr id="3" name="Date Placeholder 2"/>
          <p:cNvSpPr>
            <a:spLocks noGrp="1"/>
          </p:cNvSpPr>
          <p:nvPr>
            <p:ph type="dt" sz="half" idx="10"/>
          </p:nvPr>
        </p:nvSpPr>
        <p:spPr/>
        <p:txBody>
          <a:bodyPr/>
          <a:lstStyle/>
          <a:p>
            <a:fld id="{837AA469-D148-4E3C-9A6C-05BFF65AF432}" type="datetime1">
              <a:rPr lang="en-US" smtClean="0"/>
              <a:pPr/>
              <a:t>4/29/2015</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Content Placeholder 4"/>
          <p:cNvSpPr>
            <a:spLocks noGrp="1"/>
          </p:cNvSpPr>
          <p:nvPr>
            <p:ph sz="quarter" idx="1"/>
          </p:nvPr>
        </p:nvSpPr>
        <p:spPr/>
        <p:txBody>
          <a:bodyPr/>
          <a:lstStyle/>
          <a:p>
            <a:pPr lvl="1" algn="l" rtl="0"/>
            <a:r>
              <a:rPr lang="en-US" dirty="0" smtClean="0"/>
              <a:t>Symptoms of type 1 diabetes include:</a:t>
            </a:r>
          </a:p>
          <a:p>
            <a:pPr lvl="1" algn="l" rtl="0">
              <a:buFont typeface="Wingdings" pitchFamily="2" charset="2"/>
              <a:buChar char="q"/>
            </a:pPr>
            <a:r>
              <a:rPr lang="en-US" dirty="0" smtClean="0"/>
              <a:t> thirst (</a:t>
            </a:r>
            <a:r>
              <a:rPr lang="en-US" dirty="0" err="1" smtClean="0"/>
              <a:t>polydipsia</a:t>
            </a:r>
            <a:r>
              <a:rPr lang="en-US" dirty="0" smtClean="0"/>
              <a:t>).</a:t>
            </a:r>
          </a:p>
          <a:p>
            <a:pPr lvl="1" algn="l" rtl="0">
              <a:buFont typeface="Wingdings" pitchFamily="2" charset="2"/>
              <a:buChar char="q"/>
            </a:pPr>
            <a:r>
              <a:rPr lang="en-US" dirty="0" smtClean="0"/>
              <a:t> increased hunger (</a:t>
            </a:r>
            <a:r>
              <a:rPr lang="en-US" dirty="0" err="1" smtClean="0"/>
              <a:t>polyphagia</a:t>
            </a:r>
            <a:r>
              <a:rPr lang="en-US" dirty="0" smtClean="0"/>
              <a:t>).</a:t>
            </a:r>
          </a:p>
          <a:p>
            <a:pPr lvl="1" algn="l" rtl="0">
              <a:buFont typeface="Wingdings" pitchFamily="2" charset="2"/>
              <a:buChar char="q"/>
            </a:pPr>
            <a:r>
              <a:rPr lang="en-US" dirty="0" smtClean="0"/>
              <a:t> extreme weight loss.</a:t>
            </a:r>
          </a:p>
          <a:p>
            <a:pPr lvl="1" algn="l" rtl="0">
              <a:buFont typeface="Wingdings" pitchFamily="2" charset="2"/>
              <a:buChar char="q"/>
            </a:pPr>
            <a:r>
              <a:rPr lang="en-US" dirty="0" smtClean="0"/>
              <a:t> loss of large amounts of water in the form of urine (</a:t>
            </a:r>
            <a:r>
              <a:rPr lang="en-US" dirty="0" err="1" smtClean="0"/>
              <a:t>polyuria</a:t>
            </a:r>
            <a:r>
              <a:rPr lang="en-US" dirty="0" smtClean="0"/>
              <a:t>).</a:t>
            </a:r>
          </a:p>
          <a:p>
            <a:endParaRPr lang="ar-J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1826</TotalTime>
  <Words>2212</Words>
  <Application>Microsoft Office PowerPoint</Application>
  <PresentationFormat>On-screen Show (4:3)</PresentationFormat>
  <Paragraphs>276</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Equity</vt:lpstr>
      <vt:lpstr>Nutrition for Patients with Diabetes Mellitus.</vt:lpstr>
      <vt:lpstr>objectives</vt:lpstr>
      <vt:lpstr>Introduction</vt:lpstr>
      <vt:lpstr>Slide 4</vt:lpstr>
      <vt:lpstr>Slide 5</vt:lpstr>
      <vt:lpstr>Slide 6</vt:lpstr>
      <vt:lpstr>Slide 7</vt:lpstr>
      <vt:lpstr>Type 1 diabetes</vt:lpstr>
      <vt:lpstr>Type 1 diabetes</vt:lpstr>
      <vt:lpstr>Type 1 diabetes</vt:lpstr>
      <vt:lpstr>Type 2 diabetes</vt:lpstr>
      <vt:lpstr>type 2 diabetes</vt:lpstr>
      <vt:lpstr>TREATMENT </vt:lpstr>
      <vt:lpstr>Gestational diabetes</vt:lpstr>
      <vt:lpstr>Slide 15</vt:lpstr>
      <vt:lpstr>Slide 16</vt:lpstr>
      <vt:lpstr>Insulin metabolism</vt:lpstr>
      <vt:lpstr>Carbohydrate metabolism</vt:lpstr>
      <vt:lpstr>Fat metabolism</vt:lpstr>
      <vt:lpstr>Protein metabolism</vt:lpstr>
      <vt:lpstr>Medical nutrition therapy (MNT) </vt:lpstr>
      <vt:lpstr>Cont…..</vt:lpstr>
      <vt:lpstr>Slide 23</vt:lpstr>
      <vt:lpstr>Diabetes and Hypertension</vt:lpstr>
      <vt:lpstr>Diabetes and kidney failure</vt:lpstr>
      <vt:lpstr>Diabetic neuropathy</vt:lpstr>
      <vt:lpstr>Dietary Recommendations for diabetes</vt:lpstr>
      <vt:lpstr>Children and Adolescents with Type 1 Diabetes</vt:lpstr>
      <vt:lpstr>Type 2 Diabetes</vt:lpstr>
      <vt:lpstr>MODY (Mature-Onset Diabetes of the Young)</vt:lpstr>
      <vt:lpstr>Slide 31</vt:lpstr>
      <vt:lpstr>The American Diabetic Association states</vt:lpstr>
      <vt:lpstr>Slide 33</vt:lpstr>
      <vt:lpstr>Slide 34</vt:lpstr>
      <vt:lpstr> the end……. QUESTIONES????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TWO</dc:title>
  <dc:creator>u142</dc:creator>
  <cp:lastModifiedBy>u142</cp:lastModifiedBy>
  <cp:revision>223</cp:revision>
  <dcterms:created xsi:type="dcterms:W3CDTF">2006-08-16T00:00:00Z</dcterms:created>
  <dcterms:modified xsi:type="dcterms:W3CDTF">2015-04-29T17:02:54Z</dcterms:modified>
</cp:coreProperties>
</file>