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0"/>
  </p:notesMasterIdLst>
  <p:handoutMasterIdLst>
    <p:handoutMasterId r:id="rId51"/>
  </p:handoutMasterIdLst>
  <p:sldIdLst>
    <p:sldId id="256" r:id="rId2"/>
    <p:sldId id="273" r:id="rId3"/>
    <p:sldId id="276" r:id="rId4"/>
    <p:sldId id="277" r:id="rId5"/>
    <p:sldId id="278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21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2" r:id="rId45"/>
    <p:sldId id="323" r:id="rId46"/>
    <p:sldId id="324" r:id="rId47"/>
    <p:sldId id="325" r:id="rId48"/>
    <p:sldId id="27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C4C-C282-46F9-9278-AD0E5366FB87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3DD2-CA82-4B6E-A246-463FF232821C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111B-1582-4310-A48F-87DFE0AD12C9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3F3-E2C5-4475-82B7-4BA35C8B1667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BDD76-3300-4B0E-A5B3-6930F7492B45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3276600"/>
            <a:ext cx="6172200" cy="2209800"/>
          </a:xfrm>
        </p:spPr>
        <p:txBody>
          <a:bodyPr>
            <a:normAutofit fontScale="92500" lnSpcReduction="20000"/>
          </a:bodyPr>
          <a:lstStyle/>
          <a:p>
            <a:endParaRPr lang="en-US" sz="3600" dirty="0" smtClean="0"/>
          </a:p>
          <a:p>
            <a:r>
              <a:rPr lang="en-US" sz="4800" dirty="0" smtClean="0"/>
              <a:t>Unit 21</a:t>
            </a:r>
          </a:p>
          <a:p>
            <a:endParaRPr lang="en-US" sz="3600" dirty="0" smtClean="0"/>
          </a:p>
          <a:p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6629400" cy="838200"/>
          </a:xfrm>
        </p:spPr>
        <p:txBody>
          <a:bodyPr>
            <a:noAutofit/>
          </a:bodyPr>
          <a:lstStyle/>
          <a:p>
            <a:r>
              <a:rPr sz="2800" b="1" i="1" smtClean="0"/>
              <a:t>Nutrition for patients with Renal Disorders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Physical symptoms of uremia include:</a:t>
            </a:r>
          </a:p>
          <a:p>
            <a:pPr lvl="0" algn="l" rtl="0"/>
            <a:r>
              <a:rPr lang="en-US" dirty="0" smtClean="0"/>
              <a:t>Malaise</a:t>
            </a:r>
          </a:p>
          <a:p>
            <a:pPr lvl="0" algn="l" rtl="0"/>
            <a:r>
              <a:rPr lang="en-US" dirty="0" smtClean="0"/>
              <a:t>Weakness</a:t>
            </a:r>
          </a:p>
          <a:p>
            <a:pPr lvl="0" algn="l" rtl="0"/>
            <a:r>
              <a:rPr lang="en-US" dirty="0" smtClean="0"/>
              <a:t>Muscle cramps</a:t>
            </a:r>
          </a:p>
          <a:p>
            <a:pPr lvl="0" algn="l" rtl="0"/>
            <a:r>
              <a:rPr lang="en-US" dirty="0" smtClean="0"/>
              <a:t>Itching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Nutritional complications of uremia include:</a:t>
            </a:r>
          </a:p>
          <a:p>
            <a:pPr lvl="0" algn="l" rtl="0"/>
            <a:r>
              <a:rPr lang="en-US" dirty="0" smtClean="0"/>
              <a:t>Nausea</a:t>
            </a:r>
          </a:p>
          <a:p>
            <a:pPr lvl="0" algn="l" rtl="0"/>
            <a:r>
              <a:rPr lang="en-US" dirty="0" smtClean="0"/>
              <a:t>Vomiting</a:t>
            </a:r>
          </a:p>
          <a:p>
            <a:pPr lvl="0" algn="l" rtl="0"/>
            <a:r>
              <a:rPr lang="en-US" dirty="0" smtClean="0"/>
              <a:t>Metallic taste in the mouth</a:t>
            </a:r>
          </a:p>
          <a:p>
            <a:pPr lvl="0" algn="l" rtl="0"/>
            <a:r>
              <a:rPr lang="en-US" dirty="0" smtClean="0"/>
              <a:t>Physical symptoms and nutritional consequences of uremia put clients at risk for malnutrition.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Treatment for renal failure depends on severity:</a:t>
            </a:r>
          </a:p>
          <a:p>
            <a:pPr lvl="0" algn="l" rtl="0"/>
            <a:r>
              <a:rPr lang="en-US" dirty="0" smtClean="0"/>
              <a:t>Renal replacement therapy</a:t>
            </a:r>
          </a:p>
          <a:p>
            <a:pPr lvl="0" algn="l" rtl="0"/>
            <a:r>
              <a:rPr lang="en-US" dirty="0" smtClean="0"/>
              <a:t>Dialysis treatments</a:t>
            </a:r>
          </a:p>
          <a:p>
            <a:pPr lvl="0" algn="l" rtl="0"/>
            <a:r>
              <a:rPr lang="en-US" dirty="0" smtClean="0"/>
              <a:t>Kidney transplants</a:t>
            </a:r>
          </a:p>
          <a:p>
            <a:pPr lvl="0" algn="l" rtl="0"/>
            <a:r>
              <a:rPr lang="en-US" dirty="0" smtClean="0"/>
              <a:t>Medical nutrition therapy</a:t>
            </a:r>
          </a:p>
          <a:p>
            <a:pPr algn="l" rtl="0">
              <a:buNone/>
            </a:pP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sz="2800" dirty="0" smtClean="0"/>
              <a:t>Renal replacement therapies include:</a:t>
            </a:r>
          </a:p>
          <a:p>
            <a:pPr lvl="1" algn="l" rtl="0"/>
            <a:r>
              <a:rPr lang="en-US" dirty="0" smtClean="0"/>
              <a:t>Maintenance </a:t>
            </a:r>
            <a:r>
              <a:rPr lang="en-US" dirty="0" err="1" smtClean="0"/>
              <a:t>hemodialysis</a:t>
            </a:r>
            <a:r>
              <a:rPr lang="en-US" dirty="0" smtClean="0"/>
              <a:t> (MHD)</a:t>
            </a:r>
          </a:p>
          <a:p>
            <a:pPr lvl="1" algn="l" rtl="0"/>
            <a:r>
              <a:rPr lang="en-US" dirty="0" smtClean="0"/>
              <a:t>Peritoneal dialysis (PD)</a:t>
            </a:r>
          </a:p>
          <a:p>
            <a:pPr lvl="1" algn="l" rtl="0"/>
            <a:r>
              <a:rPr lang="en-US" dirty="0" smtClean="0"/>
              <a:t>Continuous renal replacement therapy (CRRT)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Maintenance </a:t>
            </a:r>
            <a:r>
              <a:rPr lang="en-US" dirty="0" err="1" smtClean="0"/>
              <a:t>hemodialysis</a:t>
            </a:r>
            <a:r>
              <a:rPr lang="en-US" dirty="0" smtClean="0"/>
              <a:t> (MHD) is the most common therapy used to treat chronic kidney disease and acute renal failure.</a:t>
            </a:r>
          </a:p>
          <a:p>
            <a:pPr lvl="0" algn="l" rtl="0"/>
            <a:r>
              <a:rPr lang="en-US" dirty="0" smtClean="0"/>
              <a:t>A venous catheter is used.</a:t>
            </a:r>
          </a:p>
          <a:p>
            <a:pPr lvl="0" algn="l" rtl="0"/>
            <a:r>
              <a:rPr lang="en-US" dirty="0" smtClean="0"/>
              <a:t>Treatments are three times per week, with 3–5 hours sessions.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Peritoneal dialysis (PD) is effective for chronic kidney disease and acute renal failure.</a:t>
            </a:r>
          </a:p>
          <a:p>
            <a:pPr lvl="0" algn="l" rtl="0"/>
            <a:r>
              <a:rPr lang="en-US" dirty="0" smtClean="0"/>
              <a:t>A catheter is placed into the peritoneal cavity.</a:t>
            </a:r>
          </a:p>
          <a:p>
            <a:pPr lvl="0" algn="l" rtl="0"/>
            <a:r>
              <a:rPr lang="en-US" dirty="0" smtClean="0"/>
              <a:t>Treatments are required three times per week, with 10–12 hours sessions.</a:t>
            </a:r>
          </a:p>
          <a:p>
            <a:pPr lvl="0" algn="l" rtl="0"/>
            <a:r>
              <a:rPr lang="en-US" dirty="0" smtClean="0"/>
              <a:t>A PD dialysis solution is available that contains glucose polymer, an alternative for individuals with diabetes.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l" rtl="0"/>
            <a:r>
              <a:rPr lang="en-US" dirty="0" smtClean="0"/>
              <a:t>Continuous renal replacement therapies (CRRT): slow continuous forms of dialysis, for hospitalized clients who are unable to tolerate peritoneal or </a:t>
            </a:r>
            <a:r>
              <a:rPr lang="en-US" dirty="0" err="1" smtClean="0"/>
              <a:t>hemodialysis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CRRT uses counter-current exchange using the client’s own blood pressure to assist this process.</a:t>
            </a:r>
          </a:p>
          <a:p>
            <a:pPr lvl="0" algn="l" rtl="0"/>
            <a:r>
              <a:rPr lang="en-US" dirty="0" smtClean="0"/>
              <a:t>Clients receiving CRRT are always hospitalized, usually in critical care setting.</a:t>
            </a:r>
          </a:p>
          <a:p>
            <a:pPr lvl="0" algn="l" rtl="0"/>
            <a:r>
              <a:rPr lang="en-US" dirty="0" smtClean="0"/>
              <a:t>Diet prescription is more liberal than with other types of dialysis.</a:t>
            </a:r>
          </a:p>
          <a:p>
            <a:pPr lvl="0" algn="l" rtl="0"/>
            <a:r>
              <a:rPr lang="en-US" dirty="0" smtClean="0"/>
              <a:t>Dialysis solutions used in CRRT may contain dextrose and provide a source of calories.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The nutritional management of chronic kidney disease is:</a:t>
            </a:r>
          </a:p>
          <a:p>
            <a:pPr lvl="0" algn="l" rtl="0"/>
            <a:r>
              <a:rPr lang="en-US" dirty="0" smtClean="0"/>
              <a:t>Designed to maintain blood urea nitrogen within acceptable ranges</a:t>
            </a:r>
          </a:p>
          <a:p>
            <a:pPr lvl="0" algn="l" rtl="0"/>
            <a:r>
              <a:rPr lang="en-US" dirty="0" smtClean="0"/>
              <a:t>Regulate sodium</a:t>
            </a:r>
          </a:p>
          <a:p>
            <a:pPr lvl="0" algn="l" rtl="0"/>
            <a:r>
              <a:rPr lang="en-US" dirty="0" smtClean="0"/>
              <a:t>Regulate potassium</a:t>
            </a:r>
          </a:p>
          <a:p>
            <a:pPr lvl="0" algn="l" rtl="0"/>
            <a:r>
              <a:rPr lang="en-US" dirty="0" smtClean="0"/>
              <a:t>Regulate phosphorus levels</a:t>
            </a:r>
          </a:p>
          <a:p>
            <a:pPr lvl="0" algn="l" rtl="0"/>
            <a:r>
              <a:rPr lang="en-US" dirty="0" smtClean="0"/>
              <a:t>Regulate fluid balance</a:t>
            </a:r>
          </a:p>
          <a:p>
            <a:pPr lvl="0" algn="l" rtl="0"/>
            <a:r>
              <a:rPr lang="en-US" dirty="0" smtClean="0"/>
              <a:t>Prevent wasting and malnutrition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Nutrient recommendations depend on the degree and type of:</a:t>
            </a:r>
          </a:p>
          <a:p>
            <a:pPr lvl="0" algn="l" rtl="0"/>
            <a:r>
              <a:rPr lang="en-US" dirty="0" smtClean="0"/>
              <a:t>Renal failure</a:t>
            </a:r>
          </a:p>
          <a:p>
            <a:pPr lvl="0" algn="l" rtl="0"/>
            <a:r>
              <a:rPr lang="en-US" dirty="0" smtClean="0"/>
              <a:t>Clinical symptoms</a:t>
            </a:r>
          </a:p>
          <a:p>
            <a:pPr lvl="0" algn="l" rtl="0"/>
            <a:r>
              <a:rPr lang="en-US" dirty="0" smtClean="0"/>
              <a:t>Treatment modalities</a:t>
            </a:r>
          </a:p>
          <a:p>
            <a:pPr lvl="0" algn="l" rtl="0"/>
            <a:r>
              <a:rPr lang="en-US" dirty="0" smtClean="0"/>
              <a:t>Growth and development needs in children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Diet modifications aim to prevent bone disease by adjusting intake of:</a:t>
            </a:r>
          </a:p>
          <a:p>
            <a:pPr lvl="0" algn="l" rtl="0"/>
            <a:r>
              <a:rPr lang="en-US" dirty="0" smtClean="0"/>
              <a:t>Calcium</a:t>
            </a:r>
          </a:p>
          <a:p>
            <a:pPr lvl="0" algn="l" rtl="0"/>
            <a:r>
              <a:rPr lang="en-US" dirty="0" smtClean="0"/>
              <a:t>Phosphorus</a:t>
            </a:r>
          </a:p>
          <a:p>
            <a:pPr lvl="0" algn="l" rtl="0"/>
            <a:r>
              <a:rPr lang="en-US" dirty="0" smtClean="0"/>
              <a:t>Vitamin D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000" dirty="0" smtClean="0"/>
              <a:t>To classify the nutritional and metabolic complications of acute and chronic renal failure.</a:t>
            </a:r>
          </a:p>
          <a:p>
            <a:pPr algn="l" rtl="0"/>
            <a:r>
              <a:rPr lang="en-US" sz="2000" dirty="0" smtClean="0"/>
              <a:t>To translate the rationale for the various dietary modifications indicated in the treatment of renal failure.</a:t>
            </a:r>
          </a:p>
          <a:p>
            <a:pPr algn="l" rtl="0"/>
            <a:r>
              <a:rPr lang="en-US" sz="2000" dirty="0" smtClean="0"/>
              <a:t>To assess the risk factors for malnutrition in clients with chronic renal failure and formulate nursing interventions.</a:t>
            </a:r>
          </a:p>
          <a:p>
            <a:pPr algn="l" rtl="0"/>
            <a:r>
              <a:rPr lang="en-US" sz="2000" dirty="0" smtClean="0"/>
              <a:t>To differentiate between dietary interventions for renal failure and </a:t>
            </a:r>
            <a:r>
              <a:rPr lang="en-US" sz="2000" dirty="0" err="1" smtClean="0"/>
              <a:t>nephrotic</a:t>
            </a:r>
            <a:r>
              <a:rPr lang="en-US" sz="2000" dirty="0" smtClean="0"/>
              <a:t> syndrome.</a:t>
            </a:r>
          </a:p>
          <a:p>
            <a:pPr algn="l" rtl="0"/>
            <a:r>
              <a:rPr lang="en-US" sz="2000" dirty="0" smtClean="0"/>
              <a:t>To examine the potential consequences of kidney transplant on nutritional health.</a:t>
            </a:r>
          </a:p>
          <a:p>
            <a:pPr algn="l" rtl="0"/>
            <a:r>
              <a:rPr lang="en-US" sz="2000" dirty="0" smtClean="0"/>
              <a:t> </a:t>
            </a:r>
          </a:p>
          <a:p>
            <a:pPr algn="l" rtl="0"/>
            <a:endParaRPr lang="en-US" sz="2000" dirty="0" smtClean="0"/>
          </a:p>
          <a:p>
            <a:endParaRPr lang="en-US" dirty="0" smtClean="0"/>
          </a:p>
          <a:p>
            <a:pPr algn="l" rtl="0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sz="2800" dirty="0" smtClean="0"/>
              <a:t>Energ</a:t>
            </a:r>
            <a:r>
              <a:rPr lang="en-US" sz="2800" i="1" dirty="0" smtClean="0"/>
              <a:t>y</a:t>
            </a:r>
            <a:r>
              <a:rPr lang="en-US" sz="2800" dirty="0" smtClean="0"/>
              <a:t> requirements vary greatly with renal failure.</a:t>
            </a:r>
          </a:p>
          <a:p>
            <a:pPr lvl="0" algn="l" rtl="0"/>
            <a:r>
              <a:rPr lang="en-US" sz="2800" dirty="0" smtClean="0"/>
              <a:t>Adequate energy intake needed to maintain healthy body weight and prevent protein breakdown.</a:t>
            </a:r>
          </a:p>
          <a:p>
            <a:pPr lvl="0" algn="l" rtl="0"/>
            <a:r>
              <a:rPr lang="en-US" sz="2800" dirty="0" smtClean="0"/>
              <a:t>Consideration must be given to:</a:t>
            </a:r>
          </a:p>
          <a:p>
            <a:pPr lvl="1" algn="l" rtl="0"/>
            <a:r>
              <a:rPr lang="en-US" dirty="0" smtClean="0"/>
              <a:t>Co-morbid illness</a:t>
            </a:r>
          </a:p>
          <a:p>
            <a:pPr lvl="1" algn="l" rtl="0"/>
            <a:r>
              <a:rPr lang="en-US" dirty="0" smtClean="0"/>
              <a:t>Complications (wound healing, infection)</a:t>
            </a:r>
          </a:p>
          <a:p>
            <a:pPr lvl="1" algn="l" rtl="0"/>
            <a:r>
              <a:rPr lang="en-US" dirty="0" smtClean="0"/>
              <a:t>Treatment modality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Protein stores may become depleted during therapy. Nutritional status should be monitored between dialysis treatments with protein allowance adjusted accordingly.</a:t>
            </a:r>
          </a:p>
          <a:p>
            <a:pPr lvl="0" algn="l" rtl="0"/>
            <a:r>
              <a:rPr lang="en-US" dirty="0" smtClean="0"/>
              <a:t>Lipid abnormalities may increase risk of cardiovascular disease.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sz="2800" dirty="0" smtClean="0"/>
              <a:t>Fluids must be closely monitored.</a:t>
            </a:r>
          </a:p>
          <a:p>
            <a:pPr lvl="0" algn="l" rtl="0"/>
            <a:r>
              <a:rPr lang="en-US" sz="2800" dirty="0" smtClean="0"/>
              <a:t>Fluid allowance is based on the presence of:</a:t>
            </a:r>
          </a:p>
          <a:p>
            <a:pPr lvl="1" algn="l" rtl="0"/>
            <a:r>
              <a:rPr lang="en-US" dirty="0" err="1" smtClean="0"/>
              <a:t>Oliguria</a:t>
            </a:r>
            <a:r>
              <a:rPr lang="en-US" dirty="0" smtClean="0"/>
              <a:t>—a urine volume less than 500 ml/day</a:t>
            </a:r>
          </a:p>
          <a:p>
            <a:pPr lvl="1" algn="l" rtl="0"/>
            <a:r>
              <a:rPr lang="en-US" dirty="0" err="1" smtClean="0"/>
              <a:t>Anuria</a:t>
            </a:r>
            <a:r>
              <a:rPr lang="en-US" dirty="0" smtClean="0"/>
              <a:t>—urine volume less than 100 ml/day</a:t>
            </a:r>
          </a:p>
          <a:p>
            <a:pPr lvl="0" algn="l" rtl="0"/>
            <a:r>
              <a:rPr lang="en-US" sz="2800" dirty="0" smtClean="0"/>
              <a:t>Daily fluid intake is generally limited to 1,000 ml.</a:t>
            </a:r>
          </a:p>
          <a:p>
            <a:pPr lvl="0" algn="l" rtl="0"/>
            <a:r>
              <a:rPr lang="en-US" sz="2800" dirty="0" smtClean="0"/>
              <a:t>Daily weights are needed. </a:t>
            </a:r>
          </a:p>
          <a:p>
            <a:pPr lvl="0" algn="l" rtl="0"/>
            <a:r>
              <a:rPr lang="en-US" sz="2800" dirty="0" smtClean="0"/>
              <a:t>Weight change between dialysis treatments should be limited to 2 to 3 kilograms to limit the effects of chronic fluid overload.</a:t>
            </a:r>
          </a:p>
          <a:p>
            <a:pPr lvl="0" algn="l" rtl="0"/>
            <a:r>
              <a:rPr lang="en-US" sz="2800" dirty="0" smtClean="0"/>
              <a:t> Clients should be educated about fluid overload. Any food that is liquid at room temperature (ice cream, </a:t>
            </a:r>
            <a:r>
              <a:rPr lang="en-US" sz="2800" dirty="0" err="1" smtClean="0"/>
              <a:t>jello</a:t>
            </a:r>
            <a:r>
              <a:rPr lang="en-US" sz="2800" dirty="0" smtClean="0"/>
              <a:t>) needs to be included as part of fluid restriction.</a:t>
            </a:r>
          </a:p>
          <a:p>
            <a:pPr lvl="0" algn="l" rtl="0"/>
            <a:r>
              <a:rPr lang="en-US" sz="2800" dirty="0" smtClean="0"/>
              <a:t>Thirst can be a difficult problem. It is important to help clients manage thirst without drinking excess fluid. Sour candies, like lemon drops, may alleviate thirst by stimulating salivation.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dirty="0" smtClean="0"/>
              <a:t>Sodium can be retained by the kidneys. Clients must limit sodium, including foods that are processed and pickled.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Potassium. Kidneys regulate potassium levels in the blood. Potassium intake should be limited.</a:t>
            </a:r>
          </a:p>
          <a:p>
            <a:pPr lvl="0" algn="l" rtl="0"/>
            <a:r>
              <a:rPr lang="en-US" dirty="0" smtClean="0"/>
              <a:t>Potassium is found in many foods. Potassium content can be lowered by leaching.</a:t>
            </a:r>
          </a:p>
          <a:p>
            <a:pPr lvl="0" algn="l" rtl="0"/>
            <a:r>
              <a:rPr lang="en-US" dirty="0" smtClean="0"/>
              <a:t>Many salt substitutes are potassium-based and must be avoided.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Metabolic bone disease is a major complication of CKD.</a:t>
            </a:r>
          </a:p>
          <a:p>
            <a:pPr lvl="0" algn="l" rtl="0"/>
            <a:r>
              <a:rPr lang="en-US" dirty="0" smtClean="0"/>
              <a:t>It is characterized as an endocrine disorder involving complex interactions between calcium, phosphorus, vitamin D, and parathyroid hormone (PTH).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Vitamin deficiencies occur in clients with chronic kidney disease.</a:t>
            </a:r>
          </a:p>
          <a:p>
            <a:pPr lvl="0" algn="l" rtl="0"/>
            <a:r>
              <a:rPr lang="en-US" dirty="0" smtClean="0"/>
              <a:t>Common deficiencies include vitamin C, pyridoxine (vitamin B-6), </a:t>
            </a:r>
            <a:r>
              <a:rPr lang="en-US" dirty="0" err="1" smtClean="0"/>
              <a:t>folate</a:t>
            </a:r>
            <a:r>
              <a:rPr lang="en-US" dirty="0" smtClean="0"/>
              <a:t>, and vitamin D.</a:t>
            </a:r>
          </a:p>
          <a:p>
            <a:pPr lvl="0" algn="l" rtl="0"/>
            <a:r>
              <a:rPr lang="en-US" dirty="0" smtClean="0"/>
              <a:t>Water-soluble vitamins lost into the </a:t>
            </a:r>
            <a:r>
              <a:rPr lang="en-US" dirty="0" err="1" smtClean="0"/>
              <a:t>dialysate</a:t>
            </a:r>
            <a:r>
              <a:rPr lang="en-US" dirty="0" smtClean="0"/>
              <a:t> include vitamin C and some B-complex vitamins.</a:t>
            </a:r>
          </a:p>
          <a:p>
            <a:pPr lvl="0" algn="l" rtl="0"/>
            <a:r>
              <a:rPr lang="en-US" dirty="0" smtClean="0"/>
              <a:t>Vitamin B-12 is protein-bound and therefore not removed during dialysis.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 smtClean="0"/>
              <a:t>Minerals, trace elements, and </a:t>
            </a:r>
            <a:r>
              <a:rPr lang="en-US" dirty="0" err="1" smtClean="0"/>
              <a:t>carnitine</a:t>
            </a:r>
            <a:r>
              <a:rPr lang="en-US" dirty="0" smtClean="0"/>
              <a:t> supplements should not be required if individuals with renal failure are consuming adequate food. Clients should be assessed for deficiencies.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Inadequate intake of kilocalories and protein is common in individuals with renal failure due to diet restrictions. Physical symptoms include:</a:t>
            </a:r>
          </a:p>
          <a:p>
            <a:pPr lvl="0" algn="l" rtl="0"/>
            <a:r>
              <a:rPr lang="en-US" dirty="0" smtClean="0"/>
              <a:t>Anorexia</a:t>
            </a:r>
          </a:p>
          <a:p>
            <a:pPr lvl="0" algn="l" rtl="0"/>
            <a:r>
              <a:rPr lang="en-US" dirty="0" smtClean="0"/>
              <a:t>Fatigue</a:t>
            </a:r>
          </a:p>
          <a:p>
            <a:pPr lvl="0" algn="l" rtl="0"/>
            <a:r>
              <a:rPr lang="en-US" dirty="0" smtClean="0"/>
              <a:t>Taste changes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err="1" smtClean="0"/>
              <a:t>Enteral</a:t>
            </a:r>
            <a:r>
              <a:rPr lang="en-US" dirty="0" smtClean="0"/>
              <a:t> nutrition: first-line nutrition support in clients with a functional GI tract.</a:t>
            </a:r>
          </a:p>
          <a:p>
            <a:pPr lvl="0" algn="l" rtl="0"/>
            <a:r>
              <a:rPr lang="en-US" dirty="0" smtClean="0"/>
              <a:t>Special </a:t>
            </a:r>
            <a:r>
              <a:rPr lang="en-US" dirty="0" err="1" smtClean="0"/>
              <a:t>enteral</a:t>
            </a:r>
            <a:r>
              <a:rPr lang="en-US" dirty="0" smtClean="0"/>
              <a:t> formulas meet the needs of clients </a:t>
            </a:r>
            <a:r>
              <a:rPr lang="en-US" dirty="0" err="1" smtClean="0"/>
              <a:t>recieving</a:t>
            </a:r>
            <a:r>
              <a:rPr lang="en-US" dirty="0" smtClean="0"/>
              <a:t> </a:t>
            </a:r>
            <a:r>
              <a:rPr lang="en-US" dirty="0" err="1" smtClean="0"/>
              <a:t>hemodialysis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err="1" smtClean="0"/>
              <a:t>Enteral</a:t>
            </a:r>
            <a:r>
              <a:rPr lang="en-US" dirty="0" smtClean="0"/>
              <a:t> support for clients with acute of chronic renal failure is same as an oral diet.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err="1" smtClean="0"/>
              <a:t>Parenteral</a:t>
            </a:r>
            <a:r>
              <a:rPr lang="en-US" dirty="0" smtClean="0"/>
              <a:t> nutrition is considered if </a:t>
            </a:r>
            <a:r>
              <a:rPr lang="en-US" dirty="0" err="1" smtClean="0"/>
              <a:t>enteral</a:t>
            </a:r>
            <a:r>
              <a:rPr lang="en-US" dirty="0" smtClean="0"/>
              <a:t> nutrition fails to provide adequate energy and protein. Factors to be considered include:</a:t>
            </a:r>
          </a:p>
          <a:p>
            <a:pPr lvl="0" algn="l" rtl="0"/>
            <a:r>
              <a:rPr lang="en-US" dirty="0" smtClean="0"/>
              <a:t>Type of renal failure</a:t>
            </a:r>
          </a:p>
          <a:p>
            <a:pPr lvl="0" algn="l" rtl="0"/>
            <a:r>
              <a:rPr lang="en-US" dirty="0" smtClean="0"/>
              <a:t>Type of treatment</a:t>
            </a:r>
          </a:p>
          <a:p>
            <a:pPr lvl="0" algn="l" rtl="0"/>
            <a:r>
              <a:rPr lang="en-US" dirty="0" smtClean="0"/>
              <a:t>Presence of </a:t>
            </a:r>
            <a:r>
              <a:rPr lang="en-US" dirty="0" err="1" smtClean="0"/>
              <a:t>hypercatabolism</a:t>
            </a:r>
            <a:r>
              <a:rPr lang="en-US" dirty="0" smtClean="0"/>
              <a:t> or </a:t>
            </a:r>
            <a:r>
              <a:rPr lang="en-US" dirty="0" err="1" smtClean="0"/>
              <a:t>hypermetabolism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err="1" smtClean="0"/>
              <a:t>Intradialytic</a:t>
            </a:r>
            <a:r>
              <a:rPr lang="en-US" dirty="0" smtClean="0"/>
              <a:t> </a:t>
            </a:r>
            <a:r>
              <a:rPr lang="en-US" dirty="0" err="1" smtClean="0"/>
              <a:t>parenteral</a:t>
            </a:r>
            <a:r>
              <a:rPr lang="en-US" dirty="0" smtClean="0"/>
              <a:t> nutrition delivers intravenous nutrition to malnourished clients during </a:t>
            </a:r>
            <a:r>
              <a:rPr lang="en-US" dirty="0" err="1" smtClean="0"/>
              <a:t>hemodialysis</a:t>
            </a:r>
            <a:r>
              <a:rPr lang="en-US" dirty="0" smtClean="0"/>
              <a:t>, providing energy and protein.</a:t>
            </a:r>
          </a:p>
          <a:p>
            <a:pPr lvl="0" algn="l" rtl="0"/>
            <a:endParaRPr lang="en-US" dirty="0" smtClean="0"/>
          </a:p>
          <a:p>
            <a:pPr algn="l" rtl="0"/>
            <a:r>
              <a:rPr lang="en-US" dirty="0" smtClean="0"/>
              <a:t>Up to 75% of patients on dialysis are malnourished; known as protein-energy wasting (PEW).</a:t>
            </a:r>
          </a:p>
          <a:p>
            <a:pPr lvl="0"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Inadequate nutritional intake is due to:</a:t>
            </a:r>
          </a:p>
          <a:p>
            <a:pPr lvl="0" algn="l" rtl="0"/>
            <a:r>
              <a:rPr lang="en-US" dirty="0" smtClean="0"/>
              <a:t>Difficult diets</a:t>
            </a:r>
          </a:p>
          <a:p>
            <a:pPr lvl="0" algn="l" rtl="0"/>
            <a:r>
              <a:rPr lang="en-US" dirty="0" smtClean="0"/>
              <a:t>Unpalatable foods</a:t>
            </a:r>
          </a:p>
          <a:p>
            <a:pPr lvl="0" algn="l" rtl="0"/>
            <a:r>
              <a:rPr lang="en-US" dirty="0" smtClean="0"/>
              <a:t>Co-morbidities, such as diabetes</a:t>
            </a:r>
          </a:p>
          <a:p>
            <a:pPr lvl="0" algn="l" rtl="0"/>
            <a:r>
              <a:rPr lang="en-US" dirty="0" smtClean="0"/>
              <a:t>Decline in appetite</a:t>
            </a:r>
          </a:p>
          <a:p>
            <a:pPr lvl="0" algn="l" rtl="0"/>
            <a:r>
              <a:rPr lang="en-US" dirty="0" smtClean="0"/>
              <a:t>Fatigue</a:t>
            </a:r>
          </a:p>
          <a:p>
            <a:pPr lvl="0" algn="l" rtl="0"/>
            <a:r>
              <a:rPr lang="en-US" dirty="0" smtClean="0"/>
              <a:t>Depression</a:t>
            </a:r>
          </a:p>
          <a:p>
            <a:pPr lvl="0" algn="l" rtl="0"/>
            <a:r>
              <a:rPr lang="en-US" dirty="0" smtClean="0"/>
              <a:t>Isolation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Kidneys have multiple roles in nutrient metabolism, including:</a:t>
            </a:r>
          </a:p>
          <a:p>
            <a:pPr lvl="0" algn="l" rtl="0"/>
            <a:r>
              <a:rPr lang="en-US" dirty="0" smtClean="0"/>
              <a:t>Excreting end products of protein metabolism</a:t>
            </a:r>
          </a:p>
          <a:p>
            <a:pPr lvl="0" algn="l" rtl="0"/>
            <a:r>
              <a:rPr lang="en-US" dirty="0" smtClean="0"/>
              <a:t>Regulating fluid and electrolyte balance and micronutrient metabolism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Endocrine and metabolic changes are factors in the development of malnutrition in renal failure.</a:t>
            </a:r>
          </a:p>
          <a:p>
            <a:pPr lvl="0" algn="l" rtl="0"/>
            <a:r>
              <a:rPr lang="en-US" dirty="0" smtClean="0"/>
              <a:t>A common complication is metabolic acidosis.</a:t>
            </a:r>
          </a:p>
          <a:p>
            <a:pPr lvl="0" algn="l" rtl="0"/>
            <a:r>
              <a:rPr lang="en-US" dirty="0" smtClean="0"/>
              <a:t>Endocrine changes influence appetite and contribute to anorexia.</a:t>
            </a:r>
          </a:p>
          <a:p>
            <a:pPr lvl="0" algn="l" rtl="0"/>
            <a:r>
              <a:rPr lang="en-US" dirty="0" smtClean="0"/>
              <a:t>Chronic inflammatory state is associated with anorexia and wasting syndrome. 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Malnutrition-inflammation complex syndrome (MICS): interactions between uremia, endocrine changes, and nutrition.</a:t>
            </a:r>
          </a:p>
          <a:p>
            <a:pPr lvl="0" algn="l" rtl="0"/>
            <a:r>
              <a:rPr lang="en-US" dirty="0" err="1" smtClean="0"/>
              <a:t>Hypoalbuminemia</a:t>
            </a:r>
            <a:r>
              <a:rPr lang="en-US" dirty="0" smtClean="0"/>
              <a:t> is a hallmark of this syndrome and predictor of morbidity and mortality.</a:t>
            </a:r>
          </a:p>
          <a:p>
            <a:pPr lvl="0" algn="l" rtl="0"/>
            <a:r>
              <a:rPr lang="en-US" dirty="0" smtClean="0"/>
              <a:t>Obesity is associated with improved survival in </a:t>
            </a:r>
            <a:r>
              <a:rPr lang="en-US" dirty="0" err="1" smtClean="0"/>
              <a:t>hemodialysis</a:t>
            </a:r>
            <a:r>
              <a:rPr lang="en-US" dirty="0" smtClean="0"/>
              <a:t>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algn="l" rtl="0"/>
            <a:r>
              <a:rPr lang="en-US" dirty="0" smtClean="0"/>
              <a:t>Nutritional assessment is essential for clients with chronic kidney disease. Dry weight is important data.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Plasma proteins help assess nutrition status, but should be used in conjunction with other assessment parameters.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Nitrogen balance studies determine protein status.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err="1" smtClean="0"/>
              <a:t>Intradialytic</a:t>
            </a:r>
            <a:r>
              <a:rPr lang="en-US" dirty="0" smtClean="0"/>
              <a:t> </a:t>
            </a:r>
            <a:r>
              <a:rPr lang="en-US" dirty="0" err="1" smtClean="0"/>
              <a:t>parenteral</a:t>
            </a:r>
            <a:r>
              <a:rPr lang="en-US" dirty="0" smtClean="0"/>
              <a:t> nutrition considered if nutritional status declines.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Severe malnutrition may require </a:t>
            </a:r>
            <a:r>
              <a:rPr lang="en-US" dirty="0" err="1" smtClean="0"/>
              <a:t>enteral</a:t>
            </a:r>
            <a:r>
              <a:rPr lang="en-US" dirty="0" smtClean="0"/>
              <a:t> feeding to prevent further deterioration.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Evaluate functional status, GI symptoms, oral intake, and physical appearance, including muscle and fat stores.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 algn="l" rtl="0"/>
            <a:r>
              <a:rPr lang="en-US" sz="3200" dirty="0" err="1" smtClean="0"/>
              <a:t>Nephrotic</a:t>
            </a:r>
            <a:r>
              <a:rPr lang="en-US" sz="3200" dirty="0" smtClean="0"/>
              <a:t> syndrome is caused by damage to the </a:t>
            </a:r>
            <a:r>
              <a:rPr lang="en-US" sz="3200" dirty="0" err="1" smtClean="0"/>
              <a:t>glomerulus</a:t>
            </a:r>
            <a:r>
              <a:rPr lang="en-US" sz="3200" dirty="0" smtClean="0"/>
              <a:t>, which affects metabolism of:</a:t>
            </a:r>
          </a:p>
          <a:p>
            <a:pPr lvl="0" algn="l" rtl="0"/>
            <a:r>
              <a:rPr lang="en-US" sz="2800" dirty="0" smtClean="0"/>
              <a:t>Proteins</a:t>
            </a:r>
          </a:p>
          <a:p>
            <a:pPr lvl="0" algn="l" rtl="0"/>
            <a:r>
              <a:rPr lang="en-US" sz="2800" dirty="0" smtClean="0"/>
              <a:t>Lipids</a:t>
            </a:r>
          </a:p>
          <a:p>
            <a:pPr algn="l" rtl="0"/>
            <a:r>
              <a:rPr lang="en-US" sz="2800" dirty="0" smtClean="0"/>
              <a:t>Sodium</a:t>
            </a:r>
            <a:endParaRPr lang="ar-JO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err="1" smtClean="0"/>
              <a:t>Nephrotic</a:t>
            </a:r>
            <a:r>
              <a:rPr lang="en-US" dirty="0" smtClean="0"/>
              <a:t> syndrome is characterized by:</a:t>
            </a:r>
          </a:p>
          <a:p>
            <a:pPr lvl="0" algn="l" rtl="0"/>
            <a:r>
              <a:rPr lang="en-US" dirty="0" smtClean="0"/>
              <a:t>Massive </a:t>
            </a:r>
            <a:r>
              <a:rPr lang="en-US" dirty="0" err="1" smtClean="0"/>
              <a:t>proteinuria</a:t>
            </a:r>
            <a:endParaRPr lang="en-US" dirty="0" smtClean="0"/>
          </a:p>
          <a:p>
            <a:pPr lvl="0" algn="l" rtl="0"/>
            <a:r>
              <a:rPr lang="en-US" dirty="0" smtClean="0"/>
              <a:t>Edema</a:t>
            </a:r>
          </a:p>
          <a:p>
            <a:pPr lvl="0" algn="l" rtl="0"/>
            <a:r>
              <a:rPr lang="en-US" dirty="0" err="1" smtClean="0"/>
              <a:t>Hyperlipidemia</a:t>
            </a:r>
            <a:endParaRPr lang="en-US" dirty="0" smtClean="0"/>
          </a:p>
          <a:p>
            <a:pPr lvl="0" algn="l" rtl="0"/>
            <a:endParaRPr lang="en-US" dirty="0" smtClean="0"/>
          </a:p>
          <a:p>
            <a:pPr lvl="0" algn="l" rtl="0"/>
            <a:endParaRPr lang="en-US" dirty="0" smtClean="0"/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Medical treatment includes management of the disease that caused the </a:t>
            </a:r>
            <a:r>
              <a:rPr lang="en-US" dirty="0" err="1" smtClean="0"/>
              <a:t>nephrotic</a:t>
            </a:r>
            <a:r>
              <a:rPr lang="en-US" dirty="0" smtClean="0"/>
              <a:t> </a:t>
            </a:r>
            <a:r>
              <a:rPr lang="en-US" dirty="0" err="1" smtClean="0"/>
              <a:t>syndrom</a:t>
            </a:r>
            <a:endParaRPr lang="en-US" dirty="0" smtClean="0"/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err="1" smtClean="0"/>
              <a:t>Glomeruli</a:t>
            </a:r>
            <a:r>
              <a:rPr lang="en-US" dirty="0" smtClean="0"/>
              <a:t> prevent protein loss into urine during </a:t>
            </a:r>
            <a:r>
              <a:rPr lang="en-US" dirty="0" err="1" smtClean="0"/>
              <a:t>ultrafiltration</a:t>
            </a:r>
            <a:r>
              <a:rPr lang="en-US" dirty="0" smtClean="0"/>
              <a:t>.</a:t>
            </a:r>
          </a:p>
          <a:p>
            <a:pPr lvl="0" algn="l" rtl="0"/>
            <a:r>
              <a:rPr lang="en-US" dirty="0" smtClean="0"/>
              <a:t>Loss of protein leads to diminished plasma and then edema.</a:t>
            </a:r>
          </a:p>
          <a:p>
            <a:pPr algn="l" rtl="0"/>
            <a:r>
              <a:rPr lang="en-US" dirty="0" smtClean="0"/>
              <a:t>Urinary loss of vitamin D-binding protein can cause calcium </a:t>
            </a:r>
            <a:r>
              <a:rPr lang="en-US" dirty="0" err="1" smtClean="0"/>
              <a:t>malabsorption</a:t>
            </a:r>
            <a:r>
              <a:rPr lang="en-US" dirty="0" smtClean="0"/>
              <a:t> and the development of metabolic bone disease</a:t>
            </a:r>
            <a:endParaRPr lang="ar-JO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l" rtl="0"/>
            <a:r>
              <a:rPr lang="en-US" dirty="0" smtClean="0"/>
              <a:t>The function of the </a:t>
            </a:r>
            <a:r>
              <a:rPr lang="en-US" dirty="0" err="1" smtClean="0"/>
              <a:t>glomeruli</a:t>
            </a:r>
            <a:r>
              <a:rPr lang="en-US" dirty="0" smtClean="0"/>
              <a:t> is the prevention of protein loss into the urine during the </a:t>
            </a:r>
            <a:r>
              <a:rPr lang="en-US" dirty="0" err="1" smtClean="0"/>
              <a:t>ultrafiltration</a:t>
            </a:r>
            <a:r>
              <a:rPr lang="en-US" dirty="0" smtClean="0"/>
              <a:t> process. Normally, albumin and other plasma proteins are reabsorbed, but damage to the </a:t>
            </a:r>
            <a:r>
              <a:rPr lang="en-US" dirty="0" err="1" smtClean="0"/>
              <a:t>glomerulus</a:t>
            </a:r>
            <a:r>
              <a:rPr lang="en-US" dirty="0" smtClean="0"/>
              <a:t> causes protein excretion into the urine.</a:t>
            </a:r>
          </a:p>
          <a:p>
            <a:pPr lvl="0" algn="l" rtl="0"/>
            <a:r>
              <a:rPr lang="en-US" dirty="0" smtClean="0"/>
              <a:t>Loss of protein leads to diminished plasma and then edema.</a:t>
            </a:r>
          </a:p>
          <a:p>
            <a:pPr lvl="0" algn="l" rtl="0"/>
            <a:r>
              <a:rPr lang="en-US" dirty="0" smtClean="0"/>
              <a:t>Lipid metabolism is also affected by </a:t>
            </a:r>
            <a:r>
              <a:rPr lang="en-US" dirty="0" err="1" smtClean="0"/>
              <a:t>nephrotic</a:t>
            </a:r>
            <a:r>
              <a:rPr lang="en-US" dirty="0" smtClean="0"/>
              <a:t> syndrome.</a:t>
            </a:r>
          </a:p>
          <a:p>
            <a:pPr lvl="0" algn="l" rtl="0"/>
            <a:r>
              <a:rPr lang="en-US" dirty="0" smtClean="0"/>
              <a:t>Loss of erythropoietin results in anemia.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Primary causes of </a:t>
            </a:r>
            <a:r>
              <a:rPr lang="en-US" dirty="0" err="1" smtClean="0"/>
              <a:t>nephrotic</a:t>
            </a:r>
            <a:r>
              <a:rPr lang="en-US" dirty="0" smtClean="0"/>
              <a:t> syndrome:</a:t>
            </a:r>
          </a:p>
          <a:p>
            <a:pPr lvl="0" algn="l" rtl="0"/>
            <a:r>
              <a:rPr lang="en-US" dirty="0" smtClean="0"/>
              <a:t>Diabetes mellitus</a:t>
            </a:r>
          </a:p>
          <a:p>
            <a:pPr lvl="0" algn="l" rtl="0"/>
            <a:r>
              <a:rPr lang="en-US" dirty="0" smtClean="0"/>
              <a:t>Collagen vascular disease</a:t>
            </a:r>
          </a:p>
          <a:p>
            <a:pPr lvl="0" algn="l" rtl="0"/>
            <a:r>
              <a:rPr lang="en-US" dirty="0" err="1" smtClean="0"/>
              <a:t>Glomerulonephritis</a:t>
            </a:r>
            <a:endParaRPr lang="en-US" dirty="0" smtClean="0"/>
          </a:p>
          <a:p>
            <a:pPr lvl="0" algn="l" rtl="0"/>
            <a:r>
              <a:rPr lang="en-US" dirty="0" smtClean="0"/>
              <a:t>Toxins</a:t>
            </a:r>
            <a:endParaRPr lang="en-US" dirty="0" smtClean="0"/>
          </a:p>
          <a:p>
            <a:pPr lvl="0" algn="l" rtl="0"/>
            <a:r>
              <a:rPr lang="en-US" dirty="0" smtClean="0"/>
              <a:t>Drug </a:t>
            </a:r>
            <a:r>
              <a:rPr lang="en-US" dirty="0" smtClean="0"/>
              <a:t>abuse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b="1" u="sng" dirty="0" smtClean="0"/>
              <a:t>Nutritional care requires:</a:t>
            </a:r>
          </a:p>
          <a:p>
            <a:pPr lvl="0" algn="l" rtl="0"/>
            <a:r>
              <a:rPr lang="en-US" dirty="0" smtClean="0"/>
              <a:t>Adequate calories and protein to prevent malnutrition while decreasing </a:t>
            </a:r>
            <a:r>
              <a:rPr lang="en-US" dirty="0" err="1" smtClean="0"/>
              <a:t>proteinuria</a:t>
            </a:r>
            <a:r>
              <a:rPr lang="en-US" dirty="0" smtClean="0"/>
              <a:t> and associated symptoms. ACE-1 inhibitors allows for more liberal protein intake.</a:t>
            </a:r>
          </a:p>
          <a:p>
            <a:pPr lvl="0" algn="l" rtl="0"/>
            <a:r>
              <a:rPr lang="en-US" dirty="0" smtClean="0"/>
              <a:t>Protein intake 0.8 gm/kg/day plus 1 gram of protein for every gram of urinary protein.</a:t>
            </a:r>
          </a:p>
          <a:p>
            <a:pPr lvl="0" algn="l" rtl="0"/>
            <a:r>
              <a:rPr lang="en-US" dirty="0" smtClean="0"/>
              <a:t>24-hour urine collection needed to assure accurate assessment of protein losses.</a:t>
            </a:r>
          </a:p>
          <a:p>
            <a:pPr lvl="0" algn="l" rtl="0"/>
            <a:r>
              <a:rPr lang="en-US" dirty="0" smtClean="0"/>
              <a:t>Restrict saturated fats and cholesterol with lipid-lowering medications</a:t>
            </a:r>
          </a:p>
          <a:p>
            <a:pPr lvl="0" algn="l" rtl="0"/>
            <a:r>
              <a:rPr lang="en-US" dirty="0" smtClean="0"/>
              <a:t>Sodium and fluid restrictions, based on presence/extent of edema.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3" indent="-274320" algn="l" rt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3200" dirty="0" smtClean="0"/>
              <a:t>Kidney transplants are the most common organ transplant performed.</a:t>
            </a:r>
          </a:p>
          <a:p>
            <a:pPr marL="274320" lvl="3" indent="-274320" algn="l" rt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3200" dirty="0" smtClean="0"/>
              <a:t> Nutrition plays important role before and after transplant due to the prevalence of malnutrition in clients with advanced kidney disease.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Renal failure can occur suddenly in response to rapidly compromised kidney function:</a:t>
            </a:r>
          </a:p>
          <a:p>
            <a:pPr lvl="0" algn="l" rtl="0"/>
            <a:r>
              <a:rPr lang="en-US" dirty="0" smtClean="0"/>
              <a:t>Vascular event</a:t>
            </a:r>
          </a:p>
          <a:p>
            <a:pPr lvl="0" algn="l" rtl="0"/>
            <a:r>
              <a:rPr lang="en-US" dirty="0" smtClean="0"/>
              <a:t>Chronic condition such as hypertension or diabetes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b="1" u="sng" dirty="0" smtClean="0"/>
              <a:t>Poor nutritional health can negatively affect:</a:t>
            </a:r>
          </a:p>
          <a:p>
            <a:pPr lvl="0" algn="l" rtl="0"/>
            <a:r>
              <a:rPr lang="en-US" dirty="0" smtClean="0"/>
              <a:t>Wound healing</a:t>
            </a:r>
          </a:p>
          <a:p>
            <a:pPr lvl="0" algn="l" rtl="0"/>
            <a:r>
              <a:rPr lang="en-US" dirty="0" smtClean="0"/>
              <a:t>Risk of infection</a:t>
            </a:r>
          </a:p>
          <a:p>
            <a:pPr lvl="0" algn="l" rtl="0"/>
            <a:r>
              <a:rPr lang="en-US" dirty="0" smtClean="0"/>
              <a:t>Muscle strength during rehabilitation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Physiologic stress of surgery, along with the use of high-dose immunosuppressive medications, specifically corticosteroids, increases the immediate postoperative need for </a:t>
            </a:r>
            <a:r>
              <a:rPr lang="en-US" dirty="0" err="1" smtClean="0"/>
              <a:t>kcalories</a:t>
            </a:r>
            <a:r>
              <a:rPr lang="en-US" dirty="0" smtClean="0"/>
              <a:t> and protein.</a:t>
            </a:r>
          </a:p>
          <a:p>
            <a:pPr algn="l" rtl="0"/>
            <a:endParaRPr lang="en-US" dirty="0" smtClean="0"/>
          </a:p>
          <a:p>
            <a:pPr lvl="0" algn="l" rtl="0"/>
            <a:r>
              <a:rPr lang="en-US" dirty="0" smtClean="0"/>
              <a:t>Protein restriction is not recommended during these weeks because it can lead to catabolism and its associated negative consequences.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Ongoing use of corticosteroids and other immunosuppressive drugs can cause elevated serum glucose.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r>
              <a:rPr lang="en-US" dirty="0" smtClean="0"/>
              <a:t>One third of renal transplant clients have insulin resistance compared with one quarter of regular population</a:t>
            </a:r>
            <a:endParaRPr lang="ar-JO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dietary risk factors for kidney stones.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 algn="ctr" rtl="0"/>
            <a:r>
              <a:rPr lang="en-US" sz="3200" dirty="0" smtClean="0"/>
              <a:t>Kidney stones are found in the</a:t>
            </a:r>
            <a:r>
              <a:rPr lang="en-US" dirty="0" smtClean="0"/>
              <a:t>:</a:t>
            </a:r>
          </a:p>
          <a:p>
            <a:pPr lvl="0" algn="ctr" rtl="0"/>
            <a:r>
              <a:rPr lang="en-US" sz="2800" dirty="0" smtClean="0"/>
              <a:t>Kidneys</a:t>
            </a:r>
          </a:p>
          <a:p>
            <a:pPr lvl="0" algn="ctr" rtl="0"/>
            <a:r>
              <a:rPr lang="en-US" sz="2800" dirty="0" err="1" smtClean="0"/>
              <a:t>Ureters</a:t>
            </a:r>
            <a:endParaRPr lang="en-US" sz="2800" dirty="0" smtClean="0"/>
          </a:p>
          <a:p>
            <a:pPr lvl="0" algn="ctr" rtl="0"/>
            <a:r>
              <a:rPr lang="en-US" sz="2800" dirty="0" smtClean="0"/>
              <a:t>Bladder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 algn="l" rtl="0"/>
            <a:r>
              <a:rPr lang="en-US" sz="3200" dirty="0" smtClean="0"/>
              <a:t>Kidney stones are identified by the compound within the stone. The most common types are:</a:t>
            </a:r>
          </a:p>
          <a:p>
            <a:pPr lvl="0" algn="l" rtl="0"/>
            <a:r>
              <a:rPr lang="en-US" sz="2800" dirty="0" smtClean="0"/>
              <a:t>Calcium oxalate (most prevalent)</a:t>
            </a:r>
          </a:p>
          <a:p>
            <a:pPr lvl="0" algn="l" rtl="0"/>
            <a:r>
              <a:rPr lang="en-US" sz="2800" dirty="0" smtClean="0"/>
              <a:t>Uric acid</a:t>
            </a:r>
          </a:p>
          <a:p>
            <a:pPr lvl="0" algn="l" rtl="0"/>
            <a:r>
              <a:rPr lang="en-US" sz="2800" dirty="0" err="1" smtClean="0"/>
              <a:t>Cystine</a:t>
            </a:r>
            <a:endParaRPr lang="en-US" sz="2800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3" indent="-274320" algn="l" rt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3200" dirty="0" smtClean="0"/>
              <a:t>Stones form when concentration of the solutes in the urine exceeds the body’s ability to hold these particles in suspension. </a:t>
            </a:r>
            <a:endParaRPr lang="en-US" sz="3200" dirty="0" smtClean="0"/>
          </a:p>
          <a:p>
            <a:pPr marL="274320" lvl="3" indent="-274320" algn="l" rt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3200" dirty="0" smtClean="0"/>
              <a:t>Crystals </a:t>
            </a:r>
            <a:r>
              <a:rPr lang="en-US" sz="3200" dirty="0" smtClean="0"/>
              <a:t>develop from the resulting precipitate and aggregate to form kidney stones.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l" rtl="1">
              <a:spcBef>
                <a:spcPct val="0"/>
              </a:spcBef>
            </a:pPr>
            <a:r>
              <a:rPr lang="en-US" sz="2800" b="1" dirty="0" smtClean="0"/>
              <a:t>Nutritional intervention to prevent stone formation </a:t>
            </a:r>
            <a:r>
              <a:rPr lang="en-US" dirty="0" smtClean="0"/>
              <a:t>: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 algn="l" rtl="0"/>
            <a:r>
              <a:rPr lang="en-US" dirty="0" smtClean="0"/>
              <a:t>Nutritional intervention to prevent stone formation is:</a:t>
            </a:r>
          </a:p>
          <a:p>
            <a:pPr lvl="0" algn="l" rtl="0"/>
            <a:r>
              <a:rPr lang="en-US" sz="2800" dirty="0" smtClean="0"/>
              <a:t>Increase fluid intake to produce at least 2 liters of urine per day.</a:t>
            </a:r>
          </a:p>
          <a:p>
            <a:pPr lvl="0" algn="l" rtl="0"/>
            <a:r>
              <a:rPr lang="en-US" sz="2800" dirty="0" smtClean="0"/>
              <a:t>Adjust fluid intake when losses (sweating, vomiting, diarrhea) alter intake. Intake must be consistent throughout the day.</a:t>
            </a:r>
          </a:p>
          <a:p>
            <a:pPr lvl="0" algn="l" rtl="0"/>
            <a:r>
              <a:rPr lang="en-US" sz="2800" dirty="0" smtClean="0"/>
              <a:t>Clients can monitor urine color as a sign of hydration; urine should be straw color.</a:t>
            </a:r>
          </a:p>
          <a:p>
            <a:pPr lvl="0" algn="l" rtl="0"/>
            <a:r>
              <a:rPr lang="en-US" sz="2800" dirty="0" smtClean="0"/>
              <a:t>Water is beverage choice.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l" rtl="1">
              <a:spcBef>
                <a:spcPct val="0"/>
              </a:spcBef>
            </a:pPr>
            <a:r>
              <a:rPr lang="en-US" sz="2400" b="1" dirty="0" smtClean="0"/>
              <a:t>Individuals with history of calcium oxalate stones should</a:t>
            </a:r>
            <a:r>
              <a:rPr lang="en-US" dirty="0" smtClean="0"/>
              <a:t>: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sz="2800" smtClean="0"/>
              <a:t>Be </a:t>
            </a:r>
            <a:r>
              <a:rPr lang="en-US" sz="2800" dirty="0" smtClean="0"/>
              <a:t>educated regarding optimum calcium intake (normal intake is appropriate).</a:t>
            </a:r>
          </a:p>
          <a:p>
            <a:pPr lvl="0" algn="l" rtl="0"/>
            <a:r>
              <a:rPr lang="en-US" sz="2800" dirty="0" smtClean="0"/>
              <a:t>Limit foods with high oxalate content: black tea, chocolate, tree nuts and peanuts, rhubarb, spinach, beets, wheat bran, strawberries.</a:t>
            </a:r>
          </a:p>
          <a:p>
            <a:pPr lvl="0" algn="l" rtl="0"/>
            <a:r>
              <a:rPr lang="en-US" sz="2800" dirty="0" smtClean="0"/>
              <a:t>Boil high-oxalate vegetables to decrease oxalate content.</a:t>
            </a:r>
          </a:p>
          <a:p>
            <a:pPr lvl="0" algn="l" rtl="0"/>
            <a:r>
              <a:rPr lang="en-US" sz="2800" dirty="0" smtClean="0"/>
              <a:t>Avoid high doses of vitamin C.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2"/>
            <a:ext cx="7959725" cy="4370388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BZ" sz="5400" i="1" dirty="0" smtClean="0">
                <a:latin typeface="Comic Sans MS" pitchFamily="66" charset="0"/>
              </a:rPr>
              <a:t/>
            </a:r>
            <a:br>
              <a:rPr lang="en-BZ" sz="5400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the end…….</a:t>
            </a:r>
            <a:br>
              <a:rPr lang="en-BZ" sz="4400" b="1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QUESTIONES????</a:t>
            </a:r>
            <a:br>
              <a:rPr lang="en-BZ" sz="4400" b="1" i="1" dirty="0" smtClean="0">
                <a:latin typeface="Comic Sans MS" pitchFamily="66" charset="0"/>
              </a:rPr>
            </a:br>
            <a:endParaRPr lang="en-US" sz="4400" b="1" i="1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915CA1C4-22D3-42E9-BB8A-A4A52FE4737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Acute renal failure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i="1" dirty="0" smtClean="0"/>
              <a:t>Acute renal failure</a:t>
            </a:r>
            <a:r>
              <a:rPr lang="en-US" dirty="0" smtClean="0"/>
              <a:t> (ARF) is rapid decline in kidney function identified by an increase in blood urea nitrogen (BUN) and </a:t>
            </a:r>
            <a:r>
              <a:rPr lang="en-US" dirty="0" err="1" smtClean="0"/>
              <a:t>creatinine</a:t>
            </a:r>
            <a:r>
              <a:rPr lang="en-US" dirty="0" smtClean="0"/>
              <a:t> (Cr). </a:t>
            </a:r>
            <a:r>
              <a:rPr lang="en-US" dirty="0" err="1" smtClean="0"/>
              <a:t>Glomerular</a:t>
            </a:r>
            <a:r>
              <a:rPr lang="en-US" dirty="0" smtClean="0"/>
              <a:t> filtration and tubular function are reduced. Causes are categorized as:</a:t>
            </a:r>
          </a:p>
          <a:p>
            <a:pPr lvl="0" algn="l" rtl="0"/>
            <a:r>
              <a:rPr lang="en-US" dirty="0" err="1" smtClean="0"/>
              <a:t>Prerenal</a:t>
            </a:r>
            <a:endParaRPr lang="en-US" dirty="0" smtClean="0"/>
          </a:p>
          <a:p>
            <a:pPr lvl="0" algn="l" rtl="0"/>
            <a:r>
              <a:rPr lang="en-US" dirty="0" err="1" smtClean="0"/>
              <a:t>Postrenal</a:t>
            </a:r>
            <a:endParaRPr lang="en-US" dirty="0" smtClean="0"/>
          </a:p>
          <a:p>
            <a:pPr lvl="0" algn="l" rtl="0"/>
            <a:r>
              <a:rPr lang="en-US" dirty="0" smtClean="0"/>
              <a:t>Renal (</a:t>
            </a:r>
            <a:r>
              <a:rPr lang="en-US" dirty="0" err="1" smtClean="0"/>
              <a:t>intrarenal</a:t>
            </a:r>
            <a:r>
              <a:rPr lang="en-US" dirty="0" smtClean="0"/>
              <a:t> or intrinsic)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Acute renal failure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>
              <a:buNone/>
            </a:pPr>
            <a:r>
              <a:rPr lang="en-US" dirty="0" smtClean="0"/>
              <a:t>Nutrition support is vital with ARF. The primary goals are to:</a:t>
            </a:r>
          </a:p>
          <a:p>
            <a:pPr lvl="0" algn="l" rtl="0"/>
            <a:r>
              <a:rPr lang="en-US" dirty="0" smtClean="0"/>
              <a:t>Maintain nutritional status.</a:t>
            </a:r>
          </a:p>
          <a:p>
            <a:pPr lvl="0" algn="l" rtl="0"/>
            <a:r>
              <a:rPr lang="en-US" dirty="0" smtClean="0"/>
              <a:t>Decrease protein catabolism.</a:t>
            </a:r>
          </a:p>
          <a:p>
            <a:pPr lvl="0" algn="l" rtl="0"/>
            <a:r>
              <a:rPr lang="en-US" dirty="0" smtClean="0"/>
              <a:t>Address the metabolic complications of ARF.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Chronic kidney disease</a:t>
            </a:r>
            <a:r>
              <a:rPr lang="en-US" dirty="0" smtClean="0"/>
              <a:t> (CKD)</a:t>
            </a:r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i="1" dirty="0" smtClean="0"/>
              <a:t>Chronic kidney disease</a:t>
            </a:r>
            <a:r>
              <a:rPr lang="en-US" dirty="0" smtClean="0"/>
              <a:t> (CKD) is characterized by the slow, steady decline in renal function evaluated by the </a:t>
            </a:r>
            <a:r>
              <a:rPr lang="en-US" dirty="0" err="1" smtClean="0"/>
              <a:t>glomerular</a:t>
            </a:r>
            <a:r>
              <a:rPr lang="en-US" dirty="0" smtClean="0"/>
              <a:t> filtration rate (GFR), which measures the quantity of </a:t>
            </a:r>
            <a:r>
              <a:rPr lang="en-US" dirty="0" err="1" smtClean="0"/>
              <a:t>ultrafiltrate</a:t>
            </a:r>
            <a:r>
              <a:rPr lang="en-US" dirty="0" smtClean="0"/>
              <a:t> produced by the </a:t>
            </a:r>
            <a:r>
              <a:rPr lang="en-US" dirty="0" err="1" smtClean="0"/>
              <a:t>nephrons</a:t>
            </a:r>
            <a:r>
              <a:rPr lang="en-US" dirty="0" smtClean="0"/>
              <a:t> of both kidneys.</a:t>
            </a:r>
          </a:p>
          <a:p>
            <a:pPr lvl="0" algn="l" rtl="0"/>
            <a:r>
              <a:rPr lang="en-US" dirty="0" smtClean="0"/>
              <a:t>The National Kidney Foundation classifies the severity of kidney diseases by stages based on the GFR:</a:t>
            </a:r>
          </a:p>
          <a:p>
            <a:pPr lvl="0" algn="l" rtl="0"/>
            <a:r>
              <a:rPr lang="en-US" dirty="0" smtClean="0"/>
              <a:t>Stages 1–4 are the preliminary stages when GFR begins to decline.</a:t>
            </a:r>
          </a:p>
          <a:p>
            <a:pPr lvl="0" algn="l" rtl="0"/>
            <a:r>
              <a:rPr lang="en-US" dirty="0" smtClean="0"/>
              <a:t>Stage 5 CKD applies to the time when GFR decline to the degree that renal replacement therapy must be initiated (diabetes mellitus and hypertension are the two primary causes of CKD).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The progressive decline in renal function with decreasing GFR is permanent, resulting in the development of uremia, the accumulation of nitrogenous waste products in the blood. Treatment is:</a:t>
            </a:r>
          </a:p>
          <a:p>
            <a:pPr lvl="0" algn="l" rtl="0"/>
            <a:r>
              <a:rPr lang="en-US" dirty="0" smtClean="0"/>
              <a:t>Kidney transplant</a:t>
            </a:r>
          </a:p>
          <a:p>
            <a:pPr lvl="0" algn="l" rtl="0"/>
            <a:r>
              <a:rPr lang="en-US" dirty="0" smtClean="0"/>
              <a:t>Renal replacement therapy, or dialysis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l" rtl="0"/>
            <a:r>
              <a:rPr lang="en-US" dirty="0" smtClean="0"/>
              <a:t>Nutritional therapy is an important component in all stages of CKD.</a:t>
            </a:r>
          </a:p>
          <a:p>
            <a:pPr lvl="0" algn="l" rtl="0"/>
            <a:r>
              <a:rPr lang="en-US" dirty="0" smtClean="0"/>
              <a:t> At stage 5, when necessitating dialysis, nutritional therapy is a mandatory part of treatment efforts. The nutritional care of a person receiving dialysis should include:</a:t>
            </a:r>
          </a:p>
          <a:p>
            <a:pPr lvl="0" algn="l" rtl="0"/>
            <a:r>
              <a:rPr lang="en-US" dirty="0" smtClean="0"/>
              <a:t>Frequent assessment of nutritional status</a:t>
            </a:r>
          </a:p>
          <a:p>
            <a:pPr lvl="0" algn="l" rtl="0"/>
            <a:r>
              <a:rPr lang="en-US" dirty="0" smtClean="0"/>
              <a:t>Provision of adequate nutrient intake to counter catabolic effects of uremia and the protein losses that occur with dialysis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2055</TotalTime>
  <Words>2013</Words>
  <Application>Microsoft Office PowerPoint</Application>
  <PresentationFormat>On-screen Show (4:3)</PresentationFormat>
  <Paragraphs>326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Equity</vt:lpstr>
      <vt:lpstr>Nutrition for patients with Renal Disorders</vt:lpstr>
      <vt:lpstr>objectives</vt:lpstr>
      <vt:lpstr>Slide 3</vt:lpstr>
      <vt:lpstr>Slide 4</vt:lpstr>
      <vt:lpstr>Acute renal failure</vt:lpstr>
      <vt:lpstr>Acute renal failure</vt:lpstr>
      <vt:lpstr>Chronic kidney disease (CKD)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Nephrotic syndrome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the dietary risk factors for kidney stones.</vt:lpstr>
      <vt:lpstr>Slide 44</vt:lpstr>
      <vt:lpstr>Slide 45</vt:lpstr>
      <vt:lpstr>Nutritional intervention to prevent stone formation :</vt:lpstr>
      <vt:lpstr>Individuals with history of calcium oxalate stones should:</vt:lpstr>
      <vt:lpstr> the end……. QUESTIONES????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u142</cp:lastModifiedBy>
  <cp:revision>268</cp:revision>
  <dcterms:created xsi:type="dcterms:W3CDTF">2006-08-16T00:00:00Z</dcterms:created>
  <dcterms:modified xsi:type="dcterms:W3CDTF">2015-05-04T19:07:56Z</dcterms:modified>
</cp:coreProperties>
</file>