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3" r:id="rId3"/>
    <p:sldId id="30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9" r:id="rId27"/>
    <p:sldId id="300" r:id="rId28"/>
    <p:sldId id="301" r:id="rId29"/>
    <p:sldId id="302" r:id="rId30"/>
    <p:sldId id="303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C4C-C282-46F9-9278-AD0E5366FB87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3DD2-CA82-4B6E-A246-463FF232821C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111B-1582-4310-A48F-87DFE0AD12C9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3F3-E2C5-4475-82B7-4BA35C8B1667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76-3300-4B0E-A5B3-6930F7492B45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6172200" cy="2209800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r>
              <a:rPr lang="en-US" sz="4800" dirty="0" smtClean="0"/>
              <a:t>Unit 22</a:t>
            </a:r>
          </a:p>
          <a:p>
            <a:endParaRPr lang="en-US" sz="3600" dirty="0" smtClean="0"/>
          </a:p>
          <a:p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6629400" cy="1066800"/>
          </a:xfrm>
        </p:spPr>
        <p:txBody>
          <a:bodyPr>
            <a:noAutofit/>
          </a:bodyPr>
          <a:lstStyle/>
          <a:p>
            <a:r>
              <a:rPr sz="3600" b="1" i="1" smtClean="0"/>
              <a:t>Physiological  Stress and Malnutrition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Nutritional support combats the effects of metabolic stress and prevents the decline of the client. There is no general nutritional recommendation.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i="1" dirty="0" smtClean="0"/>
              <a:t>1. Energy needs</a:t>
            </a:r>
            <a:r>
              <a:rPr lang="en-US" dirty="0" smtClean="0"/>
              <a:t>. </a:t>
            </a:r>
            <a:r>
              <a:rPr lang="en-US" dirty="0" err="1" smtClean="0"/>
              <a:t>Hypermetabolism</a:t>
            </a:r>
            <a:r>
              <a:rPr lang="en-US" dirty="0" smtClean="0"/>
              <a:t> during physiologic stress drives up baseline energy requirements.</a:t>
            </a:r>
          </a:p>
          <a:p>
            <a:pPr lvl="0" algn="l" rtl="0"/>
            <a:r>
              <a:rPr lang="en-US" dirty="0" smtClean="0"/>
              <a:t>Predictive formulas or </a:t>
            </a:r>
            <a:r>
              <a:rPr lang="en-US" dirty="0" err="1" smtClean="0"/>
              <a:t>calorimetry</a:t>
            </a:r>
            <a:r>
              <a:rPr lang="en-US" dirty="0" smtClean="0"/>
              <a:t> are used to determine calorie needs.</a:t>
            </a:r>
          </a:p>
          <a:p>
            <a:pPr lvl="0" algn="l" rtl="0"/>
            <a:r>
              <a:rPr lang="en-US" dirty="0" smtClean="0"/>
              <a:t>Overfeeding and underfeeding critically ill clients can have deleterious effects.</a:t>
            </a:r>
          </a:p>
          <a:p>
            <a:pPr lvl="0" algn="l" rtl="0"/>
            <a:r>
              <a:rPr lang="en-US" dirty="0" smtClean="0"/>
              <a:t>Energy needs should be assessed with careful attention to medical treatment and measured parameters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i="1" dirty="0" smtClean="0"/>
              <a:t>2.Protein Needs</a:t>
            </a:r>
            <a:r>
              <a:rPr lang="en-US" dirty="0" smtClean="0"/>
              <a:t>. </a:t>
            </a:r>
            <a:r>
              <a:rPr lang="en-US" dirty="0" err="1" smtClean="0"/>
              <a:t>Hypermetabolism</a:t>
            </a:r>
            <a:r>
              <a:rPr lang="en-US" dirty="0" smtClean="0"/>
              <a:t> and </a:t>
            </a:r>
            <a:r>
              <a:rPr lang="en-US" dirty="0" err="1" smtClean="0"/>
              <a:t>hypercatabolism</a:t>
            </a:r>
            <a:r>
              <a:rPr lang="en-US" dirty="0" smtClean="0"/>
              <a:t> contribute to increased protein needs during physiologic stress.</a:t>
            </a:r>
          </a:p>
          <a:p>
            <a:pPr lvl="0" algn="l" rtl="0"/>
            <a:r>
              <a:rPr lang="en-US" dirty="0" smtClean="0"/>
              <a:t>Providing increased protein and calories will spare the body from further protein catabolism and improve outcome.</a:t>
            </a:r>
          </a:p>
          <a:p>
            <a:pPr lvl="0" algn="l" rtl="0"/>
            <a:r>
              <a:rPr lang="en-US" dirty="0" smtClean="0"/>
              <a:t>Insufficient protein from exogenous sources means muscle will be </a:t>
            </a:r>
            <a:r>
              <a:rPr lang="en-US" dirty="0" err="1" smtClean="0"/>
              <a:t>catabolized</a:t>
            </a:r>
            <a:r>
              <a:rPr lang="en-US" dirty="0" smtClean="0"/>
              <a:t> to meet metabolic needs.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i="1" dirty="0" smtClean="0"/>
              <a:t>3. Fluid Needs</a:t>
            </a:r>
            <a:r>
              <a:rPr lang="en-US" dirty="0" smtClean="0"/>
              <a:t>. Fluid and electrolyte imbalance is common during metabolic stress. It is difficult to estimate fluid needs.</a:t>
            </a:r>
          </a:p>
          <a:p>
            <a:pPr lvl="0" algn="l" rtl="0"/>
            <a:r>
              <a:rPr lang="en-US" dirty="0" smtClean="0"/>
              <a:t>Fluid overload leads to third-spacing.</a:t>
            </a:r>
          </a:p>
          <a:p>
            <a:pPr lvl="0" algn="l" rtl="0"/>
            <a:r>
              <a:rPr lang="en-US" dirty="0" smtClean="0"/>
              <a:t>Increased fluid losses are caused by:</a:t>
            </a:r>
          </a:p>
          <a:p>
            <a:pPr lvl="0" algn="l" rtl="0"/>
            <a:r>
              <a:rPr lang="en-US" dirty="0" smtClean="0"/>
              <a:t>Large </a:t>
            </a:r>
            <a:r>
              <a:rPr lang="en-US" dirty="0" err="1" smtClean="0"/>
              <a:t>exudative</a:t>
            </a:r>
            <a:r>
              <a:rPr lang="en-US" dirty="0" smtClean="0"/>
              <a:t> wounds</a:t>
            </a:r>
          </a:p>
          <a:p>
            <a:pPr lvl="0" algn="l" rtl="0"/>
            <a:r>
              <a:rPr lang="en-US" dirty="0" smtClean="0"/>
              <a:t>Burn injury</a:t>
            </a:r>
          </a:p>
          <a:p>
            <a:pPr lvl="0" algn="l" rtl="0"/>
            <a:r>
              <a:rPr lang="en-US" dirty="0" smtClean="0"/>
              <a:t>Diuretic use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r>
              <a:rPr lang="en-US" i="1" dirty="0" smtClean="0"/>
              <a:t> Fluid Needs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Hyperglycemia causes fluid and electrolyte shifts.</a:t>
            </a:r>
          </a:p>
          <a:p>
            <a:pPr lvl="0" algn="l" rtl="0"/>
            <a:r>
              <a:rPr lang="en-US" dirty="0" smtClean="0"/>
              <a:t>No specific recommendations exist for fluid requirements in critical illness.</a:t>
            </a:r>
          </a:p>
          <a:p>
            <a:pPr lvl="0" algn="l" rtl="0">
              <a:buNone/>
            </a:pPr>
            <a:r>
              <a:rPr lang="en-US" dirty="0" smtClean="0"/>
              <a:t>An individualized approach should be taken.</a:t>
            </a:r>
          </a:p>
          <a:p>
            <a:pPr lvl="0" algn="l" rtl="0"/>
            <a:r>
              <a:rPr lang="en-US" dirty="0" smtClean="0"/>
              <a:t>Carefully monitor fluid balance.</a:t>
            </a:r>
          </a:p>
          <a:p>
            <a:pPr lvl="0" algn="l" rtl="0"/>
            <a:r>
              <a:rPr lang="en-US" dirty="0" smtClean="0"/>
              <a:t>Weigh dressings to estimate fluid loss.</a:t>
            </a:r>
          </a:p>
          <a:p>
            <a:pPr lvl="0" algn="l" rtl="0"/>
            <a:r>
              <a:rPr lang="en-US" dirty="0" smtClean="0"/>
              <a:t>Proper nutrition interventions for clients receiving tube feedings or </a:t>
            </a:r>
            <a:r>
              <a:rPr lang="en-US" dirty="0" err="1" smtClean="0"/>
              <a:t>parenteral</a:t>
            </a:r>
            <a:r>
              <a:rPr lang="en-US" dirty="0" smtClean="0"/>
              <a:t> nutrition, which requires fluid restriction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>
              <a:buNone/>
            </a:pPr>
            <a:r>
              <a:rPr lang="en-US" i="1" dirty="0" smtClean="0"/>
              <a:t>4. Vitamin and Mineral Needs</a:t>
            </a:r>
            <a:r>
              <a:rPr lang="en-US" dirty="0" smtClean="0"/>
              <a:t>. Vitamins and minerals serve as cofactors and coenzymes in metabolism, increasing their need when calorie and protein needs are elevated.</a:t>
            </a:r>
          </a:p>
          <a:p>
            <a:pPr lvl="0" algn="l" rtl="0"/>
            <a:r>
              <a:rPr lang="en-US" dirty="0" smtClean="0"/>
              <a:t>Many vitamins and minerals are needed at each stage of healing process.</a:t>
            </a:r>
          </a:p>
          <a:p>
            <a:pPr lvl="0" algn="l" rtl="0"/>
            <a:r>
              <a:rPr lang="en-US" dirty="0" smtClean="0"/>
              <a:t>Increased losses of vitamins and minerals can occur during critical illness because of:</a:t>
            </a:r>
          </a:p>
          <a:p>
            <a:pPr lvl="0" algn="l" rtl="0"/>
            <a:r>
              <a:rPr lang="en-US" dirty="0" smtClean="0"/>
              <a:t>Blood loss</a:t>
            </a:r>
          </a:p>
          <a:p>
            <a:pPr lvl="0" algn="l" rtl="0"/>
            <a:r>
              <a:rPr lang="en-US" dirty="0" smtClean="0"/>
              <a:t>Diarrhea</a:t>
            </a:r>
          </a:p>
          <a:p>
            <a:pPr lvl="0" algn="l" rtl="0"/>
            <a:r>
              <a:rPr lang="en-US" dirty="0" smtClean="0"/>
              <a:t>Fistulas</a:t>
            </a:r>
          </a:p>
          <a:p>
            <a:pPr lvl="0" algn="l" rtl="0"/>
            <a:r>
              <a:rPr lang="en-US" dirty="0" err="1" smtClean="0"/>
              <a:t>Exudative</a:t>
            </a:r>
            <a:r>
              <a:rPr lang="en-US" dirty="0" smtClean="0"/>
              <a:t> wounds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It is difficult to measure nutrient status during the acute phase of injury or inflammation.</a:t>
            </a:r>
          </a:p>
          <a:p>
            <a:pPr lvl="0" algn="l" rtl="0"/>
            <a:r>
              <a:rPr lang="en-US" dirty="0" smtClean="0"/>
              <a:t>Increased nutrient needs and the potential for increased nutrient losses places clients at risk for deficiency.</a:t>
            </a:r>
          </a:p>
          <a:p>
            <a:pPr lvl="0" algn="l" rtl="0"/>
            <a:r>
              <a:rPr lang="en-US" dirty="0" smtClean="0"/>
              <a:t>Pregnant females and children are additionally at risk of poor vitamin and mineral status due to growth and development needs.</a:t>
            </a:r>
          </a:p>
          <a:p>
            <a:pPr lvl="0" algn="l" rtl="0"/>
            <a:r>
              <a:rPr lang="en-US" dirty="0" smtClean="0"/>
              <a:t>No guidelines exist for providing vitamins and minerals during physiologic stress.</a:t>
            </a:r>
          </a:p>
          <a:p>
            <a:pPr lvl="0" algn="l" rtl="0"/>
            <a:r>
              <a:rPr lang="en-US" dirty="0" smtClean="0"/>
              <a:t>The need for antioxidant vitamins and minerals may be increased because metabolic stress increases production of free radicals that cause oxidative damage.</a:t>
            </a:r>
          </a:p>
          <a:p>
            <a:pPr algn="l" rtl="0">
              <a:buNone/>
            </a:pP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Perioperative</a:t>
            </a:r>
            <a:r>
              <a:rPr lang="en-US" dirty="0" smtClean="0"/>
              <a:t> management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2800" dirty="0" err="1" smtClean="0"/>
              <a:t>Perioperative</a:t>
            </a:r>
            <a:r>
              <a:rPr lang="en-US" sz="2800" dirty="0" smtClean="0"/>
              <a:t> management should include optimization of nutritional intake. Preoperative malnutrition is associated with postoperative complications such as:</a:t>
            </a:r>
          </a:p>
          <a:p>
            <a:pPr lvl="1" algn="l" rtl="0"/>
            <a:r>
              <a:rPr lang="en-US" dirty="0" smtClean="0"/>
              <a:t>Infection</a:t>
            </a:r>
          </a:p>
          <a:p>
            <a:pPr lvl="1" algn="l" rtl="0"/>
            <a:r>
              <a:rPr lang="en-US" dirty="0" smtClean="0"/>
              <a:t>Poor wound healing</a:t>
            </a:r>
          </a:p>
          <a:p>
            <a:pPr lvl="1" algn="l" rtl="0"/>
            <a:r>
              <a:rPr lang="en-US" dirty="0" smtClean="0"/>
              <a:t>Longer hospital stay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CONT.. </a:t>
            </a:r>
            <a:r>
              <a:rPr lang="en-US" dirty="0" err="1" smtClean="0"/>
              <a:t>Perioperative</a:t>
            </a:r>
            <a:r>
              <a:rPr lang="en-US" dirty="0" smtClean="0"/>
              <a:t> management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Existing disease and transplant surgery can place an individual at risk for poor nutrition status.</a:t>
            </a:r>
          </a:p>
          <a:p>
            <a:pPr lvl="0" algn="l" rtl="0"/>
            <a:r>
              <a:rPr lang="en-US" dirty="0" smtClean="0"/>
              <a:t>Ideally, two weeks of preoperative </a:t>
            </a:r>
            <a:r>
              <a:rPr lang="en-US" dirty="0" err="1" smtClean="0"/>
              <a:t>enteral</a:t>
            </a:r>
            <a:r>
              <a:rPr lang="en-US" dirty="0" smtClean="0"/>
              <a:t> nutrition support for malnourished clients, even if it means delaying surgery</a:t>
            </a:r>
          </a:p>
          <a:p>
            <a:pPr lvl="0" algn="l" rtl="0"/>
            <a:r>
              <a:rPr lang="en-US" dirty="0" smtClean="0"/>
              <a:t>A nutrition assessment should be part of </a:t>
            </a:r>
            <a:r>
              <a:rPr lang="en-US" dirty="0" err="1" smtClean="0"/>
              <a:t>presurgical</a:t>
            </a:r>
            <a:r>
              <a:rPr lang="en-US" dirty="0" smtClean="0"/>
              <a:t> screening. Teaching should provide advice on improving nutritional intake and include dietary supplements to avoid.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Preoperative routines can contribute to nutritional risk.</a:t>
            </a:r>
          </a:p>
          <a:p>
            <a:pPr lvl="0" algn="l" rtl="0"/>
            <a:r>
              <a:rPr lang="en-US" dirty="0" smtClean="0"/>
              <a:t>False reliance on intravenous dextrose can jeopardize nutrition status.</a:t>
            </a:r>
          </a:p>
          <a:p>
            <a:pPr algn="l" rtl="0"/>
            <a:r>
              <a:rPr lang="en-US" dirty="0" smtClean="0"/>
              <a:t>Carbohydrate-loading may be used before surgery to decrease postoperative metabolic stress and insulin resistance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000" dirty="0" smtClean="0"/>
              <a:t> To analyze how the body’s response to physiologic stress can lead to risk of malnutrition.</a:t>
            </a:r>
          </a:p>
          <a:p>
            <a:pPr algn="l" rtl="0"/>
            <a:r>
              <a:rPr lang="en-US" sz="2000" dirty="0" smtClean="0"/>
              <a:t>To distinguish factors affecting a patient’s need for calories, protein, vitamins, minerals, and fluid during critical crisis.</a:t>
            </a:r>
          </a:p>
          <a:p>
            <a:pPr algn="l" rtl="0"/>
            <a:r>
              <a:rPr lang="en-US" sz="2000" dirty="0" smtClean="0"/>
              <a:t>To relate the nutritional care of a </a:t>
            </a:r>
            <a:r>
              <a:rPr lang="en-US" sz="2000" dirty="0" err="1" smtClean="0"/>
              <a:t>perioperative</a:t>
            </a:r>
            <a:r>
              <a:rPr lang="en-US" sz="2000" dirty="0" smtClean="0"/>
              <a:t> patient.</a:t>
            </a:r>
          </a:p>
          <a:p>
            <a:pPr algn="l" rtl="0"/>
            <a:r>
              <a:rPr lang="en-US" sz="2000" dirty="0" smtClean="0"/>
              <a:t>To summarize the role of nutrients essential to wound repair, including following trauma, burn injury, or treatment for pressure ulcers.</a:t>
            </a:r>
          </a:p>
          <a:p>
            <a:pPr algn="l" rtl="0"/>
            <a:r>
              <a:rPr lang="en-US" sz="2000" dirty="0" smtClean="0"/>
              <a:t>To formulate nursing interventions to optimize the nutrition status of a client with chronic obstructive pulmonary disease or on mechanical ventilation.</a:t>
            </a:r>
          </a:p>
          <a:p>
            <a:pPr algn="l" rtl="0"/>
            <a:endParaRPr lang="en-US" sz="2000" dirty="0" smtClean="0"/>
          </a:p>
          <a:p>
            <a:r>
              <a:rPr lang="en-US" sz="2000" dirty="0" smtClean="0"/>
              <a:t> </a:t>
            </a:r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endParaRPr lang="en-US" dirty="0" smtClean="0"/>
          </a:p>
          <a:p>
            <a:pPr algn="l" rtl="0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Postoperative nutritional goals include:</a:t>
            </a:r>
          </a:p>
          <a:p>
            <a:pPr lvl="0" algn="l" rtl="0"/>
            <a:r>
              <a:rPr lang="en-US" dirty="0" smtClean="0"/>
              <a:t>Early reinstitution of feeding</a:t>
            </a:r>
          </a:p>
          <a:p>
            <a:pPr lvl="0" algn="l" rtl="0"/>
            <a:r>
              <a:rPr lang="en-US" dirty="0" smtClean="0"/>
              <a:t>Optimizing nutrition status for healing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dirty="0" smtClean="0"/>
              <a:t>Hyperglycemia is part of a normal response to metabolic stress; strict </a:t>
            </a:r>
            <a:r>
              <a:rPr lang="en-US" dirty="0" err="1" smtClean="0"/>
              <a:t>glycemic</a:t>
            </a:r>
            <a:r>
              <a:rPr lang="en-US" dirty="0" smtClean="0"/>
              <a:t> control is associated with:</a:t>
            </a:r>
          </a:p>
          <a:p>
            <a:pPr lvl="0" algn="l" rtl="0"/>
            <a:r>
              <a:rPr lang="en-US" dirty="0" smtClean="0"/>
              <a:t>Improved gut function</a:t>
            </a:r>
          </a:p>
          <a:p>
            <a:pPr lvl="0" algn="l" rtl="0"/>
            <a:r>
              <a:rPr lang="en-US" dirty="0" smtClean="0"/>
              <a:t>Reduced infection</a:t>
            </a:r>
          </a:p>
          <a:p>
            <a:pPr lvl="0" algn="l" rtl="0"/>
            <a:r>
              <a:rPr lang="en-US" dirty="0" smtClean="0"/>
              <a:t>Improved morbidity and mortality risk</a:t>
            </a:r>
          </a:p>
          <a:p>
            <a:pPr lvl="0" algn="l" rtl="0"/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With traumatic brain injury, hyperglycemia is associated with detrimental changes in brain tissue and additional injury.</a:t>
            </a:r>
          </a:p>
          <a:p>
            <a:r>
              <a:rPr lang="en-US" dirty="0" smtClean="0"/>
              <a:t> </a:t>
            </a:r>
          </a:p>
          <a:p>
            <a:pPr lvl="0" algn="l" rtl="0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l" rtl="0"/>
            <a:r>
              <a:rPr lang="en-US" dirty="0" smtClean="0"/>
              <a:t>Nutrition via the </a:t>
            </a:r>
            <a:r>
              <a:rPr lang="en-US" dirty="0" err="1" smtClean="0"/>
              <a:t>enteral</a:t>
            </a:r>
            <a:r>
              <a:rPr lang="en-US" dirty="0" smtClean="0"/>
              <a:t> route with food, oral supplements, or tube feeding is preferred.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Traditionally feeding is withheld until return of bowel motility.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The progression of feedings following surgery should be individualized.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Postoperative </a:t>
            </a:r>
            <a:r>
              <a:rPr lang="en-US" dirty="0" err="1" smtClean="0"/>
              <a:t>ileus</a:t>
            </a:r>
            <a:r>
              <a:rPr lang="en-US" dirty="0" smtClean="0"/>
              <a:t> is a complication that precludes </a:t>
            </a:r>
            <a:r>
              <a:rPr lang="en-US" dirty="0" err="1" smtClean="0"/>
              <a:t>enteral</a:t>
            </a:r>
            <a:r>
              <a:rPr lang="en-US" dirty="0" smtClean="0"/>
              <a:t> intake.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More aggressive nutrition support may be needed for clients who cannot eat for more than 7 days or have insufficient intake for more than 10 days.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2800" dirty="0" smtClean="0"/>
              <a:t>Nutrition of trauma clients is the same as surgical, but lacks preoperative nutrition assessment or intervention.</a:t>
            </a:r>
          </a:p>
          <a:p>
            <a:pPr lvl="0" algn="l" rtl="0"/>
            <a:r>
              <a:rPr lang="en-US" sz="2800" dirty="0" smtClean="0"/>
              <a:t>Nutrition status should be monitored closely for changing needs.</a:t>
            </a:r>
          </a:p>
          <a:p>
            <a:pPr lvl="0" algn="l" rtl="0"/>
            <a:r>
              <a:rPr lang="en-US" sz="2800" dirty="0" smtClean="0"/>
              <a:t>Clients with traumatic brain injury may or may not have visible symptoms. </a:t>
            </a:r>
          </a:p>
          <a:p>
            <a:pPr lvl="1" algn="l" rtl="0"/>
            <a:r>
              <a:rPr lang="en-US" dirty="0" err="1" smtClean="0"/>
              <a:t>Hypermetabolism</a:t>
            </a:r>
            <a:r>
              <a:rPr lang="en-US" dirty="0" smtClean="0"/>
              <a:t> </a:t>
            </a:r>
          </a:p>
          <a:p>
            <a:pPr algn="l" rtl="0"/>
            <a:r>
              <a:rPr lang="en-US" sz="2800" dirty="0" err="1" smtClean="0"/>
              <a:t>Hypercatabolism</a:t>
            </a:r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smtClean="0"/>
              <a:t>Energy needs increase following this type of injury.</a:t>
            </a:r>
          </a:p>
          <a:p>
            <a:pPr lvl="0" algn="l" rtl="0"/>
            <a:r>
              <a:rPr lang="en-US" dirty="0" smtClean="0"/>
              <a:t>Outcomes are improved when nutrition care is instituted early and adequate intake is achieved.</a:t>
            </a:r>
          </a:p>
          <a:p>
            <a:pPr lvl="0" algn="l" rtl="0"/>
            <a:r>
              <a:rPr lang="en-US" dirty="0" smtClean="0"/>
              <a:t>Nutrition care transitions to oral intake.</a:t>
            </a:r>
          </a:p>
          <a:p>
            <a:pPr lvl="0" algn="l" rtl="0"/>
            <a:r>
              <a:rPr lang="en-US" dirty="0" smtClean="0"/>
              <a:t>Transition to oral feeding can be complicated by </a:t>
            </a:r>
            <a:r>
              <a:rPr lang="en-US" dirty="0" err="1" smtClean="0"/>
              <a:t>dysphagia</a:t>
            </a:r>
            <a:r>
              <a:rPr lang="en-US" dirty="0" smtClean="0"/>
              <a:t> or facial and dental fractures.</a:t>
            </a:r>
          </a:p>
          <a:p>
            <a:pPr lvl="0" algn="l" rtl="0"/>
            <a:r>
              <a:rPr lang="en-US" dirty="0" smtClean="0"/>
              <a:t>Early nutritional needs are high because of metabolic response to trauma and occurrence of weight loss and malnutrition.</a:t>
            </a:r>
          </a:p>
          <a:p>
            <a:pPr algn="l" rtl="0"/>
            <a:r>
              <a:rPr lang="en-US" dirty="0" smtClean="0"/>
              <a:t>As metabolic response is lessened during recovery, energy and protein needs increase with the physical demands of rehabilitation</a:t>
            </a:r>
            <a:endParaRPr lang="ar-J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l" rtl="0">
              <a:buNone/>
            </a:pPr>
            <a:r>
              <a:rPr lang="en-US" dirty="0" smtClean="0"/>
              <a:t>Infection</a:t>
            </a:r>
            <a:r>
              <a:rPr lang="en-US" i="1" dirty="0" smtClean="0"/>
              <a:t> </a:t>
            </a:r>
            <a:r>
              <a:rPr lang="en-US" dirty="0" smtClean="0"/>
              <a:t>causes an inflammatory response that can elevate energy requirements.</a:t>
            </a:r>
          </a:p>
          <a:p>
            <a:pPr lvl="0" algn="l" rtl="0"/>
            <a:r>
              <a:rPr lang="en-US" dirty="0" smtClean="0"/>
              <a:t>Systemic inflammatory response syndrome (SIRS) is widespread inflammation.</a:t>
            </a:r>
          </a:p>
          <a:p>
            <a:pPr lvl="0" algn="l" rtl="0"/>
            <a:r>
              <a:rPr lang="en-US" dirty="0" smtClean="0"/>
              <a:t>SIRS may cause multiple organ dysfunction syndrome (MODS).</a:t>
            </a:r>
          </a:p>
          <a:p>
            <a:pPr lvl="0" algn="l" rtl="0"/>
            <a:r>
              <a:rPr lang="en-US" dirty="0" smtClean="0"/>
              <a:t>MODS nutrition care is contingent upon assessment of organ function.</a:t>
            </a:r>
          </a:p>
          <a:p>
            <a:pPr lvl="0" algn="l" rtl="0"/>
            <a:r>
              <a:rPr lang="en-US" dirty="0" smtClean="0"/>
              <a:t>Intestinal tract as a route for nutrition support to maintain gut-associated lymphoid tissue (GALT</a:t>
            </a:r>
            <a:r>
              <a:rPr lang="en-US" dirty="0" smtClean="0"/>
              <a:t>).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2800" dirty="0" smtClean="0"/>
              <a:t>Burn victims have a heightened inflammatory response, placing them among the most </a:t>
            </a:r>
            <a:r>
              <a:rPr lang="en-US" sz="2800" dirty="0" err="1" smtClean="0"/>
              <a:t>hypermetabolic</a:t>
            </a:r>
            <a:r>
              <a:rPr lang="en-US" sz="2800" dirty="0" smtClean="0"/>
              <a:t>. Additional factors compounding increased nutritional demands:</a:t>
            </a:r>
          </a:p>
          <a:p>
            <a:pPr lvl="1" algn="l" rtl="0"/>
            <a:r>
              <a:rPr lang="en-US" dirty="0" smtClean="0"/>
              <a:t>Complicating injuries</a:t>
            </a:r>
          </a:p>
          <a:p>
            <a:pPr lvl="1" algn="l" rtl="0"/>
            <a:r>
              <a:rPr lang="en-US" dirty="0" smtClean="0"/>
              <a:t>Organ dysfunction</a:t>
            </a:r>
          </a:p>
          <a:p>
            <a:pPr algn="l" rtl="0"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Poor nutrition and immobility are considered risk factors for pressure ulcers.</a:t>
            </a:r>
          </a:p>
          <a:p>
            <a:pPr lvl="0" algn="l" rtl="0"/>
            <a:r>
              <a:rPr lang="en-US" dirty="0" smtClean="0"/>
              <a:t>The presence of a pressure ulcer lead to </a:t>
            </a:r>
            <a:r>
              <a:rPr lang="en-US" dirty="0" err="1" smtClean="0"/>
              <a:t>hypermetabolism</a:t>
            </a:r>
            <a:r>
              <a:rPr lang="en-US" dirty="0" smtClean="0"/>
              <a:t> and nutrient loss from catabolism.</a:t>
            </a:r>
          </a:p>
          <a:p>
            <a:pPr lvl="0" algn="l" rtl="0"/>
            <a:r>
              <a:rPr lang="en-US" dirty="0" smtClean="0"/>
              <a:t>Wound infection worsens </a:t>
            </a:r>
            <a:r>
              <a:rPr lang="en-US" dirty="0" err="1" smtClean="0"/>
              <a:t>hypermetabolic</a:t>
            </a:r>
            <a:r>
              <a:rPr lang="en-US" dirty="0" smtClean="0"/>
              <a:t> and </a:t>
            </a:r>
            <a:r>
              <a:rPr lang="en-US" dirty="0" err="1" smtClean="0"/>
              <a:t>hypercatabolic</a:t>
            </a:r>
            <a:r>
              <a:rPr lang="en-US" dirty="0" smtClean="0"/>
              <a:t> effects.</a:t>
            </a:r>
          </a:p>
          <a:p>
            <a:pPr lvl="0" algn="l" rtl="0"/>
            <a:r>
              <a:rPr lang="en-US" dirty="0" smtClean="0"/>
              <a:t>Staging for pressure ulcers can serve as a guideline for extent of wound: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Central goals for treating pressure ulcers:</a:t>
            </a:r>
          </a:p>
          <a:p>
            <a:pPr lvl="0" algn="l" rtl="0"/>
            <a:r>
              <a:rPr lang="en-US" dirty="0" smtClean="0"/>
              <a:t>Adequate hydration status</a:t>
            </a:r>
          </a:p>
          <a:p>
            <a:pPr lvl="0" algn="l" rtl="0"/>
            <a:r>
              <a:rPr lang="en-US" dirty="0" smtClean="0"/>
              <a:t>Correcting existing nutritional deficiencies</a:t>
            </a:r>
          </a:p>
          <a:p>
            <a:pPr lvl="0" algn="l" rtl="0"/>
            <a:r>
              <a:rPr lang="en-US" dirty="0" smtClean="0"/>
              <a:t>Meeting increased metabolic requirements</a:t>
            </a:r>
          </a:p>
          <a:p>
            <a:pPr lvl="0" algn="l" rtl="0"/>
            <a:r>
              <a:rPr lang="en-US" dirty="0" smtClean="0"/>
              <a:t>Supplementation is recommended in clients with demonstrated deficiency.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dirty="0" smtClean="0"/>
              <a:t>Chronic obstructive pulmonary disease (COPD) results in poor nutrition status. The etiology of malnutrition:</a:t>
            </a:r>
          </a:p>
          <a:p>
            <a:pPr lvl="0" algn="l" rtl="0"/>
            <a:r>
              <a:rPr lang="en-US" dirty="0" smtClean="0"/>
              <a:t>Increase in energy requirements due to breathing</a:t>
            </a:r>
          </a:p>
          <a:p>
            <a:pPr lvl="0" algn="l" rtl="0"/>
            <a:r>
              <a:rPr lang="en-US" dirty="0" smtClean="0"/>
              <a:t>Inflammatory effects of the disease</a:t>
            </a:r>
          </a:p>
          <a:p>
            <a:pPr lvl="0" algn="l" rtl="0"/>
            <a:r>
              <a:rPr lang="en-US" dirty="0" smtClean="0"/>
              <a:t>Medications such as B-2 antagonists</a:t>
            </a:r>
          </a:p>
          <a:p>
            <a:pPr lvl="0" algn="l" rtl="0"/>
            <a:r>
              <a:rPr lang="en-US" dirty="0" smtClean="0"/>
              <a:t>Mechanical ventilation</a:t>
            </a:r>
          </a:p>
          <a:p>
            <a:pPr lvl="0" algn="l" rtl="0"/>
            <a:r>
              <a:rPr lang="en-US" dirty="0" smtClean="0"/>
              <a:t>Metabolic response to the inflammatory state</a:t>
            </a:r>
          </a:p>
          <a:p>
            <a:pPr lvl="0" algn="l" rtl="0"/>
            <a:r>
              <a:rPr lang="en-US" dirty="0" smtClean="0"/>
              <a:t>Certain medications that have catabolic effect</a:t>
            </a:r>
          </a:p>
          <a:p>
            <a:pPr lvl="0" algn="l" rtl="0"/>
            <a:r>
              <a:rPr lang="en-US" dirty="0" smtClean="0"/>
              <a:t>Muscle loss occurring with decreased physical activity level</a:t>
            </a:r>
          </a:p>
          <a:p>
            <a:pPr algn="l" rtl="0"/>
            <a:r>
              <a:rPr lang="en-US" dirty="0" smtClean="0"/>
              <a:t>Decreased dietary intake because of </a:t>
            </a:r>
            <a:r>
              <a:rPr lang="en-US" dirty="0" err="1" smtClean="0"/>
              <a:t>dyspnea</a:t>
            </a:r>
            <a:r>
              <a:rPr lang="en-US" dirty="0" smtClean="0"/>
              <a:t>, hypoxia during meals, early satiety, and anorexia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STRESS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 smtClean="0"/>
              <a:t>Critical illness, severe injury, infection, trauma, and major surgery are serious conditions</a:t>
            </a:r>
          </a:p>
          <a:p>
            <a:pPr algn="l" rtl="0">
              <a:buNone/>
            </a:pPr>
            <a:r>
              <a:rPr lang="en-US" dirty="0" smtClean="0"/>
              <a:t>that may cause profound physiological changes. The term </a:t>
            </a:r>
            <a:r>
              <a:rPr lang="en-US" b="1" dirty="0" smtClean="0"/>
              <a:t>metabolic stress refers to the:</a:t>
            </a:r>
          </a:p>
          <a:p>
            <a:pPr algn="l" rtl="0"/>
            <a:r>
              <a:rPr lang="en-US" dirty="0" smtClean="0"/>
              <a:t>physiological effects of these conditions.</a:t>
            </a:r>
          </a:p>
          <a:p>
            <a:pPr algn="l" rtl="0"/>
            <a:r>
              <a:rPr lang="en-US" dirty="0" smtClean="0"/>
              <a:t>Metabolic stress affects the major body systems in different ways. It inhibits the ability of</a:t>
            </a:r>
          </a:p>
          <a:p>
            <a:pPr algn="l" rtl="0">
              <a:buNone/>
            </a:pPr>
            <a:r>
              <a:rPr lang="en-US" dirty="0" smtClean="0"/>
              <a:t>the immune system to protect against outside invaders, slows wound healing, and may</a:t>
            </a:r>
          </a:p>
          <a:p>
            <a:pPr algn="l" rtl="0">
              <a:buNone/>
            </a:pPr>
            <a:r>
              <a:rPr lang="en-US" dirty="0" smtClean="0"/>
              <a:t>diminish muscle strength.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Recovery is enhanced when the patient receives adequate</a:t>
            </a:r>
          </a:p>
          <a:p>
            <a:pPr algn="l" rtl="0">
              <a:buNone/>
            </a:pPr>
            <a:r>
              <a:rPr lang="en-US" u="sng" dirty="0" smtClean="0"/>
              <a:t>medical and nutritional care to prevent sepsis and organ failure.</a:t>
            </a:r>
            <a:endParaRPr lang="ar-JO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l" rtl="0">
              <a:buNone/>
            </a:pPr>
            <a:r>
              <a:rPr lang="en-US" dirty="0" err="1" smtClean="0"/>
              <a:t>Undernutrition</a:t>
            </a:r>
            <a:r>
              <a:rPr lang="en-US" dirty="0" smtClean="0"/>
              <a:t> and loss of lean body mass is associated with:</a:t>
            </a:r>
          </a:p>
          <a:p>
            <a:pPr lvl="0" algn="l" rtl="0"/>
            <a:r>
              <a:rPr lang="en-US" dirty="0" smtClean="0"/>
              <a:t>Decline in pulmonary function</a:t>
            </a:r>
          </a:p>
          <a:p>
            <a:pPr lvl="0" algn="l" rtl="0"/>
            <a:r>
              <a:rPr lang="en-US" dirty="0" smtClean="0"/>
              <a:t>Loss of </a:t>
            </a:r>
            <a:r>
              <a:rPr lang="en-US" dirty="0" err="1" smtClean="0"/>
              <a:t>ventilatory</a:t>
            </a:r>
            <a:r>
              <a:rPr lang="en-US" dirty="0" smtClean="0"/>
              <a:t> muscle strength</a:t>
            </a:r>
          </a:p>
          <a:p>
            <a:pPr lvl="0" algn="l" rtl="0"/>
            <a:r>
              <a:rPr lang="en-US" dirty="0" smtClean="0"/>
              <a:t>Reduced </a:t>
            </a:r>
            <a:r>
              <a:rPr lang="en-US" smtClean="0"/>
              <a:t>exercise </a:t>
            </a:r>
            <a:r>
              <a:rPr lang="en-US" smtClean="0"/>
              <a:t>capacity</a:t>
            </a: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Risk of pneumonia is increased due to malnutrition.</a:t>
            </a:r>
          </a:p>
          <a:p>
            <a:pPr lvl="0" algn="l" rtl="0"/>
            <a:r>
              <a:rPr lang="en-US" dirty="0" smtClean="0"/>
              <a:t>Nutritional </a:t>
            </a:r>
            <a:r>
              <a:rPr lang="en-US" dirty="0" smtClean="0"/>
              <a:t>care of client with COPD: optimizing calories and protein to restore lean body mass and adequate energy.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2"/>
            <a:ext cx="7959725" cy="4370388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BZ" sz="5400" i="1" dirty="0" smtClean="0">
                <a:latin typeface="Comic Sans MS" pitchFamily="66" charset="0"/>
              </a:rPr>
              <a:t/>
            </a:r>
            <a:br>
              <a:rPr lang="en-BZ" sz="5400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the end…….</a:t>
            </a:r>
            <a:br>
              <a:rPr lang="en-BZ" sz="4400" b="1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QUESTIONES????</a:t>
            </a:r>
            <a:br>
              <a:rPr lang="en-BZ" sz="4400" b="1" i="1" dirty="0" smtClean="0">
                <a:latin typeface="Comic Sans MS" pitchFamily="66" charset="0"/>
              </a:rPr>
            </a:br>
            <a:endParaRPr lang="en-US" sz="4400" b="1" i="1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915CA1C4-22D3-42E9-BB8A-A4A52FE4737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Physiologic stress is also called metabolic stress. In response to a physical insult to the body (injury, surgery), a cascade of reactions involving hormones, inflammatory agents, and the central nervous system results in the stress response. 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l" rtl="0">
              <a:buNone/>
            </a:pPr>
            <a:r>
              <a:rPr lang="en-US" dirty="0" smtClean="0"/>
              <a:t>Fight-or-flight response hormones are triggered in an attempt to provide the body with quick energy in the form of glucose and stimulation of the central nervous system.</a:t>
            </a:r>
          </a:p>
          <a:p>
            <a:pPr lvl="0" algn="l" rtl="0"/>
            <a:r>
              <a:rPr lang="en-US" dirty="0" smtClean="0"/>
              <a:t>Increased metabolic rate from central nervous system stimulation leads to </a:t>
            </a:r>
            <a:r>
              <a:rPr lang="en-US" dirty="0" err="1" smtClean="0"/>
              <a:t>hypermetabolism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Accelerated protein losses cause </a:t>
            </a:r>
            <a:r>
              <a:rPr lang="en-US" dirty="0" err="1" smtClean="0"/>
              <a:t>hypercatabolism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err="1" smtClean="0"/>
              <a:t>Hypermetabolism</a:t>
            </a:r>
            <a:r>
              <a:rPr lang="en-US" dirty="0" smtClean="0"/>
              <a:t> and </a:t>
            </a:r>
            <a:r>
              <a:rPr lang="en-US" dirty="0" err="1" smtClean="0"/>
              <a:t>hypercatabolism</a:t>
            </a:r>
            <a:r>
              <a:rPr lang="en-US" dirty="0" smtClean="0"/>
              <a:t> have deleterious health consequences when they persist.</a:t>
            </a:r>
          </a:p>
          <a:p>
            <a:pPr lvl="0" algn="l" rtl="0"/>
            <a:r>
              <a:rPr lang="en-US" dirty="0" smtClean="0"/>
              <a:t>Substrate cycling leads to increased energy expenditure with no benefit.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Accelerated catabolism of protein is thought to be extremely detrimental to recovery. Loss of 10% or more of lean body mass, not uncommon with critical illness, is associated with:</a:t>
            </a:r>
          </a:p>
          <a:p>
            <a:pPr lvl="0" algn="l" rtl="0"/>
            <a:r>
              <a:rPr lang="en-US" dirty="0" smtClean="0"/>
              <a:t>Increased complications</a:t>
            </a:r>
          </a:p>
          <a:p>
            <a:pPr lvl="0" algn="l" rtl="0"/>
            <a:r>
              <a:rPr lang="en-US" dirty="0" smtClean="0"/>
              <a:t>Infection</a:t>
            </a:r>
          </a:p>
          <a:p>
            <a:pPr lvl="0" algn="l" rtl="0"/>
            <a:r>
              <a:rPr lang="en-US" dirty="0" smtClean="0"/>
              <a:t>Poor wound healing</a:t>
            </a:r>
          </a:p>
          <a:p>
            <a:pPr lvl="0" algn="l" rtl="0"/>
            <a:r>
              <a:rPr lang="en-US" dirty="0" smtClean="0"/>
              <a:t>Development of spontaneous wounds from skin breakdown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Loss of more than 40% of lean mass is associated with mortality.</a:t>
            </a:r>
          </a:p>
          <a:p>
            <a:pPr lvl="0" algn="l" rtl="0"/>
            <a:r>
              <a:rPr lang="en-US" dirty="0" smtClean="0"/>
              <a:t>Loss of specific proteins has a direct effect on specific aspects of recovery, especially when malnutrition is a result.</a:t>
            </a:r>
          </a:p>
          <a:p>
            <a:pPr lvl="0" algn="l" rtl="0"/>
            <a:r>
              <a:rPr lang="en-US" dirty="0" smtClean="0"/>
              <a:t>Respiratory health is negatively affected by loss of muscle from the diaphragm and auxiliary muscles, leading to diminished contractility and </a:t>
            </a:r>
            <a:r>
              <a:rPr lang="en-US" dirty="0" err="1" smtClean="0"/>
              <a:t>inspiratory</a:t>
            </a:r>
            <a:r>
              <a:rPr lang="en-US" dirty="0" smtClean="0"/>
              <a:t> muscle strength. These effects can also inhibit sufficient cough or prolong mechanical ventilation needs in some clients.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The immune system is compromised by:</a:t>
            </a:r>
          </a:p>
          <a:p>
            <a:pPr lvl="0" algn="l" rtl="0"/>
            <a:r>
              <a:rPr lang="en-US" dirty="0" smtClean="0"/>
              <a:t>Fewer T-cells</a:t>
            </a:r>
          </a:p>
          <a:p>
            <a:pPr lvl="0" algn="l" rtl="0"/>
            <a:r>
              <a:rPr lang="en-US" dirty="0" smtClean="0"/>
              <a:t>Decreased </a:t>
            </a:r>
            <a:r>
              <a:rPr lang="en-US" dirty="0" err="1" smtClean="0"/>
              <a:t>lymphokine</a:t>
            </a:r>
            <a:r>
              <a:rPr lang="en-US" dirty="0" smtClean="0"/>
              <a:t> production</a:t>
            </a:r>
          </a:p>
          <a:p>
            <a:pPr lvl="0" algn="l" rtl="0"/>
            <a:r>
              <a:rPr lang="en-US" dirty="0" smtClean="0"/>
              <a:t>Decreased antibody affinity</a:t>
            </a:r>
          </a:p>
          <a:p>
            <a:pPr lvl="0" algn="l" rtl="0"/>
            <a:r>
              <a:rPr lang="en-US" dirty="0" smtClean="0"/>
              <a:t>Susceptibility to infection</a:t>
            </a:r>
          </a:p>
          <a:p>
            <a:pPr lvl="0" algn="l" rtl="0"/>
            <a:r>
              <a:rPr lang="en-US" dirty="0" smtClean="0"/>
              <a:t>Poor wound healing</a:t>
            </a:r>
          </a:p>
          <a:p>
            <a:pPr lvl="0" algn="l" rtl="0"/>
            <a:r>
              <a:rPr lang="en-US" dirty="0" smtClean="0"/>
              <a:t>Increased rehabilitation needs due to loss of muscle strength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Hyperglycemia occurs in reaction to the fight-or-flight hormone response. High blood sugar has a negative effect on:</a:t>
            </a:r>
          </a:p>
          <a:p>
            <a:pPr lvl="0" algn="l" rtl="0"/>
            <a:r>
              <a:rPr lang="en-US" dirty="0" smtClean="0"/>
              <a:t>Immune function</a:t>
            </a:r>
          </a:p>
          <a:p>
            <a:pPr lvl="0" algn="l" rtl="0"/>
            <a:r>
              <a:rPr lang="en-US" dirty="0" smtClean="0"/>
              <a:t>Wound healing</a:t>
            </a:r>
          </a:p>
          <a:p>
            <a:pPr lvl="0" algn="l" rtl="0"/>
            <a:r>
              <a:rPr lang="en-US" dirty="0" smtClean="0"/>
              <a:t>Fluid and electrolyte balance</a:t>
            </a:r>
          </a:p>
          <a:p>
            <a:pPr lvl="0" algn="l" rtl="0"/>
            <a:r>
              <a:rPr lang="en-US" dirty="0" smtClean="0"/>
              <a:t>Medications, such as corticosteroids, and overfeeding can contribute further to this negative effect.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2177</TotalTime>
  <Words>1434</Words>
  <Application>Microsoft Office PowerPoint</Application>
  <PresentationFormat>On-screen Show (4:3)</PresentationFormat>
  <Paragraphs>222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Physiological  Stress and Malnutrition</vt:lpstr>
      <vt:lpstr>objectives</vt:lpstr>
      <vt:lpstr>METABOLIC STRESS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CONT.. Fluid Needs</vt:lpstr>
      <vt:lpstr>Slide 15</vt:lpstr>
      <vt:lpstr>Slide 16</vt:lpstr>
      <vt:lpstr>Perioperative management</vt:lpstr>
      <vt:lpstr>CONT.. Perioperative management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 the end……. QUESTIONES????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288</cp:revision>
  <dcterms:created xsi:type="dcterms:W3CDTF">2006-08-16T00:00:00Z</dcterms:created>
  <dcterms:modified xsi:type="dcterms:W3CDTF">2015-05-06T04:57:05Z</dcterms:modified>
</cp:coreProperties>
</file>