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8"/>
  </p:notesMasterIdLst>
  <p:handoutMasterIdLst>
    <p:handoutMasterId r:id="rId29"/>
  </p:handoutMasterIdLst>
  <p:sldIdLst>
    <p:sldId id="256" r:id="rId2"/>
    <p:sldId id="279" r:id="rId3"/>
    <p:sldId id="276" r:id="rId4"/>
    <p:sldId id="277" r:id="rId5"/>
    <p:sldId id="278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9" r:id="rId23"/>
    <p:sldId id="306" r:id="rId24"/>
    <p:sldId id="307" r:id="rId25"/>
    <p:sldId id="308" r:id="rId26"/>
    <p:sldId id="27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6/4/2012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EF87A-851B-4E21-BAE8-72621562E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6/4/2012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8EF6A-7048-48B6-98FD-6F1D20A2E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8EF6A-7048-48B6-98FD-6F1D20A2E6F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6/4/2012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C4C-C282-46F9-9278-AD0E5366FB87}" type="datetime1">
              <a:rPr lang="en-US" smtClean="0"/>
              <a:pPr/>
              <a:t>5/10/2015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2856D-F4EB-41AA-9BF8-95FB8979624F}" type="datetime1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30F8-772C-491A-B5C1-CE3B1FBDF7BA}" type="datetime1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33DD2-CA82-4B6E-A246-463FF232821C}" type="datetime1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2ED0B-CFE0-4845-9240-36C3673A99C8}" type="datetime1">
              <a:rPr lang="en-US" smtClean="0"/>
              <a:pPr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260C5-F734-4758-BF29-8A0A15773EE7}" type="datetime1">
              <a:rPr lang="en-US" smtClean="0"/>
              <a:pPr/>
              <a:t>5/10/2015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7111B-1582-4310-A48F-87DFE0AD12C9}" type="datetime1">
              <a:rPr lang="en-US" smtClean="0"/>
              <a:pPr/>
              <a:t>5/10/2015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7DF80-EBCC-490D-8768-35CAAD788434}" type="datetime1">
              <a:rPr lang="en-US" smtClean="0"/>
              <a:pPr/>
              <a:t>5/10/2015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23F3-E2C5-4475-82B7-4BA35C8B1667}" type="datetime1">
              <a:rPr lang="en-US" smtClean="0"/>
              <a:pPr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BDD76-3300-4B0E-A5B3-6930F7492B45}" type="datetime1">
              <a:rPr lang="en-US" smtClean="0"/>
              <a:pPr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252026C-6737-4D2E-8E94-B103C5ADAD6C}" type="datetime1">
              <a:rPr lang="en-US" smtClean="0"/>
              <a:pPr/>
              <a:t>5/10/2015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/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86000" y="3276600"/>
            <a:ext cx="6172200" cy="2209800"/>
          </a:xfrm>
        </p:spPr>
        <p:txBody>
          <a:bodyPr>
            <a:normAutofit fontScale="92500" lnSpcReduction="20000"/>
          </a:bodyPr>
          <a:lstStyle/>
          <a:p>
            <a:endParaRPr lang="en-US" sz="3600" dirty="0" smtClean="0"/>
          </a:p>
          <a:p>
            <a:r>
              <a:rPr lang="en-US" sz="4800" dirty="0" smtClean="0"/>
              <a:t>Unit 23</a:t>
            </a:r>
          </a:p>
          <a:p>
            <a:endParaRPr lang="en-US" sz="3600" dirty="0" smtClean="0"/>
          </a:p>
          <a:p>
            <a:r>
              <a:rPr lang="en-US" sz="3600" dirty="0" smtClean="0">
                <a:latin typeface="Monotype Corsiva" pitchFamily="66" charset="0"/>
              </a:rPr>
              <a:t>Dr. </a:t>
            </a:r>
            <a:r>
              <a:rPr lang="en-US" sz="3600" dirty="0" err="1" smtClean="0">
                <a:latin typeface="Monotype Corsiva" pitchFamily="66" charset="0"/>
              </a:rPr>
              <a:t>Banan</a:t>
            </a:r>
            <a:r>
              <a:rPr lang="en-US" sz="3600" dirty="0" smtClean="0">
                <a:latin typeface="Monotype Corsiva" pitchFamily="66" charset="0"/>
              </a:rPr>
              <a:t> T. </a:t>
            </a:r>
            <a:r>
              <a:rPr lang="en-US" sz="3600" dirty="0" err="1" smtClean="0">
                <a:latin typeface="Monotype Corsiva" pitchFamily="66" charset="0"/>
              </a:rPr>
              <a:t>Awawadeh</a:t>
            </a:r>
            <a:endParaRPr lang="en-US" sz="3600" dirty="0" smtClean="0">
              <a:latin typeface="Monotype Corsiva" pitchFamily="66" charset="0"/>
            </a:endParaRPr>
          </a:p>
          <a:p>
            <a:endParaRPr lang="en-US" sz="3600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F17A-60E7-49AC-ACBE-7DF086DD8606}" type="datetime1">
              <a:rPr lang="en-US" smtClean="0"/>
              <a:pPr/>
              <a:t>5/10/2015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905000"/>
            <a:ext cx="6629400" cy="838200"/>
          </a:xfrm>
        </p:spPr>
        <p:txBody>
          <a:bodyPr>
            <a:noAutofit/>
          </a:bodyPr>
          <a:lstStyle/>
          <a:p>
            <a:r>
              <a:rPr sz="2800" b="1" i="1" smtClean="0"/>
              <a:t>Nutrition for Patients with Cancer.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5/10/2015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sz="2800" dirty="0" smtClean="0"/>
              <a:t>Poor nutrition status and weight loss may: </a:t>
            </a:r>
          </a:p>
          <a:p>
            <a:pPr lvl="0" algn="l" rtl="0"/>
            <a:r>
              <a:rPr lang="en-US" sz="2800" dirty="0" smtClean="0"/>
              <a:t>Interfere with completion of cancer treatment</a:t>
            </a:r>
          </a:p>
          <a:p>
            <a:pPr lvl="0" algn="l" rtl="0"/>
            <a:r>
              <a:rPr lang="en-US" sz="2800" dirty="0" smtClean="0"/>
              <a:t>Impair healing</a:t>
            </a:r>
          </a:p>
          <a:p>
            <a:pPr lvl="0" algn="l" rtl="0"/>
            <a:r>
              <a:rPr lang="en-US" sz="2800" dirty="0" smtClean="0"/>
              <a:t>Increase risk of complications</a:t>
            </a:r>
          </a:p>
          <a:p>
            <a:pPr lvl="0" algn="l" rtl="0"/>
            <a:r>
              <a:rPr lang="en-US" sz="2800" dirty="0" smtClean="0"/>
              <a:t>Diminish quality of life</a:t>
            </a:r>
          </a:p>
          <a:p>
            <a:pPr lvl="0" algn="l" rtl="0"/>
            <a:endParaRPr lang="en-US" sz="2800" dirty="0" smtClean="0"/>
          </a:p>
          <a:p>
            <a:pPr algn="l" rtl="0">
              <a:buNone/>
            </a:pPr>
            <a:r>
              <a:rPr lang="en-US" sz="2800" dirty="0" smtClean="0"/>
              <a:t>***** </a:t>
            </a:r>
            <a:r>
              <a:rPr lang="en-US" dirty="0" smtClean="0"/>
              <a:t>Some cancer clients remain overweight or obese during treatment. Others gain weight as a side effect.</a:t>
            </a:r>
          </a:p>
          <a:p>
            <a:pPr algn="l" rtl="0">
              <a:buNone/>
            </a:pPr>
            <a:endParaRPr lang="en-US" sz="2800" dirty="0" smtClean="0"/>
          </a:p>
          <a:p>
            <a:endParaRPr lang="ar-JO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Risk </a:t>
            </a:r>
            <a:r>
              <a:rPr lang="en-US" sz="2400" b="1" dirty="0" smtClean="0">
                <a:solidFill>
                  <a:schemeClr val="tx1"/>
                </a:solidFill>
              </a:rPr>
              <a:t>factors for malnutrition in the client with </a:t>
            </a:r>
            <a:r>
              <a:rPr lang="en-US" sz="2400" b="1" dirty="0" smtClean="0">
                <a:solidFill>
                  <a:schemeClr val="tx1"/>
                </a:solidFill>
              </a:rPr>
              <a:t>cancer</a:t>
            </a:r>
            <a:r>
              <a:rPr lang="en-US" sz="2400" dirty="0" smtClean="0"/>
              <a:t>.</a:t>
            </a:r>
            <a:endParaRPr lang="ar-JO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5/10/2015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l" rtl="0"/>
            <a:r>
              <a:rPr lang="en-US" dirty="0" smtClean="0"/>
              <a:t>Assess client at diagnosis and at regular intervals for disease-related symptoms that negatively affect nutrition status. Diminished dietary intake can be caused by:</a:t>
            </a:r>
          </a:p>
          <a:p>
            <a:pPr lvl="0" algn="l" rtl="0"/>
            <a:r>
              <a:rPr lang="en-US" dirty="0" smtClean="0"/>
              <a:t>Anorexia</a:t>
            </a:r>
          </a:p>
          <a:p>
            <a:pPr lvl="0" algn="l" rtl="0"/>
            <a:r>
              <a:rPr lang="en-US" dirty="0" smtClean="0"/>
              <a:t>Taste change:</a:t>
            </a:r>
          </a:p>
          <a:p>
            <a:pPr lvl="0" algn="l" rtl="0"/>
            <a:r>
              <a:rPr lang="en-US" dirty="0" smtClean="0"/>
              <a:t>Pain</a:t>
            </a:r>
          </a:p>
          <a:p>
            <a:pPr lvl="0" algn="l" rtl="0"/>
            <a:r>
              <a:rPr lang="en-US" dirty="0" smtClean="0"/>
              <a:t>Gastrointestinal symptoms:</a:t>
            </a:r>
          </a:p>
          <a:p>
            <a:pPr lvl="0" algn="l" rtl="0"/>
            <a:r>
              <a:rPr lang="en-US" dirty="0" smtClean="0"/>
              <a:t>Anxiety</a:t>
            </a:r>
          </a:p>
          <a:p>
            <a:pPr lvl="0" algn="l" rtl="0"/>
            <a:r>
              <a:rPr lang="en-US" dirty="0" smtClean="0"/>
              <a:t>Depression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5/10/2015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>
              <a:buNone/>
            </a:pPr>
            <a:r>
              <a:rPr lang="en-US" dirty="0" smtClean="0"/>
              <a:t>Cancer </a:t>
            </a:r>
            <a:r>
              <a:rPr lang="en-US" dirty="0" err="1" smtClean="0"/>
              <a:t>cachexia</a:t>
            </a:r>
            <a:r>
              <a:rPr lang="en-US" dirty="0" smtClean="0"/>
              <a:t> is unexplained weight loss and tissue wasting.</a:t>
            </a:r>
          </a:p>
          <a:p>
            <a:pPr lvl="0" algn="l" rtl="0"/>
            <a:r>
              <a:rPr lang="en-US" dirty="0" smtClean="0"/>
              <a:t>Does not occur with all cancer types.</a:t>
            </a:r>
          </a:p>
          <a:p>
            <a:pPr lvl="0" algn="l" rtl="0"/>
            <a:r>
              <a:rPr lang="en-US" dirty="0" smtClean="0"/>
              <a:t>Weight loss is seen with solid-type tumors.</a:t>
            </a:r>
          </a:p>
          <a:p>
            <a:pPr lvl="0" algn="l" rtl="0"/>
            <a:r>
              <a:rPr lang="en-US" dirty="0" smtClean="0"/>
              <a:t>Wasting is worsened by fostering futile metabolic changes.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5/10/2015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/>
            <a:r>
              <a:rPr lang="en-US" dirty="0" smtClean="0"/>
              <a:t>All kinds of cancer treatment can have profound effects on nutrition </a:t>
            </a:r>
            <a:r>
              <a:rPr lang="en-US" dirty="0" smtClean="0"/>
              <a:t>status such as:</a:t>
            </a:r>
          </a:p>
          <a:p>
            <a:pPr lvl="0" algn="l" rtl="0"/>
            <a:r>
              <a:rPr lang="en-US" dirty="0" smtClean="0"/>
              <a:t>1. chemotherapy.</a:t>
            </a:r>
          </a:p>
          <a:p>
            <a:pPr lvl="0" algn="l" rtl="0"/>
            <a:r>
              <a:rPr lang="en-US" dirty="0" smtClean="0"/>
              <a:t>2. radiation therapy.</a:t>
            </a:r>
          </a:p>
          <a:p>
            <a:pPr lvl="0" algn="l" rtl="0"/>
            <a:r>
              <a:rPr lang="en-US" dirty="0" smtClean="0"/>
              <a:t>3. surgery.</a:t>
            </a:r>
            <a:endParaRPr lang="en-US" dirty="0" smtClean="0"/>
          </a:p>
          <a:p>
            <a:pPr algn="l" rtl="0"/>
            <a:r>
              <a:rPr lang="en-US" dirty="0" smtClean="0"/>
              <a:t>Chemotherapy and radiation may occur together, compounding the effects on nutrition</a:t>
            </a:r>
            <a:endParaRPr lang="ar-JO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5/10/2015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 algn="l" rtl="0">
              <a:buNone/>
            </a:pPr>
            <a:r>
              <a:rPr lang="en-US" dirty="0" smtClean="0"/>
              <a:t>Rapidly dividing cells (intestine and bone marrow) are affected by the </a:t>
            </a:r>
            <a:r>
              <a:rPr lang="en-US" dirty="0" err="1" smtClean="0"/>
              <a:t>cytotoxic</a:t>
            </a:r>
            <a:r>
              <a:rPr lang="en-US" dirty="0" smtClean="0"/>
              <a:t> effects of chemotherapy and radiation, so GI effects may occur.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Dietary intake and nutritional status jeopardized by:</a:t>
            </a:r>
          </a:p>
          <a:p>
            <a:pPr lvl="0" algn="l" rtl="0"/>
            <a:r>
              <a:rPr lang="en-US" dirty="0" smtClean="0"/>
              <a:t>Oral </a:t>
            </a:r>
            <a:r>
              <a:rPr lang="en-US" dirty="0" err="1" smtClean="0"/>
              <a:t>mucositis</a:t>
            </a:r>
            <a:endParaRPr lang="en-US" dirty="0" smtClean="0"/>
          </a:p>
          <a:p>
            <a:pPr lvl="0" algn="l" rtl="0"/>
            <a:r>
              <a:rPr lang="en-US" dirty="0" smtClean="0"/>
              <a:t>Nausea</a:t>
            </a:r>
          </a:p>
          <a:p>
            <a:pPr lvl="0" algn="l" rtl="0"/>
            <a:r>
              <a:rPr lang="en-US" dirty="0" smtClean="0"/>
              <a:t>Vomiting</a:t>
            </a:r>
          </a:p>
          <a:p>
            <a:pPr lvl="0" algn="l" rtl="0"/>
            <a:r>
              <a:rPr lang="en-US" dirty="0" smtClean="0"/>
              <a:t>Abdominal pain</a:t>
            </a:r>
          </a:p>
          <a:p>
            <a:pPr lvl="0" algn="l" rtl="0"/>
            <a:r>
              <a:rPr lang="en-US" dirty="0" smtClean="0"/>
              <a:t>Diarrhea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5/10/2015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/>
            <a:r>
              <a:rPr lang="en-US" dirty="0" smtClean="0"/>
              <a:t>Side effects from chemotherapy that cause risk for malnutrition depend on the prescribed treatment and the duration and frequency of treatment.</a:t>
            </a:r>
          </a:p>
          <a:p>
            <a:pPr lvl="0" algn="l" rtl="0"/>
            <a:r>
              <a:rPr lang="en-US" dirty="0" smtClean="0"/>
              <a:t>Side effects from radiation depend on the area being irradiated and the daily dose of radiation.</a:t>
            </a:r>
          </a:p>
          <a:p>
            <a:pPr lvl="0" algn="l" rtl="0"/>
            <a:r>
              <a:rPr lang="en-US" dirty="0" smtClean="0"/>
              <a:t>Intake </a:t>
            </a:r>
            <a:r>
              <a:rPr lang="en-US" dirty="0" smtClean="0"/>
              <a:t>can be diminished because of smell and taste changes.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5/10/2015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 algn="l" rtl="0"/>
            <a:r>
              <a:rPr lang="en-US" dirty="0" smtClean="0"/>
              <a:t>Nutritional effects resulting from surgical intervention depend on site and extent of surgery. Close nutrition monitoring and intervention is required.</a:t>
            </a:r>
          </a:p>
          <a:p>
            <a:pPr algn="l" rtl="0"/>
            <a:endParaRPr lang="en-US" dirty="0" smtClean="0"/>
          </a:p>
          <a:p>
            <a:pPr lvl="0" algn="l" rtl="0"/>
            <a:r>
              <a:rPr lang="en-US" dirty="0" smtClean="0"/>
              <a:t>Nutrition challenges occur with bone marrow or stem cell transplant.</a:t>
            </a:r>
          </a:p>
          <a:p>
            <a:pPr lvl="0" algn="l" rtl="0"/>
            <a:r>
              <a:rPr lang="en-US" dirty="0" smtClean="0"/>
              <a:t>Immunosuppressive therapy increases risk of food-borne illness.</a:t>
            </a:r>
          </a:p>
          <a:p>
            <a:pPr lvl="0" algn="l" rtl="0"/>
            <a:r>
              <a:rPr lang="en-US" dirty="0" smtClean="0"/>
              <a:t>Multiple organ failure may occur with graft-versus-host disease.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  <a:cs typeface="+mn-cs"/>
              </a:rPr>
              <a:t>the prevention or treatment of symptoms and side effects from </a:t>
            </a:r>
            <a:r>
              <a:rPr lang="en-US" sz="2000" b="1" dirty="0" smtClean="0">
                <a:solidFill>
                  <a:schemeClr val="tx1"/>
                </a:solidFill>
                <a:cs typeface="+mn-cs"/>
              </a:rPr>
              <a:t>cancer</a:t>
            </a:r>
            <a:r>
              <a:rPr lang="en-US" dirty="0" smtClean="0"/>
              <a:t>.</a:t>
            </a:r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5/10/2015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/>
            <a:r>
              <a:rPr lang="en-US" dirty="0" smtClean="0"/>
              <a:t>Individual’s needs are dictated by the type of cancer, treatment, accompanying symptoms, and side effects.</a:t>
            </a:r>
          </a:p>
          <a:p>
            <a:pPr lvl="0" algn="l" rtl="0"/>
            <a:r>
              <a:rPr lang="en-US" dirty="0" smtClean="0"/>
              <a:t>Needs may change over the course of the disease; monitor and reassess.</a:t>
            </a:r>
          </a:p>
          <a:p>
            <a:pPr lvl="0" algn="l" rtl="0"/>
            <a:r>
              <a:rPr lang="en-US" dirty="0" smtClean="0"/>
              <a:t>Nutrition and/or medical intervention for symptoms or treatment side effects</a:t>
            </a:r>
          </a:p>
          <a:p>
            <a:r>
              <a:rPr lang="en-US" dirty="0" smtClean="0"/>
              <a:t> 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5/10/2015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>
              <a:buNone/>
            </a:pPr>
            <a:r>
              <a:rPr lang="en-US" dirty="0" smtClean="0"/>
              <a:t>Cancer </a:t>
            </a:r>
            <a:r>
              <a:rPr lang="en-US" dirty="0" err="1" smtClean="0"/>
              <a:t>cachexia</a:t>
            </a:r>
            <a:r>
              <a:rPr lang="en-US" dirty="0" smtClean="0"/>
              <a:t> is difficult to treat. Diet should supply:</a:t>
            </a:r>
          </a:p>
          <a:p>
            <a:pPr lvl="0" algn="l" rtl="0"/>
            <a:r>
              <a:rPr lang="en-US" dirty="0" smtClean="0"/>
              <a:t>Adequate calories and protein</a:t>
            </a:r>
          </a:p>
          <a:p>
            <a:pPr lvl="0" algn="l" rtl="0"/>
            <a:r>
              <a:rPr lang="en-US" dirty="0" smtClean="0"/>
              <a:t>Omega-3 fatty supplements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5/10/2015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>
              <a:buNone/>
            </a:pPr>
            <a:r>
              <a:rPr lang="en-US" dirty="0" smtClean="0"/>
              <a:t>Nausea and vomiting can be treated with medical/nutritional intervention.</a:t>
            </a:r>
          </a:p>
          <a:p>
            <a:pPr lvl="0" algn="l" rtl="0"/>
            <a:r>
              <a:rPr lang="en-US" dirty="0" smtClean="0"/>
              <a:t>Constipation is a common side effect of medications for pain and nausea.</a:t>
            </a:r>
          </a:p>
          <a:p>
            <a:pPr lvl="0" algn="l" rtl="0"/>
            <a:r>
              <a:rPr lang="en-US" dirty="0" smtClean="0"/>
              <a:t>Nutrition interventions include </a:t>
            </a:r>
            <a:r>
              <a:rPr lang="en-US" dirty="0" smtClean="0"/>
              <a:t>fiber</a:t>
            </a:r>
            <a:r>
              <a:rPr lang="en-US" dirty="0" smtClean="0"/>
              <a:t>.</a:t>
            </a:r>
          </a:p>
          <a:p>
            <a:pPr algn="l" rtl="0"/>
            <a:endParaRPr lang="ar-J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5/10/2015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To relate current nutrition recommendations for reducing cancer risk.</a:t>
            </a:r>
          </a:p>
          <a:p>
            <a:pPr algn="l" rtl="0"/>
            <a:r>
              <a:rPr lang="en-US" dirty="0" smtClean="0"/>
              <a:t>To analyze risk factors for malnutrition in the </a:t>
            </a:r>
            <a:r>
              <a:rPr lang="en-US" dirty="0" smtClean="0"/>
              <a:t>client</a:t>
            </a:r>
            <a:endParaRPr lang="en-US" dirty="0" smtClean="0"/>
          </a:p>
          <a:p>
            <a:pPr algn="l" rtl="0"/>
            <a:r>
              <a:rPr lang="en-US" dirty="0" smtClean="0"/>
              <a:t>To formulate </a:t>
            </a:r>
            <a:r>
              <a:rPr lang="en-US" dirty="0" smtClean="0"/>
              <a:t>interventions </a:t>
            </a:r>
            <a:r>
              <a:rPr lang="en-US" dirty="0" smtClean="0"/>
              <a:t>for the prevention or treatment of symptoms and side effects from </a:t>
            </a:r>
            <a:r>
              <a:rPr lang="en-US" dirty="0" smtClean="0"/>
              <a:t>cancer.</a:t>
            </a:r>
            <a:endParaRPr lang="en-US" dirty="0" smtClean="0"/>
          </a:p>
          <a:p>
            <a:pPr algn="l" rtl="0"/>
            <a:r>
              <a:rPr lang="en-US" dirty="0" smtClean="0"/>
              <a:t>To examine the recommendations regarding the use of dietary supplements as part of </a:t>
            </a:r>
            <a:r>
              <a:rPr lang="en-US" dirty="0" smtClean="0"/>
              <a:t>treatment</a:t>
            </a:r>
            <a:endParaRPr lang="en-US" dirty="0" smtClean="0"/>
          </a:p>
          <a:p>
            <a:pPr algn="l" rtl="0"/>
            <a:r>
              <a:rPr lang="en-US" dirty="0" smtClean="0"/>
              <a:t>To translate the current recommendations for nutrition </a:t>
            </a:r>
            <a:r>
              <a:rPr lang="en-US" dirty="0" smtClean="0"/>
              <a:t>treatment</a:t>
            </a:r>
            <a:r>
              <a:rPr lang="en-US" smtClean="0"/>
              <a:t>. </a:t>
            </a: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endParaRPr lang="ar-JO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5/10/2015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>
              <a:buNone/>
            </a:pPr>
            <a:r>
              <a:rPr lang="en-US" dirty="0" smtClean="0"/>
              <a:t>Cancer therapy, chemotherapy, and immunosuppressive therapy affect bone marrow. Low and severe counts place client at risk for infection. Prevent infection by:</a:t>
            </a:r>
          </a:p>
          <a:p>
            <a:pPr lvl="0" algn="l" rtl="0"/>
            <a:r>
              <a:rPr lang="en-US" dirty="0" smtClean="0"/>
              <a:t>Safe food handling</a:t>
            </a:r>
          </a:p>
          <a:p>
            <a:pPr lvl="0" algn="l" rtl="0"/>
            <a:r>
              <a:rPr lang="en-US" dirty="0" smtClean="0"/>
              <a:t>Strict low microbial or low bacteria diet</a:t>
            </a:r>
          </a:p>
          <a:p>
            <a:pPr algn="l" rtl="0">
              <a:buNone/>
            </a:pPr>
            <a:r>
              <a:rPr lang="en-US" dirty="0" smtClean="0"/>
              <a:t> 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5/10/2015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 algn="l" rtl="0">
              <a:buNone/>
            </a:pPr>
            <a:r>
              <a:rPr lang="en-US" dirty="0" smtClean="0"/>
              <a:t>Many cancer clients use dietary supplements or combine supplements with conventional treatment. </a:t>
            </a:r>
          </a:p>
          <a:p>
            <a:pPr lvl="0" algn="l" rtl="0"/>
            <a:r>
              <a:rPr lang="en-US" dirty="0" smtClean="0"/>
              <a:t>Some drug-herb interactions can diminish or lower the efficacy of chemotherapy.</a:t>
            </a:r>
          </a:p>
          <a:p>
            <a:pPr lvl="0" algn="l" rtl="0"/>
            <a:r>
              <a:rPr lang="en-US" dirty="0" smtClean="0"/>
              <a:t>Some drug-herb interactions alter therapeutic drug levels, causing:</a:t>
            </a:r>
          </a:p>
          <a:p>
            <a:pPr lvl="0" algn="l" rtl="0"/>
            <a:r>
              <a:rPr lang="en-US" dirty="0" smtClean="0"/>
              <a:t>Altered bleeding</a:t>
            </a:r>
          </a:p>
          <a:p>
            <a:pPr lvl="0" algn="l" rtl="0"/>
            <a:r>
              <a:rPr lang="en-US" dirty="0" err="1" smtClean="0"/>
              <a:t>Immunosuppression</a:t>
            </a:r>
            <a:endParaRPr lang="en-US" dirty="0" smtClean="0"/>
          </a:p>
          <a:p>
            <a:pPr lvl="0" algn="l" rtl="0"/>
            <a:r>
              <a:rPr lang="en-US" dirty="0" err="1" smtClean="0"/>
              <a:t>Immunostimulation</a:t>
            </a:r>
            <a:endParaRPr lang="en-US" dirty="0" smtClean="0"/>
          </a:p>
          <a:p>
            <a:pPr lvl="0" algn="l" rtl="0"/>
            <a:r>
              <a:rPr lang="en-US" dirty="0" smtClean="0"/>
              <a:t>Antioxidant action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cs typeface="+mn-cs"/>
              </a:rPr>
              <a:t>the recommendations regarding the use of dietary supplements as part of treatment for </a:t>
            </a:r>
            <a:r>
              <a:rPr lang="en-US" sz="2400" dirty="0" smtClean="0">
                <a:cs typeface="+mn-cs"/>
              </a:rPr>
              <a:t>cancer</a:t>
            </a:r>
            <a:r>
              <a:rPr lang="en-US" sz="1600" dirty="0" smtClean="0"/>
              <a:t>.</a:t>
            </a:r>
            <a:endParaRPr lang="ar-JO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5/10/2015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/>
            <a:r>
              <a:rPr lang="en-US" dirty="0" smtClean="0"/>
              <a:t>Disease management with pharmacotherapy is a lifelong component for </a:t>
            </a:r>
            <a:r>
              <a:rPr lang="en-US" dirty="0" smtClean="0"/>
              <a:t>clients. </a:t>
            </a:r>
          </a:p>
          <a:p>
            <a:pPr lvl="0" algn="l" rtl="0"/>
            <a:r>
              <a:rPr lang="en-US" dirty="0" smtClean="0"/>
              <a:t>Nutrition </a:t>
            </a:r>
            <a:r>
              <a:rPr lang="en-US" dirty="0" smtClean="0"/>
              <a:t>status is affected by medication side effects more often than from opportunistic infection.</a:t>
            </a:r>
          </a:p>
          <a:p>
            <a:pPr algn="l" rtl="0"/>
            <a:endParaRPr lang="en-US" dirty="0" smtClean="0"/>
          </a:p>
          <a:p>
            <a:endParaRPr lang="ar-JO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5/10/2015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>
              <a:buNone/>
            </a:pPr>
            <a:r>
              <a:rPr lang="en-US" dirty="0" smtClean="0"/>
              <a:t>Psychosocial expertise is needed when assessing for poor food intake:</a:t>
            </a:r>
          </a:p>
          <a:p>
            <a:pPr lvl="0" algn="l" rtl="0"/>
            <a:r>
              <a:rPr lang="en-US" dirty="0" smtClean="0"/>
              <a:t>Food insecurity</a:t>
            </a:r>
          </a:p>
          <a:p>
            <a:pPr lvl="0" algn="l" rtl="0"/>
            <a:r>
              <a:rPr lang="en-US" dirty="0" smtClean="0"/>
              <a:t>Altered cognition</a:t>
            </a:r>
          </a:p>
          <a:p>
            <a:pPr lvl="0" algn="l" rtl="0"/>
            <a:r>
              <a:rPr lang="en-US" dirty="0" smtClean="0"/>
              <a:t>Substance abuse</a:t>
            </a:r>
          </a:p>
          <a:p>
            <a:pPr lvl="0" algn="l" rtl="0"/>
            <a:r>
              <a:rPr lang="en-US" dirty="0" smtClean="0"/>
              <a:t>Depression-type symptoms</a:t>
            </a:r>
          </a:p>
          <a:p>
            <a:pPr algn="l" rtl="0"/>
            <a:endParaRPr lang="en-US" dirty="0" smtClean="0"/>
          </a:p>
          <a:p>
            <a:endParaRPr lang="ar-JO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5/10/2015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 algn="l" rtl="0">
              <a:buNone/>
            </a:pPr>
            <a:r>
              <a:rPr lang="en-US" dirty="0" smtClean="0"/>
              <a:t>Due to the increased </a:t>
            </a:r>
            <a:r>
              <a:rPr lang="en-US" dirty="0" smtClean="0"/>
              <a:t>risk, </a:t>
            </a:r>
            <a:r>
              <a:rPr lang="en-US" dirty="0" smtClean="0"/>
              <a:t>food safety education is an important component of nutrition intervention, starting at diagnosis.</a:t>
            </a:r>
          </a:p>
          <a:p>
            <a:pPr lvl="0" algn="l" rtl="0"/>
            <a:r>
              <a:rPr lang="en-US" dirty="0" smtClean="0"/>
              <a:t>Clients </a:t>
            </a:r>
            <a:r>
              <a:rPr lang="en-US" dirty="0" smtClean="0"/>
              <a:t>are </a:t>
            </a:r>
            <a:r>
              <a:rPr lang="en-US" dirty="0" smtClean="0"/>
              <a:t>more susceptible to food-borne illness.</a:t>
            </a:r>
          </a:p>
          <a:p>
            <a:pPr lvl="0" algn="l" rtl="0"/>
            <a:r>
              <a:rPr lang="en-US" dirty="0" smtClean="0"/>
              <a:t>Some foods are riskier than others:</a:t>
            </a:r>
          </a:p>
          <a:p>
            <a:pPr lvl="0" algn="l" rtl="0">
              <a:buFont typeface="Wingdings" pitchFamily="2" charset="2"/>
              <a:buChar char="Ø"/>
            </a:pPr>
            <a:r>
              <a:rPr lang="en-US" dirty="0" smtClean="0"/>
              <a:t>Unpasteurized dairy products</a:t>
            </a:r>
          </a:p>
          <a:p>
            <a:pPr lvl="0" algn="l" rtl="0">
              <a:buFont typeface="Wingdings" pitchFamily="2" charset="2"/>
              <a:buChar char="Ø"/>
            </a:pPr>
            <a:r>
              <a:rPr lang="en-US" dirty="0" smtClean="0"/>
              <a:t>Cold deli meats</a:t>
            </a:r>
          </a:p>
          <a:p>
            <a:pPr lvl="0" algn="l" rtl="0">
              <a:buFont typeface="Wingdings" pitchFamily="2" charset="2"/>
              <a:buChar char="Ø"/>
            </a:pPr>
            <a:r>
              <a:rPr lang="en-US" dirty="0" smtClean="0"/>
              <a:t>Raw seafood</a:t>
            </a:r>
          </a:p>
          <a:p>
            <a:pPr lvl="0" algn="l" rtl="0"/>
            <a:r>
              <a:rPr lang="en-US" dirty="0" smtClean="0"/>
              <a:t>Good hand washing and use of clean food preparation surfaces and utensils are needed.</a:t>
            </a:r>
          </a:p>
          <a:p>
            <a:pPr lvl="0" algn="l" rtl="0"/>
            <a:r>
              <a:rPr lang="en-US" dirty="0" smtClean="0"/>
              <a:t>Proper storage and cooking temperatures lessen the possibilities of:</a:t>
            </a:r>
          </a:p>
          <a:p>
            <a:pPr lvl="0" algn="l" rtl="0">
              <a:buFont typeface="Wingdings" pitchFamily="2" charset="2"/>
              <a:buChar char="Ø"/>
            </a:pPr>
            <a:r>
              <a:rPr lang="en-US" dirty="0" err="1" smtClean="0"/>
              <a:t>Salmonellosis</a:t>
            </a:r>
            <a:endParaRPr lang="en-US" dirty="0" smtClean="0"/>
          </a:p>
          <a:p>
            <a:pPr lvl="0" algn="l" rtl="0">
              <a:buFont typeface="Wingdings" pitchFamily="2" charset="2"/>
              <a:buChar char="Ø"/>
            </a:pPr>
            <a:r>
              <a:rPr lang="en-US" dirty="0" err="1" smtClean="0"/>
              <a:t>Campylobacteriosis</a:t>
            </a:r>
            <a:endParaRPr lang="en-US" dirty="0" smtClean="0"/>
          </a:p>
          <a:p>
            <a:pPr lvl="0" algn="l" rtl="0">
              <a:buFont typeface="Wingdings" pitchFamily="2" charset="2"/>
              <a:buChar char="Ø"/>
            </a:pPr>
            <a:r>
              <a:rPr lang="en-US" dirty="0" smtClean="0"/>
              <a:t>Mycobacterium </a:t>
            </a:r>
            <a:r>
              <a:rPr lang="en-US" dirty="0" err="1" smtClean="0"/>
              <a:t>avium-intracellulare</a:t>
            </a:r>
            <a:r>
              <a:rPr lang="en-US" dirty="0" smtClean="0"/>
              <a:t> </a:t>
            </a:r>
            <a:r>
              <a:rPr lang="en-US" dirty="0" err="1" smtClean="0"/>
              <a:t>listeriosis</a:t>
            </a:r>
            <a:endParaRPr lang="en-US" dirty="0" smtClean="0"/>
          </a:p>
          <a:p>
            <a:pPr lvl="0" algn="l" rtl="0">
              <a:buFont typeface="Wingdings" pitchFamily="2" charset="2"/>
              <a:buChar char="Ø"/>
            </a:pPr>
            <a:r>
              <a:rPr lang="en-US" dirty="0" err="1" smtClean="0"/>
              <a:t>Vibro</a:t>
            </a:r>
            <a:r>
              <a:rPr lang="en-US" dirty="0" smtClean="0"/>
              <a:t> </a:t>
            </a:r>
            <a:r>
              <a:rPr lang="en-US" dirty="0" err="1" smtClean="0"/>
              <a:t>vulnificus</a:t>
            </a:r>
            <a:endParaRPr lang="en-US" dirty="0" smtClean="0"/>
          </a:p>
          <a:p>
            <a:pPr algn="l" rtl="0"/>
            <a:endParaRPr lang="ar-JO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5/10/2015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>
              <a:buNone/>
            </a:pPr>
            <a:r>
              <a:rPr lang="en-US" dirty="0" smtClean="0"/>
              <a:t>Parasites found in water sources present pathogen risk; clients should be advised against:</a:t>
            </a:r>
          </a:p>
          <a:p>
            <a:pPr lvl="0" algn="l" rtl="0"/>
            <a:r>
              <a:rPr lang="en-US" dirty="0" smtClean="0"/>
              <a:t>Drinking water from lakes and streams</a:t>
            </a:r>
          </a:p>
          <a:p>
            <a:pPr lvl="0" algn="l" rtl="0"/>
            <a:r>
              <a:rPr lang="en-US" dirty="0" smtClean="0"/>
              <a:t>Swallowing water while swimming</a:t>
            </a:r>
          </a:p>
          <a:p>
            <a:pPr lvl="0" algn="l" rtl="0"/>
            <a:r>
              <a:rPr lang="en-US" dirty="0" smtClean="0"/>
              <a:t>Using ice when traveling in foreign countries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6425" y="277812"/>
            <a:ext cx="7959725" cy="4370388"/>
          </a:xfrm>
          <a:noFill/>
        </p:spPr>
        <p:txBody>
          <a:bodyPr>
            <a:normAutofit fontScale="90000"/>
          </a:bodyPr>
          <a:lstStyle/>
          <a:p>
            <a:pPr algn="ctr">
              <a:lnSpc>
                <a:spcPct val="200000"/>
              </a:lnSpc>
            </a:pPr>
            <a:r>
              <a:rPr lang="en-BZ" sz="5400" i="1" dirty="0" smtClean="0">
                <a:latin typeface="Comic Sans MS" pitchFamily="66" charset="0"/>
              </a:rPr>
              <a:t/>
            </a:r>
            <a:br>
              <a:rPr lang="en-BZ" sz="5400" i="1" dirty="0" smtClean="0">
                <a:latin typeface="Comic Sans MS" pitchFamily="66" charset="0"/>
              </a:rPr>
            </a:br>
            <a:r>
              <a:rPr lang="en-BZ" sz="4400" b="1" i="1" dirty="0" smtClean="0">
                <a:latin typeface="Comic Sans MS" pitchFamily="66" charset="0"/>
              </a:rPr>
              <a:t>the end…….</a:t>
            </a:r>
            <a:br>
              <a:rPr lang="en-BZ" sz="4400" b="1" i="1" dirty="0" smtClean="0">
                <a:latin typeface="Comic Sans MS" pitchFamily="66" charset="0"/>
              </a:rPr>
            </a:br>
            <a:r>
              <a:rPr lang="en-BZ" sz="4400" b="1" i="1" dirty="0" smtClean="0">
                <a:latin typeface="Comic Sans MS" pitchFamily="66" charset="0"/>
              </a:rPr>
              <a:t>QUESTIONES????</a:t>
            </a:r>
            <a:br>
              <a:rPr lang="en-BZ" sz="4400" b="1" i="1" dirty="0" smtClean="0">
                <a:latin typeface="Comic Sans MS" pitchFamily="66" charset="0"/>
              </a:rPr>
            </a:br>
            <a:endParaRPr lang="en-US" sz="4400" b="1" i="1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/>
          <a:p>
            <a:fld id="{915CA1C4-22D3-42E9-BB8A-A4A52FE4737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>To relate current nutrition recommendations for reducing cancer risk</a:t>
            </a:r>
            <a:r>
              <a:rPr lang="en-US" dirty="0" smtClean="0"/>
              <a:t>.</a:t>
            </a:r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5/10/2015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 algn="l" rtl="0">
              <a:buNone/>
            </a:pPr>
            <a:r>
              <a:rPr lang="en-US" dirty="0" smtClean="0"/>
              <a:t>50–75% of cancer deaths in United States are related to lifestyle behaviors.</a:t>
            </a:r>
          </a:p>
          <a:p>
            <a:pPr lvl="0" algn="l" rtl="0"/>
            <a:r>
              <a:rPr lang="en-US" sz="2800" dirty="0" smtClean="0"/>
              <a:t>Dietary components may play a role in the prevention of cancer or foster its development.</a:t>
            </a:r>
          </a:p>
          <a:p>
            <a:pPr lvl="0" algn="l" rtl="0"/>
            <a:r>
              <a:rPr lang="en-US" sz="2800" dirty="0" smtClean="0"/>
              <a:t>No conclusive evidence exists that dietary components cause or prevent cancer.</a:t>
            </a:r>
          </a:p>
          <a:p>
            <a:pPr lvl="0" algn="l" rtl="0"/>
            <a:r>
              <a:rPr lang="en-US" sz="2800" dirty="0" smtClean="0"/>
              <a:t>Dietary substances can affect cell mutation by inhibiting uptake of carcinogens.</a:t>
            </a:r>
          </a:p>
          <a:p>
            <a:pPr lvl="0" algn="l" rtl="0"/>
            <a:r>
              <a:rPr lang="en-US" sz="2800" dirty="0" smtClean="0"/>
              <a:t>Dietary components can foster an increased uptake of carcinogens.</a:t>
            </a:r>
          </a:p>
          <a:p>
            <a:pPr algn="l" rtl="0"/>
            <a:endParaRPr lang="ar-J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5/10/2015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 algn="l" rtl="0"/>
            <a:r>
              <a:rPr lang="en-US" dirty="0" smtClean="0"/>
              <a:t>Much research on diet and cancer is based on:</a:t>
            </a:r>
          </a:p>
          <a:p>
            <a:pPr lvl="0" algn="l" rtl="0"/>
            <a:r>
              <a:rPr lang="en-US" sz="2800" dirty="0" smtClean="0"/>
              <a:t>Animal studies</a:t>
            </a:r>
          </a:p>
          <a:p>
            <a:pPr lvl="0" algn="l" rtl="0"/>
            <a:r>
              <a:rPr lang="en-US" sz="2800" dirty="0" smtClean="0"/>
              <a:t>In vitro studies</a:t>
            </a:r>
          </a:p>
          <a:p>
            <a:pPr lvl="0" algn="l" rtl="0"/>
            <a:r>
              <a:rPr lang="en-US" sz="2800" dirty="0" smtClean="0"/>
              <a:t>Epidemiological studies</a:t>
            </a:r>
          </a:p>
          <a:p>
            <a:pPr algn="l" rtl="0"/>
            <a:r>
              <a:rPr lang="en-US" dirty="0" smtClean="0"/>
              <a:t>The nature of the cancer makes it difficult to single out potential risk factors. Observational studies only suggest a link between diet and disease.</a:t>
            </a:r>
          </a:p>
          <a:p>
            <a:pPr algn="l" rtl="0"/>
            <a:endParaRPr lang="ar-J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5/10/2015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 algn="l" rtl="0"/>
            <a:r>
              <a:rPr lang="en-US" sz="2800" dirty="0" smtClean="0"/>
              <a:t>Antioxidants and </a:t>
            </a:r>
            <a:r>
              <a:rPr lang="en-US" sz="2800" dirty="0" err="1" smtClean="0"/>
              <a:t>phytochemicals</a:t>
            </a:r>
            <a:r>
              <a:rPr lang="en-US" sz="2800" dirty="0" smtClean="0"/>
              <a:t> are examples of plant-based nutrients researched for links to cancer risk.</a:t>
            </a:r>
          </a:p>
          <a:p>
            <a:pPr lvl="0" algn="l" rtl="0"/>
            <a:r>
              <a:rPr lang="en-US" sz="2800" dirty="0" smtClean="0"/>
              <a:t>Antioxidants</a:t>
            </a:r>
            <a:r>
              <a:rPr lang="en-US" sz="2800" dirty="0" smtClean="0"/>
              <a:t>, including vitamins E and C, function to neutralize the effects of metabolic and environmental damage to cells.</a:t>
            </a:r>
          </a:p>
          <a:p>
            <a:pPr lvl="0" algn="l" rtl="0"/>
            <a:r>
              <a:rPr lang="en-US" sz="2800" dirty="0" err="1" smtClean="0"/>
              <a:t>Phytochemicals</a:t>
            </a:r>
            <a:r>
              <a:rPr lang="en-US" sz="2800" dirty="0" smtClean="0"/>
              <a:t> </a:t>
            </a:r>
            <a:r>
              <a:rPr lang="en-US" sz="2800" dirty="0" smtClean="0"/>
              <a:t>are plant chemicals, including </a:t>
            </a:r>
            <a:r>
              <a:rPr lang="en-US" sz="2800" dirty="0" err="1" smtClean="0"/>
              <a:t>flavonoids</a:t>
            </a:r>
            <a:r>
              <a:rPr lang="en-US" sz="2800" dirty="0" smtClean="0"/>
              <a:t> and many plant pigments such as </a:t>
            </a:r>
            <a:r>
              <a:rPr lang="en-US" sz="2800" dirty="0" err="1" smtClean="0"/>
              <a:t>lycopene</a:t>
            </a:r>
            <a:r>
              <a:rPr lang="en-US" sz="2800" dirty="0" smtClean="0"/>
              <a:t>, found in tomatoes, that may have an effect on cancer risk.</a:t>
            </a:r>
          </a:p>
          <a:p>
            <a:pPr lvl="1" algn="l" rtl="0"/>
            <a:endParaRPr lang="en-US" dirty="0" smtClean="0"/>
          </a:p>
          <a:p>
            <a:endParaRPr lang="ar-J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5/10/2015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 indent="-274320" algn="l" rtl="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The relationships between diet and cancer are uncertain. General guidelines advise broader healthy behaviors associated with overall risk reduction.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5/10/2015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 algn="l" rtl="0"/>
            <a:r>
              <a:rPr lang="en-US" dirty="0" smtClean="0"/>
              <a:t>Cancer and HIV infection present similar challenges to nutritional health. Similarities are:</a:t>
            </a:r>
          </a:p>
          <a:p>
            <a:pPr lvl="0" algn="l" rtl="0"/>
            <a:r>
              <a:rPr lang="en-US" sz="2800" dirty="0" smtClean="0"/>
              <a:t>Anorexia</a:t>
            </a:r>
          </a:p>
          <a:p>
            <a:pPr lvl="0" algn="l" rtl="0"/>
            <a:r>
              <a:rPr lang="en-US" sz="2800" dirty="0" smtClean="0"/>
              <a:t>Altered taste perception</a:t>
            </a:r>
          </a:p>
          <a:p>
            <a:pPr lvl="0" algn="l" rtl="0"/>
            <a:r>
              <a:rPr lang="en-US" sz="2800" dirty="0" smtClean="0"/>
              <a:t>Pain issues</a:t>
            </a:r>
          </a:p>
          <a:p>
            <a:pPr lvl="0" algn="l" rtl="0"/>
            <a:r>
              <a:rPr lang="en-US" sz="2800" dirty="0" smtClean="0"/>
              <a:t>Nausea</a:t>
            </a:r>
          </a:p>
          <a:p>
            <a:pPr lvl="0" algn="l" rtl="0"/>
            <a:r>
              <a:rPr lang="en-US" sz="2800" dirty="0" smtClean="0"/>
              <a:t>Diarrhea</a:t>
            </a:r>
          </a:p>
          <a:p>
            <a:pPr lvl="0" algn="l" rtl="0"/>
            <a:r>
              <a:rPr lang="en-US" sz="2800" dirty="0" smtClean="0"/>
              <a:t>Diminished intake or nutrient losses</a:t>
            </a:r>
          </a:p>
          <a:p>
            <a:pPr algn="l" rtl="0"/>
            <a:endParaRPr lang="ar-J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5/10/2015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 algn="l" rtl="0"/>
            <a:r>
              <a:rPr lang="en-US" dirty="0" smtClean="0"/>
              <a:t>Weight loss and malnutrition are considered independent risk factors for disease progression and mortality with cancer and HIV, specifically </a:t>
            </a:r>
            <a:r>
              <a:rPr lang="en-US" dirty="0" err="1" smtClean="0"/>
              <a:t>cachexia</a:t>
            </a:r>
            <a:r>
              <a:rPr lang="en-US" dirty="0" smtClean="0"/>
              <a:t>.</a:t>
            </a:r>
          </a:p>
          <a:p>
            <a:pPr algn="l" rtl="0"/>
            <a:endParaRPr lang="en-US" sz="2800" dirty="0" smtClean="0"/>
          </a:p>
          <a:p>
            <a:pPr lvl="1" algn="l" rtl="0"/>
            <a:r>
              <a:rPr lang="en-US" dirty="0" smtClean="0"/>
              <a:t>Nutrition care of cancer or HIV clients should begin at diagnosis to optimize health.</a:t>
            </a:r>
          </a:p>
          <a:p>
            <a:pPr lvl="0" algn="l" rtl="0"/>
            <a:r>
              <a:rPr lang="en-US" sz="2800" dirty="0" smtClean="0"/>
              <a:t>Monitoring nutritional health should be an ongoing part of medical care.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5/10/2015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 algn="l" rtl="0"/>
            <a:r>
              <a:rPr lang="en-US" dirty="0" smtClean="0"/>
              <a:t>Risk of weight loss and malnutrition in cancer is due to:</a:t>
            </a:r>
          </a:p>
          <a:p>
            <a:pPr lvl="0" algn="l" rtl="0"/>
            <a:r>
              <a:rPr lang="en-US" sz="2800" dirty="0" smtClean="0"/>
              <a:t>Decreased dietary intake</a:t>
            </a:r>
          </a:p>
          <a:p>
            <a:pPr lvl="0" algn="l" rtl="0"/>
            <a:r>
              <a:rPr lang="en-US" sz="2800" dirty="0" smtClean="0"/>
              <a:t>Nutrient losses</a:t>
            </a:r>
          </a:p>
          <a:p>
            <a:pPr lvl="0" algn="l" rtl="0"/>
            <a:r>
              <a:rPr lang="en-US" sz="2800" dirty="0" smtClean="0"/>
              <a:t>Unmet nutritional needs</a:t>
            </a:r>
          </a:p>
          <a:p>
            <a:pPr algn="l" rtl="0"/>
            <a:endParaRPr lang="ar-JO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1666</TotalTime>
  <Words>1057</Words>
  <Application>Microsoft Office PowerPoint</Application>
  <PresentationFormat>On-screen Show (4:3)</PresentationFormat>
  <Paragraphs>182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Equity</vt:lpstr>
      <vt:lpstr>Nutrition for Patients with Cancer.</vt:lpstr>
      <vt:lpstr>objectives</vt:lpstr>
      <vt:lpstr>To relate current nutrition recommendations for reducing cancer risk.</vt:lpstr>
      <vt:lpstr>Slide 4</vt:lpstr>
      <vt:lpstr>Slide 5</vt:lpstr>
      <vt:lpstr>Slide 6</vt:lpstr>
      <vt:lpstr>Slide 7</vt:lpstr>
      <vt:lpstr>Slide 8</vt:lpstr>
      <vt:lpstr>Slide 9</vt:lpstr>
      <vt:lpstr>Slide 10</vt:lpstr>
      <vt:lpstr>Risk factors for malnutrition in the client with cancer.</vt:lpstr>
      <vt:lpstr>Slide 12</vt:lpstr>
      <vt:lpstr>Slide 13</vt:lpstr>
      <vt:lpstr>Slide 14</vt:lpstr>
      <vt:lpstr>Slide 15</vt:lpstr>
      <vt:lpstr>Slide 16</vt:lpstr>
      <vt:lpstr>the prevention or treatment of symptoms and side effects from cancer.</vt:lpstr>
      <vt:lpstr>Slide 18</vt:lpstr>
      <vt:lpstr>Slide 19</vt:lpstr>
      <vt:lpstr>Slide 20</vt:lpstr>
      <vt:lpstr>Slide 21</vt:lpstr>
      <vt:lpstr>the recommendations regarding the use of dietary supplements as part of treatment for cancer.</vt:lpstr>
      <vt:lpstr>Slide 23</vt:lpstr>
      <vt:lpstr>Slide 24</vt:lpstr>
      <vt:lpstr>Slide 25</vt:lpstr>
      <vt:lpstr> the end……. QUESTIONES????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TWO</dc:title>
  <dc:creator>u142</dc:creator>
  <cp:lastModifiedBy>u142</cp:lastModifiedBy>
  <cp:revision>211</cp:revision>
  <dcterms:created xsi:type="dcterms:W3CDTF">2006-08-16T00:00:00Z</dcterms:created>
  <dcterms:modified xsi:type="dcterms:W3CDTF">2015-05-10T06:27:36Z</dcterms:modified>
</cp:coreProperties>
</file>