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399" r:id="rId3"/>
    <p:sldId id="374" r:id="rId4"/>
    <p:sldId id="375" r:id="rId5"/>
    <p:sldId id="400" r:id="rId6"/>
    <p:sldId id="377" r:id="rId7"/>
    <p:sldId id="401" r:id="rId8"/>
    <p:sldId id="402" r:id="rId9"/>
    <p:sldId id="382" r:id="rId10"/>
    <p:sldId id="403" r:id="rId11"/>
    <p:sldId id="40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4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4EC4C-C282-46F9-9278-AD0E5366FB8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E33DD2-CA82-4B6E-A246-463FF232821C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7111B-1582-4310-A48F-87DFE0AD12C9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4C23F3-E2C5-4475-82B7-4BA35C8B166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9BDD76-3300-4B0E-A5B3-6930F7492B45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172200" cy="6096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Unit 5</a:t>
            </a:r>
            <a:endParaRPr lang="en-US" sz="3600" u="sng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172200" cy="2895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Multivitamins.</a:t>
            </a:r>
          </a:p>
          <a:p>
            <a:endParaRPr lang="en-US" sz="3600" dirty="0" smtClean="0"/>
          </a:p>
          <a:p>
            <a:pPr algn="ctr"/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2/28/2015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/>
              <a:t>Vitamin 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Vitamin E is the universal name given to eight forms of the </a:t>
            </a:r>
            <a:r>
              <a:rPr lang="en-US" dirty="0" smtClean="0"/>
              <a:t>vitamin, the important form called </a:t>
            </a:r>
            <a:r>
              <a:rPr lang="en-US" dirty="0" err="1" smtClean="0"/>
              <a:t>tocopheral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It is an antioxidant that also plays a role in immune function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Sources 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some vegetable oils, nuts and seeds, whole grains, and leafy green vegetables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Deficiency is uncommon but can cause peripheral neuropathy and tingling in hand and feet.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Vitamin K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Vitamin K </a:t>
            </a:r>
            <a:endParaRPr lang="en-US" sz="2000" b="1" u="sng" dirty="0" smtClean="0"/>
          </a:p>
          <a:p>
            <a:r>
              <a:rPr lang="en-US" dirty="0" smtClean="0"/>
              <a:t>Functions as a coenzyme in the synthesis of several proteins in the body.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Sources: green leafy vegetables and some plant oils. </a:t>
            </a:r>
          </a:p>
          <a:p>
            <a:pPr lvl="2"/>
            <a:r>
              <a:rPr lang="en-US" dirty="0" smtClean="0"/>
              <a:t>Vitamin K is synthesized by bacteria in the large intestine.</a:t>
            </a:r>
            <a:endParaRPr lang="en-US" sz="2000" dirty="0" smtClean="0"/>
          </a:p>
          <a:p>
            <a:r>
              <a:rPr lang="en-US" dirty="0" smtClean="0"/>
              <a:t>Injection of vitamin K is given at birth to prevent vitamin K deficiency bleeding. </a:t>
            </a:r>
          </a:p>
          <a:p>
            <a:r>
              <a:rPr lang="en-US" dirty="0" smtClean="0"/>
              <a:t>No adverse effects have been reported with excess intake in healthy individuals.</a:t>
            </a:r>
          </a:p>
          <a:p>
            <a:r>
              <a:rPr lang="en-US" dirty="0" smtClean="0"/>
              <a:t>Poor intake has been associated with increased risk of hip fracture. 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sz="20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Soluble vitamins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en-US" b="1" dirty="0" smtClean="0"/>
              <a:t>Soluble vitamins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water-soluble vitamins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fat-soluble vitamins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u="sng" dirty="0" smtClean="0"/>
              <a:t>Vitamin C</a:t>
            </a:r>
          </a:p>
          <a:p>
            <a:r>
              <a:rPr lang="en-US" dirty="0" smtClean="0"/>
              <a:t>Acts as an antioxidant, scavenging free radicals. Promotes absorption of iron.</a:t>
            </a:r>
          </a:p>
          <a:p>
            <a:r>
              <a:rPr lang="en-US" dirty="0" smtClean="0"/>
              <a:t>Sources: fruits (particularly citrus) and vegetables.</a:t>
            </a:r>
          </a:p>
          <a:p>
            <a:r>
              <a:rPr lang="en-US" dirty="0" smtClean="0"/>
              <a:t>Deficiency is known as scurvy. </a:t>
            </a:r>
          </a:p>
          <a:p>
            <a:r>
              <a:rPr lang="en-US" dirty="0" smtClean="0"/>
              <a:t>There is no evidence that vitamin C supplements help avoid the common cold.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b="1" u="sng" dirty="0" smtClean="0"/>
              <a:t>Thiamine (B1)</a:t>
            </a:r>
            <a:endParaRPr lang="en-US" sz="2800" b="1" u="sng" dirty="0" smtClean="0"/>
          </a:p>
          <a:p>
            <a:r>
              <a:rPr lang="en-US" dirty="0" smtClean="0"/>
              <a:t>Is a coenzyme in the metabolism of carbohydrates and amino acids. </a:t>
            </a:r>
          </a:p>
          <a:p>
            <a:r>
              <a:rPr lang="en-US" dirty="0" smtClean="0"/>
              <a:t>Sources: a variety of foods that include enriched bread, cereals, and processed meats.</a:t>
            </a:r>
          </a:p>
          <a:p>
            <a:r>
              <a:rPr lang="en-US" dirty="0" smtClean="0"/>
              <a:t>Alcoholism is the most common cause of thiamine </a:t>
            </a:r>
            <a:r>
              <a:rPr lang="en-US" dirty="0" smtClean="0"/>
              <a:t>deficiency due to decrease absorption and liver storage 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b="1" u="sng" dirty="0" smtClean="0"/>
              <a:t>Riboflavin </a:t>
            </a:r>
            <a:r>
              <a:rPr lang="en-US" sz="2800" b="1" u="sng" dirty="0" smtClean="0"/>
              <a:t>(B2)</a:t>
            </a:r>
            <a:endParaRPr lang="en-US" sz="2800" b="1" u="sng" dirty="0" smtClean="0"/>
          </a:p>
          <a:p>
            <a:r>
              <a:rPr lang="en-US" dirty="0" smtClean="0"/>
              <a:t>Functions as a coenzyme in various reactions involving metabolism and energy production. Some reactions are dependent on other B vitamins.</a:t>
            </a:r>
          </a:p>
          <a:p>
            <a:r>
              <a:rPr lang="en-US" dirty="0" smtClean="0"/>
              <a:t>Intake requirements increase with pregnancy and lactation.</a:t>
            </a:r>
          </a:p>
          <a:p>
            <a:r>
              <a:rPr lang="en-US" dirty="0" smtClean="0"/>
              <a:t>Sources: animal and plant foods, dairy, meat, and dark green leafy vegetables. </a:t>
            </a:r>
          </a:p>
          <a:p>
            <a:r>
              <a:rPr lang="en-US" dirty="0" smtClean="0"/>
              <a:t>Deficiency is called </a:t>
            </a:r>
            <a:r>
              <a:rPr lang="en-US" dirty="0" err="1" smtClean="0"/>
              <a:t>ariboflavinosis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800" b="1" u="sng" dirty="0" smtClean="0"/>
              <a:t>Niacin(B3)</a:t>
            </a:r>
            <a:r>
              <a:rPr lang="en-US" sz="2800" u="sng" dirty="0" smtClean="0"/>
              <a:t> </a:t>
            </a:r>
            <a:endParaRPr lang="en-US" sz="2800" u="sng" dirty="0" smtClean="0"/>
          </a:p>
          <a:p>
            <a:r>
              <a:rPr lang="en-US" dirty="0" smtClean="0"/>
              <a:t>Niacin acts as a coenzyme or </a:t>
            </a:r>
            <a:r>
              <a:rPr lang="en-US" dirty="0" err="1" smtClean="0"/>
              <a:t>cosubstrate</a:t>
            </a:r>
            <a:r>
              <a:rPr lang="en-US" dirty="0" smtClean="0"/>
              <a:t> in many biological reactions. </a:t>
            </a:r>
          </a:p>
          <a:p>
            <a:r>
              <a:rPr lang="en-US" dirty="0" smtClean="0"/>
              <a:t>Sources: poultry and lean meat, high-protein foods such as dairy, whole grain breads, and cereals </a:t>
            </a:r>
          </a:p>
          <a:p>
            <a:r>
              <a:rPr lang="en-US" dirty="0" smtClean="0"/>
              <a:t>Pellagra is the term for niacin deficiency, encompassing the “4D’s of pellagra”: dermatitis, diarrhea, depression, and ultimately death.</a:t>
            </a:r>
          </a:p>
          <a:p>
            <a:r>
              <a:rPr lang="en-US" dirty="0" smtClean="0"/>
              <a:t>Supplements, fortified foods, and pharmacological agents containing niacin should be monitored.</a:t>
            </a:r>
          </a:p>
          <a:p>
            <a:pPr lvl="0"/>
            <a:r>
              <a:rPr lang="en-US" dirty="0" smtClean="0"/>
              <a:t>Niacin is used to treat high blood cholesterol and triglycerides. 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b="1" u="sng" dirty="0" smtClean="0"/>
              <a:t>Vitamin B-6</a:t>
            </a:r>
            <a:r>
              <a:rPr lang="en-US" sz="2800" u="sng" dirty="0" smtClean="0"/>
              <a:t> </a:t>
            </a:r>
          </a:p>
          <a:p>
            <a:r>
              <a:rPr lang="en-US" dirty="0" smtClean="0"/>
              <a:t>A coenzyme for over 100 enzyme reactions in the metabolism of amino acids, glycogen, neurotransmitters and precursors to hemoglobin synthesis. </a:t>
            </a:r>
          </a:p>
          <a:p>
            <a:r>
              <a:rPr lang="en-US" dirty="0" smtClean="0"/>
              <a:t>Sources: grains, bananas, and protein-containing foods such as poultry, pork, and beef. </a:t>
            </a:r>
          </a:p>
          <a:p>
            <a:r>
              <a:rPr lang="en-US" dirty="0" smtClean="0"/>
              <a:t>Deficiency: leads to </a:t>
            </a:r>
            <a:r>
              <a:rPr lang="en-US" dirty="0" err="1" smtClean="0"/>
              <a:t>seborrheic</a:t>
            </a:r>
            <a:r>
              <a:rPr lang="en-US" dirty="0" smtClean="0"/>
              <a:t> dermatitis and can contribute to </a:t>
            </a:r>
            <a:r>
              <a:rPr lang="en-US" dirty="0" err="1" smtClean="0"/>
              <a:t>microcytic</a:t>
            </a:r>
            <a:r>
              <a:rPr lang="en-US" dirty="0" smtClean="0"/>
              <a:t> anemia. </a:t>
            </a:r>
          </a:p>
          <a:p>
            <a:r>
              <a:rPr lang="en-US" dirty="0" smtClean="0"/>
              <a:t>No adverse effects have been reported from high intake of vitamin B-6 foods.</a:t>
            </a:r>
          </a:p>
          <a:p>
            <a:r>
              <a:rPr lang="en-US" dirty="0" smtClean="0"/>
              <a:t>Supplemental vitamin B-6 is popular treatment for premenstrual syndrome.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7467600" cy="5711952"/>
          </a:xfrm>
        </p:spPr>
        <p:txBody>
          <a:bodyPr/>
          <a:lstStyle/>
          <a:p>
            <a:pPr lvl="0">
              <a:buNone/>
            </a:pPr>
            <a:r>
              <a:rPr lang="en-US" sz="2800" b="1" u="sng" dirty="0" err="1" smtClean="0"/>
              <a:t>Folate</a:t>
            </a:r>
            <a:r>
              <a:rPr lang="en-US" sz="2800" b="1" u="sng" dirty="0" smtClean="0"/>
              <a:t> </a:t>
            </a:r>
            <a:r>
              <a:rPr lang="en-US" sz="2800" u="sng" dirty="0" smtClean="0"/>
              <a:t> </a:t>
            </a:r>
          </a:p>
          <a:p>
            <a:r>
              <a:rPr lang="en-US" dirty="0" smtClean="0"/>
              <a:t>Exists in several forms depending on the source of the vitamin. </a:t>
            </a:r>
            <a:r>
              <a:rPr lang="en-US" dirty="0" err="1" smtClean="0"/>
              <a:t>Folate</a:t>
            </a:r>
            <a:r>
              <a:rPr lang="en-US" dirty="0" smtClean="0"/>
              <a:t> denotes the vitamin that is found naturally in foods, while folic acid is found in supplements.</a:t>
            </a:r>
          </a:p>
          <a:p>
            <a:r>
              <a:rPr lang="en-US" dirty="0" smtClean="0"/>
              <a:t>Sources: green leafy vegetables, legumes, grain products, and fortified orange juice. </a:t>
            </a:r>
          </a:p>
          <a:p>
            <a:r>
              <a:rPr lang="en-US" dirty="0" smtClean="0"/>
              <a:t>Symptoms of anemia from </a:t>
            </a:r>
            <a:r>
              <a:rPr lang="en-US" dirty="0" err="1" smtClean="0"/>
              <a:t>folate</a:t>
            </a:r>
            <a:r>
              <a:rPr lang="en-US" dirty="0" smtClean="0"/>
              <a:t> deficiency are the same as for other </a:t>
            </a:r>
            <a:r>
              <a:rPr lang="en-US" dirty="0" err="1" smtClean="0"/>
              <a:t>anemias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Folic acid, along with vitamins B-12 and B-6, lower elevated </a:t>
            </a:r>
            <a:r>
              <a:rPr lang="en-US" dirty="0" err="1" smtClean="0"/>
              <a:t>homocysteine</a:t>
            </a:r>
            <a:r>
              <a:rPr lang="en-US" dirty="0" smtClean="0"/>
              <a:t> levels, which are associated with increased risk of cardiovascular disease 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b="1" u="sng" dirty="0" smtClean="0"/>
              <a:t>Vitamin B-12</a:t>
            </a:r>
            <a:r>
              <a:rPr lang="en-US" sz="2800" u="sng" dirty="0" smtClean="0"/>
              <a:t> </a:t>
            </a:r>
          </a:p>
          <a:p>
            <a:r>
              <a:rPr lang="en-US" dirty="0" smtClean="0"/>
              <a:t>Required for cell division and normal neurological function.</a:t>
            </a:r>
          </a:p>
          <a:p>
            <a:r>
              <a:rPr lang="en-US" dirty="0" smtClean="0"/>
              <a:t>Sources: foods of animal origin and fortified foods. The </a:t>
            </a:r>
            <a:r>
              <a:rPr lang="en-US" dirty="0" err="1" smtClean="0"/>
              <a:t>microflora</a:t>
            </a:r>
            <a:r>
              <a:rPr lang="en-US" dirty="0" smtClean="0"/>
              <a:t> in the large intestine produce vitamin B-12.</a:t>
            </a:r>
          </a:p>
          <a:p>
            <a:r>
              <a:rPr lang="en-US" dirty="0" smtClean="0"/>
              <a:t>Deficiency leads to hematological changes like those of </a:t>
            </a:r>
            <a:r>
              <a:rPr lang="en-US" dirty="0" err="1" smtClean="0"/>
              <a:t>folate</a:t>
            </a:r>
            <a:r>
              <a:rPr lang="en-US" dirty="0" smtClean="0"/>
              <a:t> deficiency. </a:t>
            </a:r>
          </a:p>
          <a:p>
            <a:r>
              <a:rPr lang="en-US" dirty="0" smtClean="0"/>
              <a:t>Synthetic vitamin B-12 or fortified foods are recommended for vegans.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Connection between vitamins and health maintenance.</a:t>
            </a:r>
          </a:p>
          <a:p>
            <a:pPr lvl="0"/>
            <a:r>
              <a:rPr lang="en-US" dirty="0" smtClean="0"/>
              <a:t>Dietary sources of water-soluble and fat-soluble vitamins.</a:t>
            </a:r>
          </a:p>
          <a:p>
            <a:pPr lvl="0"/>
            <a:r>
              <a:rPr lang="en-US" dirty="0" smtClean="0"/>
              <a:t>Risk factors for </a:t>
            </a:r>
            <a:r>
              <a:rPr lang="en-US" dirty="0" err="1" smtClean="0"/>
              <a:t>hypovitaminosis</a:t>
            </a:r>
            <a:r>
              <a:rPr lang="en-US" dirty="0" smtClean="0"/>
              <a:t> and </a:t>
            </a:r>
            <a:r>
              <a:rPr lang="en-US" dirty="0" err="1" smtClean="0"/>
              <a:t>hypervitaminosis</a:t>
            </a:r>
            <a:r>
              <a:rPr lang="en-US" dirty="0" smtClean="0"/>
              <a:t>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800" b="1" u="sng" dirty="0" smtClean="0"/>
              <a:t>Biotin</a:t>
            </a:r>
            <a:r>
              <a:rPr lang="en-US" sz="2800" u="sng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 a cofactor for enzymes in metabolic reactions involving </a:t>
            </a:r>
            <a:r>
              <a:rPr lang="en-US" dirty="0" err="1" smtClean="0"/>
              <a:t>gluconeogenesis</a:t>
            </a:r>
            <a:r>
              <a:rPr lang="en-US" dirty="0" smtClean="0"/>
              <a:t>, fatty acid metabolism and catabolism of the amino acid </a:t>
            </a:r>
            <a:r>
              <a:rPr lang="en-US" dirty="0" err="1" smtClean="0"/>
              <a:t>leucine</a:t>
            </a:r>
            <a:r>
              <a:rPr lang="en-US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Sources: Organ meats and egg yolks. Biotin is synthesized by the </a:t>
            </a:r>
            <a:r>
              <a:rPr lang="en-US" dirty="0" err="1" smtClean="0"/>
              <a:t>microflora</a:t>
            </a:r>
            <a:r>
              <a:rPr lang="en-US" dirty="0" smtClean="0"/>
              <a:t> present in the GI tract. </a:t>
            </a:r>
          </a:p>
          <a:p>
            <a:pPr>
              <a:buNone/>
            </a:pPr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en-US" sz="2800" b="1" u="sng" dirty="0" err="1" smtClean="0"/>
              <a:t>Pantothenic</a:t>
            </a:r>
            <a:r>
              <a:rPr lang="en-US" sz="2800" b="1" u="sng" dirty="0" smtClean="0"/>
              <a:t> Acid</a:t>
            </a:r>
            <a:r>
              <a:rPr lang="en-US" sz="2800" u="sng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 a vital component of metabolism and is widely available and rarely deficient in the diet.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Sources: Widely present in most foods.</a:t>
            </a:r>
          </a:p>
          <a:p>
            <a:pPr>
              <a:lnSpc>
                <a:spcPct val="200000"/>
              </a:lnSpc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400" dirty="0" err="1" smtClean="0"/>
              <a:t>Hypovitaminosis</a:t>
            </a:r>
            <a:r>
              <a:rPr lang="en-US" sz="2400" dirty="0" smtClean="0"/>
              <a:t>—insufficient vitamin stores. </a:t>
            </a:r>
          </a:p>
          <a:p>
            <a:pPr lvl="4">
              <a:lnSpc>
                <a:spcPct val="150000"/>
              </a:lnSpc>
            </a:pPr>
            <a:r>
              <a:rPr lang="en-US" sz="2400" u="sng" dirty="0" smtClean="0"/>
              <a:t>Three primary reasons: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decreased intake of vitamin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altered absorption or metabolism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/>
              <a:t>increased need for the </a:t>
            </a:r>
            <a:r>
              <a:rPr lang="en-US" sz="2400" dirty="0" smtClean="0"/>
              <a:t>vitamin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200000"/>
              </a:lnSpc>
            </a:pPr>
            <a:r>
              <a:rPr lang="en-US" sz="2400" u="sng" dirty="0" err="1" smtClean="0"/>
              <a:t>Hypervitaminosis</a:t>
            </a:r>
            <a:r>
              <a:rPr lang="en-US" sz="2400" u="sng" dirty="0" smtClean="0"/>
              <a:t>—excessive vitamin stores</a:t>
            </a:r>
            <a:r>
              <a:rPr lang="en-US" sz="2400" dirty="0" smtClean="0"/>
              <a:t>. </a:t>
            </a:r>
            <a:endParaRPr lang="en-US" sz="2800" dirty="0" smtClean="0"/>
          </a:p>
          <a:p>
            <a:pPr lvl="4">
              <a:lnSpc>
                <a:spcPct val="200000"/>
              </a:lnSpc>
            </a:pPr>
            <a:r>
              <a:rPr lang="en-US" sz="2400" dirty="0" smtClean="0"/>
              <a:t>Usually occurs due to use of supplemental vitamins and fortified foods, not excess consumption of foods. </a:t>
            </a:r>
          </a:p>
          <a:p>
            <a:pPr>
              <a:lnSpc>
                <a:spcPct val="200000"/>
              </a:lnSpc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425" y="277812"/>
            <a:ext cx="7959725" cy="4370388"/>
          </a:xfrm>
          <a:noFill/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BZ" sz="5400" i="1" dirty="0" smtClean="0">
                <a:latin typeface="Comic Sans MS" pitchFamily="66" charset="0"/>
              </a:rPr>
              <a:t/>
            </a:r>
            <a:br>
              <a:rPr lang="en-BZ" sz="5400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the end…….</a:t>
            </a:r>
            <a:br>
              <a:rPr lang="en-BZ" sz="4400" b="1" i="1" dirty="0" smtClean="0">
                <a:latin typeface="Comic Sans MS" pitchFamily="66" charset="0"/>
              </a:rPr>
            </a:br>
            <a:r>
              <a:rPr lang="en-BZ" sz="4400" b="1" i="1" dirty="0" smtClean="0">
                <a:latin typeface="Comic Sans MS" pitchFamily="66" charset="0"/>
              </a:rPr>
              <a:t>QUESTIONES????</a:t>
            </a:r>
            <a:br>
              <a:rPr lang="en-BZ" sz="4400" b="1" i="1" dirty="0" smtClean="0">
                <a:latin typeface="Comic Sans MS" pitchFamily="66" charset="0"/>
              </a:rPr>
            </a:br>
            <a:endParaRPr lang="en-US" sz="4400" b="1" i="1" dirty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/>
          <a:p>
            <a:fld id="{915CA1C4-22D3-42E9-BB8A-A4A52FE4737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Vitamins are organic compounds made up carbon, hydrogen, oxygen, etc.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Vitamins and minerals are micronutrients because the body only requires small amounts. </a:t>
            </a:r>
          </a:p>
          <a:p>
            <a:pPr lvl="0"/>
            <a:endParaRPr lang="en-US" sz="2800" dirty="0" smtClean="0">
              <a:cs typeface="+mj-cs"/>
            </a:endParaRPr>
          </a:p>
          <a:p>
            <a:pPr lvl="0"/>
            <a:r>
              <a:rPr lang="en-US" sz="2800" dirty="0" smtClean="0">
                <a:cs typeface="+mj-cs"/>
              </a:rPr>
              <a:t>Vitamins </a:t>
            </a:r>
            <a:r>
              <a:rPr lang="en-US" sz="2800" dirty="0" smtClean="0">
                <a:cs typeface="+mj-cs"/>
              </a:rPr>
              <a:t>discovered in the early 1900s.</a:t>
            </a:r>
          </a:p>
          <a:p>
            <a:pPr>
              <a:buNone/>
            </a:pPr>
            <a:endParaRPr lang="en-US" sz="2800" dirty="0" smtClean="0">
              <a:cs typeface="+mj-cs"/>
            </a:endParaRPr>
          </a:p>
          <a:p>
            <a:pPr lvl="0"/>
            <a:r>
              <a:rPr lang="en-US" sz="2800" dirty="0" smtClean="0">
                <a:cs typeface="+mj-cs"/>
              </a:rPr>
              <a:t>Dietary Reference Intake (DRI)—the national recommendations for vitamin and nutrient intake in healthy individuals.</a:t>
            </a:r>
          </a:p>
          <a:p>
            <a:endParaRPr lang="en-US" sz="2800" dirty="0" smtClean="0">
              <a:cs typeface="+mj-cs"/>
            </a:endParaRPr>
          </a:p>
          <a:p>
            <a:pPr lvl="0"/>
            <a:r>
              <a:rPr lang="en-US" sz="2800" dirty="0" smtClean="0">
                <a:cs typeface="+mj-cs"/>
              </a:rPr>
              <a:t>Tolerable Upper Intake Limit (UL)—the realization of potential toxicity of higher doses of vitamins. </a:t>
            </a:r>
          </a:p>
          <a:p>
            <a:pPr>
              <a:buNone/>
            </a:pPr>
            <a:endParaRPr lang="en-US" sz="2800" dirty="0" smtClean="0">
              <a:cs typeface="+mj-cs"/>
            </a:endParaRPr>
          </a:p>
          <a:p>
            <a:pPr>
              <a:buNone/>
            </a:pPr>
            <a:endParaRPr lang="en-US" sz="2800" dirty="0" smtClean="0">
              <a:cs typeface="+mj-cs"/>
            </a:endParaRP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200" b="1" u="sng" dirty="0" smtClean="0"/>
              <a:t>Different roles of vitamins in the body: </a:t>
            </a:r>
          </a:p>
          <a:p>
            <a:pPr lvl="0"/>
            <a:r>
              <a:rPr lang="en-US" dirty="0" smtClean="0"/>
              <a:t>components of many cellular activities </a:t>
            </a:r>
          </a:p>
          <a:p>
            <a:pPr lvl="0"/>
            <a:r>
              <a:rPr lang="en-US" dirty="0" smtClean="0"/>
              <a:t>cofactors or co-enzymes in metabolism</a:t>
            </a:r>
          </a:p>
          <a:p>
            <a:pPr lvl="0"/>
            <a:r>
              <a:rPr lang="en-US" dirty="0" smtClean="0"/>
              <a:t>antioxidants</a:t>
            </a:r>
            <a:r>
              <a:rPr lang="en-US" i="1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vitamin D considered hormone-like</a:t>
            </a:r>
          </a:p>
          <a:p>
            <a:pPr lvl="0"/>
            <a:r>
              <a:rPr lang="en-US" dirty="0" smtClean="0"/>
              <a:t>used as a pharmaceutical agents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sz="3200" b="1" u="sng" dirty="0" smtClean="0"/>
              <a:t>Vitamins are classified according to solubility in solutions:</a:t>
            </a:r>
            <a:br>
              <a:rPr lang="en-US" sz="3200" b="1" u="sng" dirty="0" smtClean="0"/>
            </a:br>
            <a:r>
              <a:rPr lang="en-US" dirty="0" smtClean="0"/>
              <a:t>fat-soluble</a:t>
            </a:r>
            <a:br>
              <a:rPr lang="en-US" dirty="0" smtClean="0"/>
            </a:br>
            <a:r>
              <a:rPr lang="en-US" dirty="0" smtClean="0"/>
              <a:t>water-soluble </a:t>
            </a:r>
            <a:br>
              <a:rPr lang="en-US" dirty="0" smtClean="0"/>
            </a:b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None/>
            </a:pPr>
            <a:r>
              <a:rPr lang="en-US" sz="2800" b="1" u="sng" dirty="0" smtClean="0"/>
              <a:t>The type of solubility affects the way in which vitamins are: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absorbed 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transported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stored in the body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u="sng" dirty="0" smtClean="0"/>
              <a:t>Vitamins are also classified as:</a:t>
            </a:r>
            <a:br>
              <a:rPr lang="en-US" sz="2800" u="sng" dirty="0" smtClean="0"/>
            </a:br>
            <a:r>
              <a:rPr lang="en-US" dirty="0" err="1" smtClean="0"/>
              <a:t>provitamins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preformed vitamins</a:t>
            </a:r>
            <a:br>
              <a:rPr lang="en-US" dirty="0" smtClean="0"/>
            </a:b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Vitamin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Maintains important body functions.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Retinoids</a:t>
            </a:r>
            <a:r>
              <a:rPr lang="en-US" dirty="0" smtClean="0"/>
              <a:t> found in animal foods and some vitamin supplements.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Carotenoids</a:t>
            </a:r>
            <a:r>
              <a:rPr lang="en-US" dirty="0" smtClean="0"/>
              <a:t> found in plant foods and some vitamin supplements.</a:t>
            </a:r>
            <a:br>
              <a:rPr lang="en-US" dirty="0" smtClean="0"/>
            </a:br>
            <a:r>
              <a:rPr lang="en-US" i="1" u="sng" dirty="0" smtClean="0"/>
              <a:t>Deficiency </a:t>
            </a:r>
            <a:r>
              <a:rPr lang="en-US" i="1" u="sng" dirty="0" smtClean="0"/>
              <a:t>leads to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xerophthalmia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follicular hyperkeratosis</a:t>
            </a:r>
            <a:br>
              <a:rPr lang="en-US" dirty="0" smtClean="0"/>
            </a:br>
            <a:r>
              <a:rPr lang="en-US" dirty="0" smtClean="0"/>
              <a:t>higher risk of death or severe illness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Vitamin D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Vitamin D 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smtClean="0"/>
              <a:t>1. Maintains blood levels of calcium and phosphorus. 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smtClean="0"/>
              <a:t>2. Sources: sun, fish, milk, margarine, fortified food 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smtClean="0"/>
              <a:t> </a:t>
            </a:r>
            <a:r>
              <a:rPr lang="en-US" i="1" u="sng" dirty="0" smtClean="0"/>
              <a:t>Deficiency leads to: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err="1" smtClean="0"/>
              <a:t>malabsorptive</a:t>
            </a:r>
            <a:r>
              <a:rPr lang="en-US" dirty="0" smtClean="0"/>
              <a:t> diseases 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smtClean="0"/>
              <a:t>liver or kidney disease</a:t>
            </a:r>
          </a:p>
          <a:p>
            <a:pPr lvl="0">
              <a:lnSpc>
                <a:spcPct val="200000"/>
              </a:lnSpc>
              <a:buNone/>
            </a:pPr>
            <a:r>
              <a:rPr lang="en-US" dirty="0" smtClean="0"/>
              <a:t>rickets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1194</TotalTime>
  <Words>855</Words>
  <Application>Microsoft Office PowerPoint</Application>
  <PresentationFormat>On-screen Show (4:3)</PresentationFormat>
  <Paragraphs>160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Unit 5</vt:lpstr>
      <vt:lpstr>objectives</vt:lpstr>
      <vt:lpstr>Vitamins</vt:lpstr>
      <vt:lpstr>Slide 4</vt:lpstr>
      <vt:lpstr>Slide 5</vt:lpstr>
      <vt:lpstr>Slide 6</vt:lpstr>
      <vt:lpstr>Slide 7</vt:lpstr>
      <vt:lpstr>Vitamin A</vt:lpstr>
      <vt:lpstr>Vitamin D </vt:lpstr>
      <vt:lpstr>Vitamin E</vt:lpstr>
      <vt:lpstr>Vitamin K </vt:lpstr>
      <vt:lpstr>Soluble vitamins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 the end……. QUESTIONES????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u135</cp:lastModifiedBy>
  <cp:revision>153</cp:revision>
  <dcterms:created xsi:type="dcterms:W3CDTF">2006-08-16T00:00:00Z</dcterms:created>
  <dcterms:modified xsi:type="dcterms:W3CDTF">2015-02-28T08:12:16Z</dcterms:modified>
</cp:coreProperties>
</file>