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4"/>
  </p:notesMasterIdLst>
  <p:handoutMasterIdLst>
    <p:handoutMasterId r:id="rId55"/>
  </p:handoutMasterIdLst>
  <p:sldIdLst>
    <p:sldId id="341" r:id="rId2"/>
    <p:sldId id="344" r:id="rId3"/>
    <p:sldId id="257" r:id="rId4"/>
    <p:sldId id="343" r:id="rId5"/>
    <p:sldId id="34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3" r:id="rId18"/>
    <p:sldId id="274" r:id="rId19"/>
    <p:sldId id="345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  <p:sldId id="288" r:id="rId29"/>
    <p:sldId id="290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4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47" r:id="rId48"/>
    <p:sldId id="348" r:id="rId49"/>
    <p:sldId id="320" r:id="rId50"/>
    <p:sldId id="322" r:id="rId51"/>
    <p:sldId id="323" r:id="rId52"/>
    <p:sldId id="346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EF87A-851B-4E21-BAE8-72621562E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8EF6A-7048-48B6-98FD-6F1D20A2E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8EF6A-7048-48B6-98FD-6F1D20A2E6F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A4EC4C-C282-46F9-9278-AD0E5366FB87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856D-F4EB-41AA-9BF8-95FB8979624F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30F8-772C-491A-B5C1-CE3B1FBDF7BA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E33DD2-CA82-4B6E-A246-463FF232821C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ED0B-CFE0-4845-9240-36C3673A99C8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60C5-F734-4758-BF29-8A0A15773EE7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07111B-1582-4310-A48F-87DFE0AD12C9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DF80-EBCC-490D-8768-35CAAD788434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4C23F3-E2C5-4475-82B7-4BA35C8B1667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9BDD76-3300-4B0E-A5B3-6930F7492B45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52026C-6737-4D2E-8E94-B103C5ADAD6C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172200" cy="609600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Unit 6</a:t>
            </a:r>
            <a:endParaRPr lang="en-US" sz="3600" u="sng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2590800"/>
            <a:ext cx="6172200" cy="2895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Minerals</a:t>
            </a:r>
          </a:p>
          <a:p>
            <a:endParaRPr lang="en-US" sz="3600" dirty="0" smtClean="0"/>
          </a:p>
          <a:p>
            <a:pPr algn="ctr"/>
            <a:r>
              <a:rPr lang="en-US" sz="3600" dirty="0" smtClean="0">
                <a:latin typeface="Monotype Corsiva" pitchFamily="66" charset="0"/>
              </a:rPr>
              <a:t>Dr. </a:t>
            </a:r>
            <a:r>
              <a:rPr lang="en-US" sz="3600" dirty="0" err="1" smtClean="0">
                <a:latin typeface="Monotype Corsiva" pitchFamily="66" charset="0"/>
              </a:rPr>
              <a:t>Banan</a:t>
            </a:r>
            <a:r>
              <a:rPr lang="en-US" sz="3600" dirty="0" smtClean="0">
                <a:latin typeface="Monotype Corsiva" pitchFamily="66" charset="0"/>
              </a:rPr>
              <a:t> T. </a:t>
            </a:r>
            <a:r>
              <a:rPr lang="en-US" sz="3600" dirty="0" err="1" smtClean="0">
                <a:latin typeface="Monotype Corsiva" pitchFamily="66" charset="0"/>
              </a:rPr>
              <a:t>Awawadeh</a:t>
            </a:r>
            <a:endParaRPr lang="en-US" sz="3600" dirty="0" smtClean="0">
              <a:latin typeface="Monotype Corsiva" pitchFamily="66" charset="0"/>
            </a:endParaRPr>
          </a:p>
          <a:p>
            <a:endParaRPr lang="en-US" sz="3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17A-60E7-49AC-ACBE-7DF086DD8606}" type="datetime1">
              <a:rPr lang="en-US" smtClean="0"/>
              <a:pPr/>
              <a:t>2/28/2015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Sulfate-Containing Compounds</a:t>
            </a:r>
          </a:p>
          <a:p>
            <a:pPr lvl="1"/>
            <a:r>
              <a:rPr lang="en-US" sz="2400" dirty="0" smtClean="0"/>
              <a:t>Crucial for health</a:t>
            </a:r>
          </a:p>
          <a:p>
            <a:pPr lvl="1"/>
            <a:r>
              <a:rPr lang="en-US" sz="2400" dirty="0" smtClean="0"/>
              <a:t>No separate recommendation</a:t>
            </a:r>
          </a:p>
          <a:p>
            <a:pPr lvl="1"/>
            <a:r>
              <a:rPr lang="en-US" sz="2400" dirty="0" smtClean="0"/>
              <a:t>Possible roles:</a:t>
            </a:r>
          </a:p>
          <a:p>
            <a:pPr lvl="2"/>
            <a:r>
              <a:rPr lang="en-US" dirty="0" smtClean="0"/>
              <a:t>Immune function</a:t>
            </a:r>
          </a:p>
          <a:p>
            <a:pPr lvl="2"/>
            <a:r>
              <a:rPr lang="en-US" dirty="0" smtClean="0"/>
              <a:t>Anti-inflammatory effects</a:t>
            </a:r>
          </a:p>
          <a:p>
            <a:pPr>
              <a:buNone/>
            </a:pPr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Electrolytes—Sodium, Potassium, Chloride</a:t>
            </a:r>
          </a:p>
          <a:p>
            <a:pPr lvl="1"/>
            <a:r>
              <a:rPr lang="en-US" sz="2400" dirty="0" smtClean="0"/>
              <a:t>Effects: </a:t>
            </a:r>
          </a:p>
          <a:p>
            <a:pPr lvl="2"/>
            <a:r>
              <a:rPr lang="en-US" dirty="0" smtClean="0"/>
              <a:t>Fluid concentration</a:t>
            </a:r>
          </a:p>
          <a:p>
            <a:pPr lvl="2"/>
            <a:r>
              <a:rPr lang="en-US" dirty="0" smtClean="0"/>
              <a:t>Acid-base balance</a:t>
            </a:r>
          </a:p>
          <a:p>
            <a:pPr lvl="2"/>
            <a:r>
              <a:rPr lang="en-US" dirty="0" smtClean="0"/>
              <a:t>Nerve conduction</a:t>
            </a:r>
          </a:p>
          <a:p>
            <a:pPr lvl="2"/>
            <a:r>
              <a:rPr lang="en-US" dirty="0" smtClean="0"/>
              <a:t>Membrane permeability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Body seeks to maintain balance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Sodium’s relationship to blood pressure.</a:t>
            </a:r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Potassium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Found within cells and in extracellular fluids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Involved in: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Neural transmission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Muscle contraction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Maintenance of fluid balance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Trace Minerals</a:t>
            </a:r>
          </a:p>
          <a:p>
            <a:pPr lvl="1"/>
            <a:r>
              <a:rPr lang="en-US" sz="2400" dirty="0" smtClean="0"/>
              <a:t>Present in the body in amounts less than 5 grams </a:t>
            </a:r>
          </a:p>
          <a:p>
            <a:pPr lvl="1"/>
            <a:r>
              <a:rPr lang="en-US" sz="2400" dirty="0" smtClean="0"/>
              <a:t>Daily requirement is less than 100 mg</a:t>
            </a:r>
          </a:p>
          <a:p>
            <a:pPr lvl="1"/>
            <a:r>
              <a:rPr lang="en-US" sz="2400" dirty="0" smtClean="0"/>
              <a:t>Some necessary, others not</a:t>
            </a:r>
          </a:p>
          <a:p>
            <a:endParaRPr lang="en-US" sz="32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Iron</a:t>
            </a:r>
          </a:p>
          <a:p>
            <a:pPr lvl="1"/>
            <a:r>
              <a:rPr lang="en-US" sz="2400" dirty="0" smtClean="0"/>
              <a:t>Essential for oxygen transport</a:t>
            </a:r>
          </a:p>
          <a:p>
            <a:pPr lvl="1"/>
            <a:r>
              <a:rPr lang="en-US" sz="2400" dirty="0" smtClean="0"/>
              <a:t>Body conserves iron stores</a:t>
            </a:r>
          </a:p>
          <a:p>
            <a:pPr lvl="1"/>
            <a:r>
              <a:rPr lang="en-US" sz="2400" dirty="0" smtClean="0"/>
              <a:t>Iron needs change over lifespan</a:t>
            </a:r>
          </a:p>
          <a:p>
            <a:pPr lvl="1"/>
            <a:r>
              <a:rPr lang="en-US" sz="2400" dirty="0" smtClean="0"/>
              <a:t>Iron consumption concerns:</a:t>
            </a:r>
          </a:p>
          <a:p>
            <a:pPr lvl="2"/>
            <a:r>
              <a:rPr lang="en-US" dirty="0" smtClean="0"/>
              <a:t>Excess iron</a:t>
            </a:r>
          </a:p>
          <a:p>
            <a:pPr lvl="2"/>
            <a:r>
              <a:rPr lang="en-US" dirty="0" err="1" smtClean="0"/>
              <a:t>Hemochromatosis</a:t>
            </a:r>
            <a:endParaRPr lang="en-US" dirty="0" smtClean="0"/>
          </a:p>
          <a:p>
            <a:pPr lvl="2"/>
            <a:r>
              <a:rPr lang="en-US" dirty="0" smtClean="0"/>
              <a:t>Iron deficiency anemia</a:t>
            </a:r>
          </a:p>
          <a:p>
            <a:pPr lvl="2"/>
            <a:r>
              <a:rPr lang="en-US" dirty="0" smtClean="0"/>
              <a:t>Iron supplements</a:t>
            </a:r>
          </a:p>
          <a:p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Zinc</a:t>
            </a:r>
          </a:p>
          <a:p>
            <a:pPr lvl="1"/>
            <a:r>
              <a:rPr lang="en-US" sz="2400" dirty="0" smtClean="0"/>
              <a:t>Roles:</a:t>
            </a:r>
          </a:p>
          <a:p>
            <a:pPr lvl="2"/>
            <a:r>
              <a:rPr lang="en-US" dirty="0" smtClean="0"/>
              <a:t>Cofactor or coenzyme for catalytic reactions</a:t>
            </a:r>
          </a:p>
          <a:p>
            <a:pPr lvl="2"/>
            <a:r>
              <a:rPr lang="en-US" dirty="0" smtClean="0"/>
              <a:t>Enzyme structure and regulation</a:t>
            </a:r>
          </a:p>
          <a:p>
            <a:pPr lvl="2"/>
            <a:r>
              <a:rPr lang="en-US" dirty="0" smtClean="0"/>
              <a:t>Involved in DNA expression, cell growth, differentiation</a:t>
            </a:r>
          </a:p>
          <a:p>
            <a:pPr lvl="1"/>
            <a:r>
              <a:rPr lang="en-US" sz="2400" dirty="0" smtClean="0"/>
              <a:t>Homeostasis—GI tract</a:t>
            </a:r>
          </a:p>
          <a:p>
            <a:pPr lvl="1"/>
            <a:r>
              <a:rPr lang="en-US" sz="2400" dirty="0" smtClean="0"/>
              <a:t>Wellness:</a:t>
            </a:r>
          </a:p>
          <a:p>
            <a:pPr lvl="2"/>
            <a:r>
              <a:rPr lang="en-US" dirty="0" smtClean="0"/>
              <a:t>Common cold (possible)</a:t>
            </a:r>
          </a:p>
          <a:p>
            <a:pPr lvl="2"/>
            <a:r>
              <a:rPr lang="en-US" dirty="0" smtClean="0"/>
              <a:t>Nurses should advise on zinc supplementation </a:t>
            </a:r>
          </a:p>
          <a:p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Fluoride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Mineralization of bone and teeth.</a:t>
            </a:r>
            <a:br>
              <a:rPr lang="en-US" sz="2400" dirty="0" smtClean="0"/>
            </a:br>
            <a:r>
              <a:rPr lang="en-US" sz="2400" dirty="0" smtClean="0"/>
              <a:t>Wellness concerns:</a:t>
            </a:r>
          </a:p>
          <a:p>
            <a:pPr lvl="2"/>
            <a:r>
              <a:rPr lang="en-US" sz="2000" dirty="0" smtClean="0"/>
              <a:t>Fluoride in drinking water</a:t>
            </a:r>
          </a:p>
          <a:p>
            <a:pPr lvl="2"/>
            <a:r>
              <a:rPr lang="en-US" sz="2000" dirty="0" smtClean="0"/>
              <a:t>Supplemental use</a:t>
            </a:r>
          </a:p>
          <a:p>
            <a:pPr lvl="2"/>
            <a:r>
              <a:rPr lang="en-US" sz="2000" dirty="0" smtClean="0"/>
              <a:t>Childhood overexposure</a:t>
            </a:r>
          </a:p>
          <a:p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Iodine 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Presence in soil and seafood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/>
              <a:t>Hormones </a:t>
            </a:r>
            <a:r>
              <a:rPr lang="en-US" sz="2400" dirty="0" err="1" smtClean="0"/>
              <a:t>thyroxine</a:t>
            </a:r>
            <a:r>
              <a:rPr lang="en-US" sz="2400" dirty="0" smtClean="0"/>
              <a:t> and </a:t>
            </a:r>
            <a:r>
              <a:rPr lang="en-US" sz="2400" dirty="0" err="1" smtClean="0"/>
              <a:t>triiodothyronine</a:t>
            </a:r>
            <a:endParaRPr lang="en-US" sz="2400" dirty="0" smtClean="0"/>
          </a:p>
          <a:p>
            <a:pPr lvl="1"/>
            <a:endParaRPr lang="en-US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 smtClean="0"/>
              <a:t>Manganese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Formation of bone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Has a role in metabolism</a:t>
            </a:r>
          </a:p>
          <a:p>
            <a:pPr lvl="1">
              <a:lnSpc>
                <a:spcPct val="200000"/>
              </a:lnSpc>
            </a:pP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Trace Minerals</a:t>
            </a:r>
          </a:p>
          <a:p>
            <a:pPr lvl="1"/>
            <a:r>
              <a:rPr lang="en-US" sz="2400" dirty="0" smtClean="0"/>
              <a:t>Arsenic</a:t>
            </a:r>
          </a:p>
          <a:p>
            <a:pPr lvl="1"/>
            <a:r>
              <a:rPr lang="en-US" sz="2400" dirty="0" smtClean="0"/>
              <a:t>Boron</a:t>
            </a:r>
          </a:p>
          <a:p>
            <a:pPr lvl="1"/>
            <a:r>
              <a:rPr lang="en-US" sz="2400" dirty="0" smtClean="0"/>
              <a:t>Nickel</a:t>
            </a:r>
          </a:p>
          <a:p>
            <a:pPr lvl="1"/>
            <a:r>
              <a:rPr lang="en-US" sz="2400" dirty="0" smtClean="0"/>
              <a:t>Silicon </a:t>
            </a:r>
          </a:p>
          <a:p>
            <a:pPr lvl="1"/>
            <a:r>
              <a:rPr lang="en-US" sz="2400" dirty="0" smtClean="0"/>
              <a:t>Vanadium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 smtClean="0"/>
              <a:t>Identify the role of minerals in maintaining health.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The Dietary resources of major and trace minerals.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Identify the </a:t>
            </a:r>
            <a:r>
              <a:rPr lang="en-US" dirty="0" smtClean="0"/>
              <a:t>risk factors </a:t>
            </a:r>
            <a:r>
              <a:rPr lang="en-US" dirty="0" smtClean="0"/>
              <a:t>for poor mineral status.</a:t>
            </a:r>
          </a:p>
          <a:p>
            <a:pPr lvl="0">
              <a:lnSpc>
                <a:spcPct val="200000"/>
              </a:lnSpc>
            </a:pPr>
            <a:r>
              <a:rPr lang="en-US" dirty="0" smtClean="0"/>
              <a:t>Interactions with foods and other nutrients.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Assess signs and symptoms of mineral deficiency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l" rtl="0">
              <a:spcBef>
                <a:spcPct val="0"/>
              </a:spcBef>
            </a:pPr>
            <a:r>
              <a:rPr lang="en-US" sz="4000" dirty="0" smtClean="0">
                <a:cs typeface="+mn-cs"/>
              </a:rPr>
              <a:t>Essential Minerals</a:t>
            </a:r>
            <a:endParaRPr lang="ar-JO" sz="40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3"/>
            <a:r>
              <a:rPr lang="en-US" sz="3600" dirty="0" smtClean="0"/>
              <a:t>Essential Minerals</a:t>
            </a:r>
          </a:p>
          <a:p>
            <a:pPr lvl="4"/>
            <a:r>
              <a:rPr lang="en-US" sz="3600" dirty="0" smtClean="0"/>
              <a:t>1. Major minerals</a:t>
            </a:r>
          </a:p>
          <a:p>
            <a:pPr lvl="4"/>
            <a:r>
              <a:rPr lang="en-US" sz="3600" dirty="0" smtClean="0"/>
              <a:t>2. Trace minerals</a:t>
            </a:r>
          </a:p>
          <a:p>
            <a:endParaRPr lang="en-US" sz="36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sz="3600" dirty="0" smtClean="0"/>
              <a:t>Calcium</a:t>
            </a:r>
          </a:p>
          <a:p>
            <a:pPr lvl="4"/>
            <a:r>
              <a:rPr lang="en-US" sz="3600" dirty="0" smtClean="0"/>
              <a:t>Major sources:</a:t>
            </a:r>
          </a:p>
          <a:p>
            <a:pPr lvl="5"/>
            <a:r>
              <a:rPr lang="en-US" sz="3600" dirty="0" smtClean="0"/>
              <a:t>Milk</a:t>
            </a:r>
          </a:p>
          <a:p>
            <a:pPr lvl="5"/>
            <a:r>
              <a:rPr lang="en-US" sz="3600" dirty="0" smtClean="0"/>
              <a:t>Other dairy </a:t>
            </a:r>
            <a:r>
              <a:rPr lang="en-US" sz="3600" dirty="0" smtClean="0"/>
              <a:t>foods.</a:t>
            </a:r>
          </a:p>
          <a:p>
            <a:pPr lvl="5"/>
            <a:r>
              <a:rPr lang="en-US" sz="3600" dirty="0" smtClean="0"/>
              <a:t>Green leafy vegetables.</a:t>
            </a:r>
            <a:endParaRPr lang="en-US" sz="3600" dirty="0" smtClean="0"/>
          </a:p>
          <a:p>
            <a:endParaRPr lang="ar-JO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Phosphorous</a:t>
            </a:r>
          </a:p>
          <a:p>
            <a:pPr lvl="4"/>
            <a:r>
              <a:rPr lang="en-US" sz="3600" dirty="0" smtClean="0"/>
              <a:t>Protein-rich foods</a:t>
            </a:r>
          </a:p>
          <a:p>
            <a:pPr lvl="4"/>
            <a:r>
              <a:rPr lang="en-US" sz="3600" dirty="0" smtClean="0"/>
              <a:t>Absorbed well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Magnesium</a:t>
            </a:r>
          </a:p>
          <a:p>
            <a:pPr lvl="4"/>
            <a:r>
              <a:rPr lang="en-US" sz="3600" dirty="0" smtClean="0"/>
              <a:t>Best sources:</a:t>
            </a:r>
          </a:p>
          <a:p>
            <a:pPr lvl="5"/>
            <a:r>
              <a:rPr lang="en-US" sz="3600" dirty="0" smtClean="0"/>
              <a:t>Leafy vegetables</a:t>
            </a:r>
          </a:p>
          <a:p>
            <a:pPr lvl="5"/>
            <a:r>
              <a:rPr lang="en-US" sz="3600" dirty="0" smtClean="0"/>
              <a:t>Whole grains</a:t>
            </a:r>
          </a:p>
          <a:p>
            <a:pPr lvl="5"/>
            <a:r>
              <a:rPr lang="en-US" sz="3600" dirty="0" smtClean="0"/>
              <a:t>Seeds</a:t>
            </a:r>
          </a:p>
          <a:p>
            <a:pPr lvl="5"/>
            <a:r>
              <a:rPr lang="en-US" sz="3600" dirty="0" smtClean="0"/>
              <a:t>Nuts</a:t>
            </a:r>
          </a:p>
          <a:p>
            <a:r>
              <a:rPr lang="en-US" sz="3600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Sulfate</a:t>
            </a:r>
          </a:p>
          <a:p>
            <a:pPr lvl="4"/>
            <a:r>
              <a:rPr lang="en-US" sz="3600" dirty="0" smtClean="0"/>
              <a:t>Sources:</a:t>
            </a:r>
          </a:p>
          <a:p>
            <a:pPr lvl="5"/>
            <a:r>
              <a:rPr lang="en-US" sz="3600" dirty="0" smtClean="0"/>
              <a:t>Drinking water</a:t>
            </a:r>
          </a:p>
          <a:p>
            <a:pPr lvl="5"/>
            <a:r>
              <a:rPr lang="en-US" sz="3600" dirty="0" smtClean="0"/>
              <a:t>Variety of foods</a:t>
            </a:r>
          </a:p>
          <a:p>
            <a:pPr lvl="5"/>
            <a:r>
              <a:rPr lang="en-US" sz="3600" dirty="0" smtClean="0"/>
              <a:t>Additives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Potassium</a:t>
            </a:r>
          </a:p>
          <a:p>
            <a:pPr lvl="4"/>
            <a:r>
              <a:rPr lang="en-US" sz="3600" dirty="0" smtClean="0"/>
              <a:t>Major sources:</a:t>
            </a:r>
          </a:p>
          <a:p>
            <a:pPr lvl="5"/>
            <a:r>
              <a:rPr lang="en-US" sz="3600" dirty="0" smtClean="0"/>
              <a:t>Fruits</a:t>
            </a:r>
          </a:p>
          <a:p>
            <a:pPr lvl="5"/>
            <a:r>
              <a:rPr lang="en-US" sz="3600" dirty="0" smtClean="0"/>
              <a:t>Vegetables</a:t>
            </a:r>
          </a:p>
          <a:p>
            <a:pPr lvl="5"/>
            <a:r>
              <a:rPr lang="en-US" sz="3600" dirty="0" smtClean="0"/>
              <a:t>Legumes</a:t>
            </a:r>
          </a:p>
          <a:p>
            <a:pPr lvl="5"/>
            <a:r>
              <a:rPr lang="en-US" sz="3600" dirty="0" smtClean="0"/>
              <a:t>milk</a:t>
            </a:r>
          </a:p>
          <a:p>
            <a:pPr>
              <a:buNone/>
            </a:pPr>
            <a:endParaRPr lang="ar-JO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900" b="1" dirty="0" smtClean="0"/>
              <a:t>Iron</a:t>
            </a:r>
          </a:p>
          <a:p>
            <a:pPr lvl="4"/>
            <a:r>
              <a:rPr lang="en-US" sz="3200" dirty="0" err="1" smtClean="0"/>
              <a:t>Heme</a:t>
            </a:r>
            <a:r>
              <a:rPr lang="en-US" sz="3200" dirty="0" smtClean="0"/>
              <a:t> iron:</a:t>
            </a:r>
          </a:p>
          <a:p>
            <a:pPr lvl="5"/>
            <a:r>
              <a:rPr lang="en-US" sz="3200" dirty="0" smtClean="0"/>
              <a:t>Animal foods</a:t>
            </a:r>
          </a:p>
          <a:p>
            <a:pPr lvl="5"/>
            <a:r>
              <a:rPr lang="en-US" sz="3200" dirty="0" smtClean="0"/>
              <a:t>Better absorbed</a:t>
            </a:r>
          </a:p>
          <a:p>
            <a:pPr lvl="4"/>
            <a:r>
              <a:rPr lang="en-US" sz="3200" dirty="0" err="1" smtClean="0"/>
              <a:t>Nonheme</a:t>
            </a:r>
            <a:r>
              <a:rPr lang="en-US" sz="3200" dirty="0" smtClean="0"/>
              <a:t> iron:</a:t>
            </a:r>
          </a:p>
          <a:p>
            <a:pPr lvl="5"/>
            <a:r>
              <a:rPr lang="en-US" sz="3200" dirty="0" smtClean="0"/>
              <a:t>Plant foods</a:t>
            </a:r>
          </a:p>
          <a:p>
            <a:pPr lvl="5"/>
            <a:r>
              <a:rPr lang="en-US" sz="3200" dirty="0" smtClean="0"/>
              <a:t>Not absorbed as well</a:t>
            </a:r>
          </a:p>
          <a:p>
            <a:endParaRPr lang="en-US" sz="32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u="sng" dirty="0" smtClean="0"/>
              <a:t>Zinc</a:t>
            </a:r>
          </a:p>
          <a:p>
            <a:pPr lvl="4"/>
            <a:r>
              <a:rPr lang="en-US" sz="3200" dirty="0" smtClean="0"/>
              <a:t>Common sources:</a:t>
            </a:r>
          </a:p>
          <a:p>
            <a:pPr lvl="5"/>
            <a:r>
              <a:rPr lang="en-US" sz="3200" dirty="0" smtClean="0"/>
              <a:t>Oysters</a:t>
            </a:r>
          </a:p>
          <a:p>
            <a:pPr lvl="5"/>
            <a:r>
              <a:rPr lang="en-US" sz="3200" dirty="0" smtClean="0"/>
              <a:t>Red meats</a:t>
            </a:r>
          </a:p>
          <a:p>
            <a:pPr lvl="5"/>
            <a:r>
              <a:rPr lang="en-US" sz="3200" dirty="0" smtClean="0"/>
              <a:t>Other seafood</a:t>
            </a:r>
          </a:p>
          <a:p>
            <a:pPr lvl="5"/>
            <a:r>
              <a:rPr lang="en-US" sz="3200" dirty="0" smtClean="0"/>
              <a:t>Wheat germ </a:t>
            </a:r>
          </a:p>
          <a:p>
            <a:pPr lvl="5"/>
            <a:r>
              <a:rPr lang="en-US" sz="3200" dirty="0" smtClean="0"/>
              <a:t>Wheat bran</a:t>
            </a:r>
          </a:p>
          <a:p>
            <a:pPr lvl="5"/>
            <a:r>
              <a:rPr lang="en-US" sz="3200" dirty="0" smtClean="0"/>
              <a:t>Fortified breakfast cereals</a:t>
            </a:r>
          </a:p>
          <a:p>
            <a:endParaRPr lang="en-US" sz="32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b="1" u="sng" dirty="0" smtClean="0"/>
              <a:t>Fluoride</a:t>
            </a:r>
          </a:p>
          <a:p>
            <a:pPr lvl="4"/>
            <a:r>
              <a:rPr lang="en-US" sz="2800" dirty="0" smtClean="0"/>
              <a:t>Sources:</a:t>
            </a:r>
          </a:p>
          <a:p>
            <a:pPr lvl="5"/>
            <a:r>
              <a:rPr lang="en-US" sz="2800" dirty="0" smtClean="0"/>
              <a:t>Drinking water</a:t>
            </a:r>
          </a:p>
          <a:p>
            <a:pPr lvl="5"/>
            <a:r>
              <a:rPr lang="en-US" sz="2800" dirty="0" smtClean="0"/>
              <a:t>Dental products</a:t>
            </a:r>
          </a:p>
          <a:p>
            <a:endParaRPr lang="ar-JO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Iodine</a:t>
            </a:r>
          </a:p>
          <a:p>
            <a:pPr lvl="4"/>
            <a:r>
              <a:rPr lang="en-US" sz="3600" dirty="0" smtClean="0"/>
              <a:t>Content varies—soil</a:t>
            </a:r>
          </a:p>
          <a:p>
            <a:pPr lvl="4"/>
            <a:r>
              <a:rPr lang="en-US" sz="3600" dirty="0" smtClean="0"/>
              <a:t>Sources:</a:t>
            </a:r>
          </a:p>
          <a:p>
            <a:pPr lvl="5"/>
            <a:r>
              <a:rPr lang="en-US" sz="3600" dirty="0" smtClean="0"/>
              <a:t>Seafood</a:t>
            </a:r>
          </a:p>
          <a:p>
            <a:pPr lvl="5"/>
            <a:r>
              <a:rPr lang="en-US" sz="3600" dirty="0" smtClean="0"/>
              <a:t>Iodized salt</a:t>
            </a:r>
          </a:p>
          <a:p>
            <a:endParaRPr lang="ar-JO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Minerals</a:t>
            </a:r>
          </a:p>
          <a:p>
            <a:pPr lvl="1"/>
            <a:r>
              <a:rPr lang="en-US" sz="2400" dirty="0" smtClean="0"/>
              <a:t>Characteristics:</a:t>
            </a:r>
          </a:p>
          <a:p>
            <a:pPr lvl="2"/>
            <a:r>
              <a:rPr lang="en-US" dirty="0" smtClean="0"/>
              <a:t>Inorganic elements</a:t>
            </a:r>
          </a:p>
          <a:p>
            <a:pPr lvl="2"/>
            <a:r>
              <a:rPr lang="en-US" dirty="0" smtClean="0"/>
              <a:t>Can combine with other compounds or elements</a:t>
            </a:r>
          </a:p>
          <a:p>
            <a:pPr lvl="2"/>
            <a:r>
              <a:rPr lang="en-US" dirty="0" smtClean="0"/>
              <a:t>Not a source of energy</a:t>
            </a:r>
          </a:p>
          <a:p>
            <a:pPr lvl="1"/>
            <a:r>
              <a:rPr lang="en-US" sz="2400" dirty="0" smtClean="0"/>
              <a:t>Functions:</a:t>
            </a:r>
          </a:p>
          <a:p>
            <a:pPr lvl="2"/>
            <a:r>
              <a:rPr lang="en-US" dirty="0" smtClean="0"/>
              <a:t>Providing structure</a:t>
            </a:r>
          </a:p>
          <a:p>
            <a:pPr lvl="2"/>
            <a:r>
              <a:rPr lang="en-US" dirty="0" smtClean="0"/>
              <a:t>Maintaining fluid balance</a:t>
            </a:r>
          </a:p>
          <a:p>
            <a:pPr lvl="2"/>
            <a:r>
              <a:rPr lang="en-US" dirty="0" smtClean="0"/>
              <a:t>Serving as cofactors and coenzymes</a:t>
            </a:r>
          </a:p>
          <a:p>
            <a:pPr lvl="2"/>
            <a:r>
              <a:rPr lang="en-US" dirty="0" smtClean="0"/>
              <a:t>Role in nerve transmission and muscle contraction</a:t>
            </a:r>
          </a:p>
          <a:p>
            <a:pPr lvl="2"/>
            <a:r>
              <a:rPr lang="en-US" dirty="0" smtClean="0"/>
              <a:t>Acting as reserves</a:t>
            </a:r>
          </a:p>
          <a:p>
            <a:r>
              <a:rPr lang="en-US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smtClean="0"/>
              <a:t>Nonessential Trace Minerals</a:t>
            </a:r>
          </a:p>
          <a:p>
            <a:pPr lvl="4"/>
            <a:r>
              <a:rPr lang="en-US" sz="3200" dirty="0" smtClean="0"/>
              <a:t>Sources:</a:t>
            </a:r>
          </a:p>
          <a:p>
            <a:pPr lvl="5"/>
            <a:r>
              <a:rPr lang="en-US" sz="3200" dirty="0" smtClean="0"/>
              <a:t>Arsenic: dairy foods, meat, poultry, fish</a:t>
            </a:r>
          </a:p>
          <a:p>
            <a:pPr lvl="5"/>
            <a:r>
              <a:rPr lang="en-US" sz="3200" dirty="0" smtClean="0"/>
              <a:t>Boron: fruits, tuberous vegetables, legumes</a:t>
            </a:r>
          </a:p>
          <a:p>
            <a:pPr lvl="5"/>
            <a:r>
              <a:rPr lang="en-US" sz="3200" dirty="0" smtClean="0"/>
              <a:t>Vanadium: mushrooms, shellfish, beer</a:t>
            </a:r>
          </a:p>
          <a:p>
            <a:r>
              <a:rPr lang="en-US" sz="3200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Calcium Deficiency</a:t>
            </a:r>
          </a:p>
          <a:p>
            <a:pPr lvl="4"/>
            <a:r>
              <a:rPr lang="en-US" sz="2800" dirty="0" smtClean="0"/>
              <a:t>Causes</a:t>
            </a:r>
            <a:r>
              <a:rPr lang="en-US" sz="2800" dirty="0" smtClean="0"/>
              <a:t>:</a:t>
            </a:r>
          </a:p>
          <a:p>
            <a:pPr lvl="5"/>
            <a:r>
              <a:rPr lang="en-US" sz="2800" dirty="0" smtClean="0"/>
              <a:t>Chronically insufficient intake</a:t>
            </a:r>
          </a:p>
          <a:p>
            <a:pPr lvl="5"/>
            <a:r>
              <a:rPr lang="en-US" sz="2800" dirty="0" smtClean="0"/>
              <a:t>Altered absorption or metabolism</a:t>
            </a:r>
          </a:p>
          <a:p>
            <a:pPr lvl="5"/>
            <a:r>
              <a:rPr lang="en-US" sz="2800" dirty="0" smtClean="0"/>
              <a:t>Increased losses of calcium</a:t>
            </a:r>
          </a:p>
          <a:p>
            <a:r>
              <a:rPr lang="en-US" sz="2800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Phosphorous Deficiency</a:t>
            </a:r>
          </a:p>
          <a:p>
            <a:pPr lvl="4"/>
            <a:r>
              <a:rPr lang="en-US" sz="2800" dirty="0" smtClean="0"/>
              <a:t>Causes</a:t>
            </a:r>
            <a:r>
              <a:rPr lang="en-US" sz="2800" dirty="0" smtClean="0"/>
              <a:t>:</a:t>
            </a:r>
          </a:p>
          <a:p>
            <a:pPr lvl="5"/>
            <a:r>
              <a:rPr lang="en-US" sz="2800" dirty="0" smtClean="0"/>
              <a:t>Antacids</a:t>
            </a:r>
          </a:p>
          <a:p>
            <a:pPr lvl="5"/>
            <a:r>
              <a:rPr lang="en-US" sz="2800" dirty="0" smtClean="0"/>
              <a:t>Dietary supplements</a:t>
            </a:r>
          </a:p>
          <a:p>
            <a:endParaRPr lang="ar-JO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Magnesium Deficiency</a:t>
            </a:r>
          </a:p>
          <a:p>
            <a:pPr lvl="4"/>
            <a:r>
              <a:rPr lang="en-US" sz="2800" dirty="0" smtClean="0"/>
              <a:t>Assessed </a:t>
            </a:r>
            <a:r>
              <a:rPr lang="en-US" sz="2800" dirty="0" smtClean="0"/>
              <a:t>with serum magnesium</a:t>
            </a:r>
          </a:p>
          <a:p>
            <a:pPr lvl="4"/>
            <a:r>
              <a:rPr lang="en-US" sz="2800" dirty="0" smtClean="0"/>
              <a:t>Causes:</a:t>
            </a:r>
          </a:p>
          <a:p>
            <a:pPr lvl="5"/>
            <a:r>
              <a:rPr lang="en-US" sz="2800" dirty="0" smtClean="0"/>
              <a:t>Decreased intake can result from a poor-quality diet, a high intake of processed foods, and overall diminished intake.</a:t>
            </a:r>
          </a:p>
          <a:p>
            <a:pPr lvl="5"/>
            <a:r>
              <a:rPr lang="en-US" sz="2800" dirty="0" err="1" smtClean="0"/>
              <a:t>Malabsorptive</a:t>
            </a:r>
            <a:r>
              <a:rPr lang="en-US" sz="2800" dirty="0" smtClean="0"/>
              <a:t> conditions</a:t>
            </a:r>
          </a:p>
          <a:p>
            <a:pPr lvl="5"/>
            <a:r>
              <a:rPr lang="en-US" sz="2800" dirty="0" smtClean="0"/>
              <a:t>Decreased retention due to alcohol, diuretics, and certain antibiotics and chemotherapeutic agents</a:t>
            </a:r>
          </a:p>
          <a:p>
            <a:r>
              <a:rPr lang="en-US" sz="2800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Sulfate Deficiency</a:t>
            </a:r>
          </a:p>
          <a:p>
            <a:pPr lvl="4"/>
            <a:r>
              <a:rPr lang="en-US" sz="3600" dirty="0" smtClean="0"/>
              <a:t>Causes</a:t>
            </a:r>
            <a:r>
              <a:rPr lang="en-US" sz="3600" dirty="0" smtClean="0"/>
              <a:t>:</a:t>
            </a:r>
          </a:p>
          <a:p>
            <a:pPr lvl="5"/>
            <a:r>
              <a:rPr lang="en-US" sz="3600" dirty="0" smtClean="0"/>
              <a:t>Insufficient intake of </a:t>
            </a:r>
            <a:r>
              <a:rPr lang="en-US" sz="3600" dirty="0" smtClean="0"/>
              <a:t>protein.</a:t>
            </a:r>
          </a:p>
          <a:p>
            <a:pPr lvl="5"/>
            <a:r>
              <a:rPr lang="en-US" sz="3600" dirty="0" smtClean="0"/>
              <a:t>Growth stunting.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Sodium Deficiency </a:t>
            </a:r>
          </a:p>
          <a:p>
            <a:pPr lvl="4"/>
            <a:r>
              <a:rPr lang="en-US" sz="2800" dirty="0" smtClean="0"/>
              <a:t>Patients </a:t>
            </a:r>
            <a:r>
              <a:rPr lang="en-US" sz="2800" dirty="0" smtClean="0"/>
              <a:t>at risk:</a:t>
            </a:r>
          </a:p>
          <a:p>
            <a:pPr lvl="5"/>
            <a:r>
              <a:rPr lang="en-US" sz="2800" dirty="0" smtClean="0"/>
              <a:t>Fluid losses due to illness or surgery</a:t>
            </a:r>
          </a:p>
          <a:p>
            <a:pPr lvl="5"/>
            <a:r>
              <a:rPr lang="en-US" sz="2800" dirty="0" smtClean="0"/>
              <a:t>Uncontrolled diabetes</a:t>
            </a:r>
          </a:p>
          <a:p>
            <a:pPr lvl="5"/>
            <a:r>
              <a:rPr lang="en-US" sz="2800" dirty="0" smtClean="0"/>
              <a:t>Excessive sweat loss</a:t>
            </a:r>
          </a:p>
          <a:p>
            <a:r>
              <a:rPr lang="en-US" sz="2800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Potassium Deficiency</a:t>
            </a:r>
          </a:p>
          <a:p>
            <a:pPr lvl="4"/>
            <a:r>
              <a:rPr lang="en-US" sz="3200" dirty="0" smtClean="0"/>
              <a:t>Problems:</a:t>
            </a:r>
          </a:p>
          <a:p>
            <a:pPr lvl="5"/>
            <a:r>
              <a:rPr lang="en-US" sz="3200" dirty="0" smtClean="0"/>
              <a:t>Insulin secretion</a:t>
            </a:r>
          </a:p>
          <a:p>
            <a:pPr lvl="5"/>
            <a:r>
              <a:rPr lang="en-US" sz="3200" dirty="0" smtClean="0"/>
              <a:t>Blood pressure elevation</a:t>
            </a:r>
          </a:p>
          <a:p>
            <a:pPr lvl="5"/>
            <a:r>
              <a:rPr lang="en-US" sz="3200" dirty="0" smtClean="0"/>
              <a:t>Stroke</a:t>
            </a:r>
          </a:p>
          <a:p>
            <a:pPr lvl="5"/>
            <a:r>
              <a:rPr lang="en-US" sz="3200" dirty="0" smtClean="0"/>
              <a:t>Kidney stones</a:t>
            </a:r>
          </a:p>
          <a:p>
            <a:pPr lvl="4"/>
            <a:endParaRPr lang="en-US" sz="32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u="sng" dirty="0" smtClean="0"/>
              <a:t>Causes of Iron Deficiency ….</a:t>
            </a:r>
            <a:endParaRPr lang="en-US" sz="3200" u="sng" dirty="0" smtClean="0"/>
          </a:p>
          <a:p>
            <a:pPr lvl="4"/>
            <a:r>
              <a:rPr lang="en-US" sz="3200" dirty="0" smtClean="0"/>
              <a:t>Causes:</a:t>
            </a:r>
          </a:p>
          <a:p>
            <a:pPr lvl="5"/>
            <a:r>
              <a:rPr lang="en-US" sz="3200" dirty="0" smtClean="0"/>
              <a:t>Poor diet</a:t>
            </a:r>
          </a:p>
          <a:p>
            <a:pPr lvl="5"/>
            <a:r>
              <a:rPr lang="en-US" sz="3200" dirty="0" smtClean="0"/>
              <a:t>Poor iron bioavailability or absorption </a:t>
            </a:r>
          </a:p>
          <a:p>
            <a:pPr lvl="5"/>
            <a:r>
              <a:rPr lang="en-US" sz="3200" dirty="0" smtClean="0"/>
              <a:t>Increased iron losses</a:t>
            </a:r>
          </a:p>
          <a:p>
            <a:pPr>
              <a:buNone/>
            </a:pP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Zinc Deficiency</a:t>
            </a:r>
          </a:p>
          <a:p>
            <a:pPr lvl="4"/>
            <a:r>
              <a:rPr lang="en-US" sz="3200" dirty="0" smtClean="0"/>
              <a:t>Causes:</a:t>
            </a:r>
          </a:p>
          <a:p>
            <a:pPr lvl="5"/>
            <a:r>
              <a:rPr lang="en-US" sz="3200" dirty="0" smtClean="0"/>
              <a:t>Insufficient intake or absorption</a:t>
            </a:r>
          </a:p>
          <a:p>
            <a:pPr lvl="5"/>
            <a:r>
              <a:rPr lang="en-US" sz="3200" dirty="0" smtClean="0"/>
              <a:t>Increased zinc losses </a:t>
            </a:r>
          </a:p>
          <a:p>
            <a:pPr lvl="5"/>
            <a:r>
              <a:rPr lang="en-US" sz="3200" dirty="0" smtClean="0"/>
              <a:t>Combination </a:t>
            </a:r>
            <a:r>
              <a:rPr lang="en-US" sz="3200" dirty="0" smtClean="0"/>
              <a:t> of poor intake and high loss.</a:t>
            </a:r>
            <a:endParaRPr lang="en-US" sz="3200" dirty="0" smtClean="0"/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Fluoride Deficiency</a:t>
            </a:r>
          </a:p>
          <a:p>
            <a:pPr lvl="4"/>
            <a:r>
              <a:rPr lang="en-US" sz="3200" dirty="0" smtClean="0"/>
              <a:t>Rare due to fluoridated water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b="1" u="sng" dirty="0" smtClean="0"/>
              <a:t>Mineral Balance</a:t>
            </a:r>
          </a:p>
          <a:p>
            <a:pPr lvl="1">
              <a:lnSpc>
                <a:spcPct val="200000"/>
              </a:lnSpc>
            </a:pPr>
            <a:r>
              <a:rPr lang="en-US" sz="2400" b="1" u="sng" dirty="0" smtClean="0"/>
              <a:t>Poor mineral status causes</a:t>
            </a:r>
            <a:r>
              <a:rPr lang="en-US" sz="2400" dirty="0" smtClean="0"/>
              <a:t>:</a:t>
            </a:r>
          </a:p>
          <a:p>
            <a:pPr lvl="2">
              <a:lnSpc>
                <a:spcPct val="200000"/>
              </a:lnSpc>
            </a:pPr>
            <a:r>
              <a:rPr lang="en-US" sz="2400" dirty="0" smtClean="0"/>
              <a:t>Insufficient intake </a:t>
            </a:r>
          </a:p>
          <a:p>
            <a:pPr lvl="2">
              <a:lnSpc>
                <a:spcPct val="200000"/>
              </a:lnSpc>
            </a:pPr>
            <a:r>
              <a:rPr lang="en-US" sz="2400" dirty="0" smtClean="0"/>
              <a:t>Mineral interactions</a:t>
            </a:r>
          </a:p>
          <a:p>
            <a:pPr lvl="2">
              <a:lnSpc>
                <a:spcPct val="200000"/>
              </a:lnSpc>
            </a:pPr>
            <a:r>
              <a:rPr lang="en-US" sz="2400" dirty="0" smtClean="0"/>
              <a:t>Lowered mineral absorption</a:t>
            </a:r>
          </a:p>
          <a:p>
            <a:pPr lvl="2">
              <a:lnSpc>
                <a:spcPct val="200000"/>
              </a:lnSpc>
            </a:pPr>
            <a:r>
              <a:rPr lang="en-US" sz="2400" dirty="0" smtClean="0"/>
              <a:t>Increased mineral excretion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Arsenic, Boron, Nickel, Silicon, Vanadium</a:t>
            </a:r>
          </a:p>
          <a:p>
            <a:pPr lvl="4"/>
            <a:r>
              <a:rPr lang="en-US" sz="3200" dirty="0" smtClean="0"/>
              <a:t>No known causes of deficiency</a:t>
            </a:r>
          </a:p>
          <a:p>
            <a:pPr lvl="4"/>
            <a:r>
              <a:rPr lang="en-US" sz="3200" dirty="0" smtClean="0"/>
              <a:t>Boron deficiency may affect bone health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467600" cy="762000"/>
          </a:xfrm>
        </p:spPr>
        <p:txBody>
          <a:bodyPr>
            <a:normAutofit/>
          </a:bodyPr>
          <a:lstStyle/>
          <a:p>
            <a:pPr lvl="6" algn="l" rtl="0">
              <a:spcBef>
                <a:spcPct val="0"/>
              </a:spcBef>
            </a:pPr>
            <a:r>
              <a:rPr lang="en-US" sz="2800" b="1" dirty="0" smtClean="0"/>
              <a:t>Calcium Deficiency</a:t>
            </a:r>
            <a:endParaRPr lang="ar-JO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7"/>
            <a:r>
              <a:rPr lang="en-US" sz="2400" b="1" u="sng" dirty="0" err="1" smtClean="0">
                <a:solidFill>
                  <a:schemeClr val="tx1"/>
                </a:solidFill>
              </a:rPr>
              <a:t>Hypocalcemia</a:t>
            </a:r>
            <a:r>
              <a:rPr lang="en-US" sz="2400" b="1" u="sng" dirty="0" smtClean="0">
                <a:solidFill>
                  <a:schemeClr val="tx1"/>
                </a:solidFill>
              </a:rPr>
              <a:t>:</a:t>
            </a:r>
          </a:p>
          <a:p>
            <a:pPr lvl="8"/>
            <a:r>
              <a:rPr lang="en-US" sz="2400" u="sng" dirty="0" smtClean="0">
                <a:solidFill>
                  <a:schemeClr val="tx1"/>
                </a:solidFill>
              </a:rPr>
              <a:t>Cause may </a:t>
            </a:r>
            <a:r>
              <a:rPr lang="en-US" sz="2400" u="sng" dirty="0" smtClean="0">
                <a:solidFill>
                  <a:schemeClr val="tx1"/>
                </a:solidFill>
              </a:rPr>
              <a:t>include:</a:t>
            </a:r>
          </a:p>
          <a:p>
            <a:pPr marL="2834640" lvl="8" indent="-4572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hypoparathyroid</a:t>
            </a:r>
            <a:r>
              <a:rPr lang="en-US" sz="2400" dirty="0" smtClean="0">
                <a:solidFill>
                  <a:schemeClr val="tx1"/>
                </a:solidFill>
              </a:rPr>
              <a:t> disease.</a:t>
            </a:r>
          </a:p>
          <a:p>
            <a:pPr marL="2834640" lvl="8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 pancreatitis.</a:t>
            </a:r>
          </a:p>
          <a:p>
            <a:pPr marL="2834640" lvl="8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certain </a:t>
            </a:r>
            <a:r>
              <a:rPr lang="en-US" sz="2400" dirty="0" smtClean="0">
                <a:solidFill>
                  <a:schemeClr val="tx1"/>
                </a:solidFill>
              </a:rPr>
              <a:t>cancers.</a:t>
            </a:r>
          </a:p>
          <a:p>
            <a:pPr marL="2834640" lvl="8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severe vitamin D </a:t>
            </a:r>
            <a:r>
              <a:rPr lang="en-US" sz="2400" dirty="0" smtClean="0">
                <a:solidFill>
                  <a:schemeClr val="tx1"/>
                </a:solidFill>
              </a:rPr>
              <a:t>deficiency.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8">
              <a:buFont typeface="Wingdings" pitchFamily="2" charset="2"/>
              <a:buChar char="v"/>
            </a:pPr>
            <a:r>
              <a:rPr lang="en-US" sz="2400" u="sng" dirty="0" smtClean="0">
                <a:solidFill>
                  <a:schemeClr val="tx1"/>
                </a:solidFill>
              </a:rPr>
              <a:t>all of this deficiency lead to</a:t>
            </a:r>
          </a:p>
          <a:p>
            <a:pPr lvl="8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muscle </a:t>
            </a:r>
            <a:r>
              <a:rPr lang="en-US" sz="2400" dirty="0" smtClean="0">
                <a:solidFill>
                  <a:schemeClr val="tx1"/>
                </a:solidFill>
              </a:rPr>
              <a:t>contraction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8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nerve conduction.</a:t>
            </a:r>
          </a:p>
          <a:p>
            <a:pPr lvl="8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poor mineral bone density.</a:t>
            </a:r>
          </a:p>
          <a:p>
            <a:pPr lvl="8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Osteoporosis.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6" algn="l" rtl="0">
              <a:spcBef>
                <a:spcPct val="0"/>
              </a:spcBef>
            </a:pPr>
            <a:r>
              <a:rPr lang="en-US" sz="4000" dirty="0" smtClean="0"/>
              <a:t>Phosphate Deficiency</a:t>
            </a:r>
            <a:endParaRPr lang="ar-J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6"/>
            <a:r>
              <a:rPr lang="en-US" sz="2800" dirty="0" smtClean="0">
                <a:solidFill>
                  <a:schemeClr val="tx1"/>
                </a:solidFill>
              </a:rPr>
              <a:t>Phosphate Deficiency</a:t>
            </a:r>
          </a:p>
          <a:p>
            <a:pPr lvl="7"/>
            <a:r>
              <a:rPr lang="en-US" sz="2800" dirty="0" err="1" smtClean="0">
                <a:solidFill>
                  <a:schemeClr val="tx1"/>
                </a:solidFill>
              </a:rPr>
              <a:t>Hypophosphatemia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lvl="8"/>
            <a:r>
              <a:rPr lang="en-US" sz="2800" dirty="0" smtClean="0">
                <a:solidFill>
                  <a:schemeClr val="tx1"/>
                </a:solidFill>
              </a:rPr>
              <a:t>Can </a:t>
            </a:r>
            <a:r>
              <a:rPr lang="en-US" sz="2800" dirty="0" smtClean="0">
                <a:solidFill>
                  <a:schemeClr val="tx1"/>
                </a:solidFill>
              </a:rPr>
              <a:t>lead to anorexia, muscle weakness, confusion, alteration in blood clotting, and immune dysfunction</a:t>
            </a:r>
          </a:p>
          <a:p>
            <a:pPr lvl="8"/>
            <a:r>
              <a:rPr lang="en-US" sz="2800" dirty="0" smtClean="0">
                <a:solidFill>
                  <a:schemeClr val="tx1"/>
                </a:solidFill>
              </a:rPr>
              <a:t>Severe cases can lead to respiration and cardiac function problems</a:t>
            </a:r>
          </a:p>
          <a:p>
            <a:r>
              <a:rPr lang="en-US" sz="2800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6" algn="l" rtl="0">
              <a:spcBef>
                <a:spcPct val="0"/>
              </a:spcBef>
            </a:pPr>
            <a:r>
              <a:rPr lang="en-US" sz="2800" dirty="0" smtClean="0"/>
              <a:t>Magnesium Deficiency</a:t>
            </a:r>
            <a:endParaRPr lang="ar-J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6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Magnesium </a:t>
            </a:r>
            <a:r>
              <a:rPr lang="en-US" sz="2400" dirty="0" smtClean="0">
                <a:solidFill>
                  <a:schemeClr val="tx1"/>
                </a:solidFill>
              </a:rPr>
              <a:t>Deficiency can cause: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8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***can </a:t>
            </a:r>
            <a:r>
              <a:rPr lang="en-US" sz="2400" dirty="0" smtClean="0">
                <a:solidFill>
                  <a:schemeClr val="tx1"/>
                </a:solidFill>
              </a:rPr>
              <a:t>lead to cardiac arrhythmias and muscular contractions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6"/>
            <a:r>
              <a:rPr lang="en-US" sz="3200" b="1" u="sng" dirty="0" smtClean="0">
                <a:solidFill>
                  <a:schemeClr val="tx1"/>
                </a:solidFill>
              </a:rPr>
              <a:t>Sulfate Deficiency</a:t>
            </a:r>
          </a:p>
          <a:p>
            <a:pPr lvl="7"/>
            <a:r>
              <a:rPr lang="en-US" sz="3200" dirty="0" smtClean="0">
                <a:solidFill>
                  <a:schemeClr val="tx1"/>
                </a:solidFill>
              </a:rPr>
              <a:t>Rare with adequate protein consumption</a:t>
            </a:r>
          </a:p>
          <a:p>
            <a:pPr lvl="7"/>
            <a:r>
              <a:rPr lang="en-US" sz="3200" dirty="0" smtClean="0">
                <a:solidFill>
                  <a:schemeClr val="tx1"/>
                </a:solidFill>
              </a:rPr>
              <a:t>Growth stunting</a:t>
            </a:r>
          </a:p>
          <a:p>
            <a:r>
              <a:rPr lang="en-US" sz="3200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6"/>
            <a:r>
              <a:rPr lang="en-US" sz="3200" b="1" u="sng" dirty="0" smtClean="0">
                <a:solidFill>
                  <a:schemeClr val="tx1"/>
                </a:solidFill>
              </a:rPr>
              <a:t>Sodium Deficiency</a:t>
            </a:r>
          </a:p>
          <a:p>
            <a:pPr lvl="7"/>
            <a:r>
              <a:rPr lang="en-US" sz="3200" dirty="0" smtClean="0">
                <a:solidFill>
                  <a:schemeClr val="tx1"/>
                </a:solidFill>
              </a:rPr>
              <a:t>Can occur with high sodium losses</a:t>
            </a:r>
          </a:p>
          <a:p>
            <a:pPr lvl="7"/>
            <a:r>
              <a:rPr lang="en-US" sz="3200" dirty="0" err="1" smtClean="0">
                <a:solidFill>
                  <a:schemeClr val="tx1"/>
                </a:solidFill>
              </a:rPr>
              <a:t>Hyponatremia</a:t>
            </a:r>
            <a:endParaRPr lang="en-US" sz="3200" dirty="0" smtClean="0">
              <a:solidFill>
                <a:schemeClr val="tx1"/>
              </a:solidFill>
            </a:endParaRP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6"/>
            <a:r>
              <a:rPr lang="en-US" sz="2800" b="1" u="sng" dirty="0" smtClean="0">
                <a:solidFill>
                  <a:schemeClr val="tx1"/>
                </a:solidFill>
              </a:rPr>
              <a:t>Potassium Deficiency</a:t>
            </a:r>
          </a:p>
          <a:p>
            <a:pPr lvl="7"/>
            <a:r>
              <a:rPr lang="en-US" sz="2800" b="1" dirty="0" smtClean="0">
                <a:solidFill>
                  <a:schemeClr val="tx1"/>
                </a:solidFill>
              </a:rPr>
              <a:t>Reduced intake</a:t>
            </a:r>
          </a:p>
          <a:p>
            <a:pPr lvl="7"/>
            <a:r>
              <a:rPr lang="en-US" sz="2800" b="1" dirty="0" smtClean="0">
                <a:solidFill>
                  <a:schemeClr val="tx1"/>
                </a:solidFill>
              </a:rPr>
              <a:t>Increased losses</a:t>
            </a:r>
          </a:p>
          <a:p>
            <a:pPr lvl="7"/>
            <a:r>
              <a:rPr lang="en-US" sz="2800" b="1" dirty="0" smtClean="0">
                <a:solidFill>
                  <a:schemeClr val="tx1"/>
                </a:solidFill>
              </a:rPr>
              <a:t>Combination of reduced intake and increased losses</a:t>
            </a:r>
          </a:p>
          <a:p>
            <a:pPr lvl="7"/>
            <a:r>
              <a:rPr lang="en-US" sz="2800" b="1" dirty="0" smtClean="0">
                <a:solidFill>
                  <a:schemeClr val="tx1"/>
                </a:solidFill>
              </a:rPr>
              <a:t>Treated with supplementation</a:t>
            </a:r>
          </a:p>
          <a:p>
            <a:r>
              <a:rPr lang="en-US" sz="2800" b="1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Iron Deficiency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Symptoms of iron deficiency occur because of the decreased efficiency of the body’s ability to deliver oxygen. </a:t>
            </a:r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2400" dirty="0" smtClean="0"/>
              <a:t>fatigue</a:t>
            </a:r>
            <a:r>
              <a:rPr lang="en-US" sz="2400" dirty="0" smtClean="0"/>
              <a:t>, diminished work performance, or increased heart rate. </a:t>
            </a:r>
            <a:endParaRPr lang="en-US" sz="2400" dirty="0" smtClean="0"/>
          </a:p>
          <a:p>
            <a:pPr marL="274320" lvl="1">
              <a:spcBef>
                <a:spcPts val="600"/>
              </a:spcBef>
              <a:buSzPct val="70000"/>
              <a:buNone/>
            </a:pPr>
            <a:r>
              <a:rPr lang="en-US" sz="2400" dirty="0" smtClean="0"/>
              <a:t>Treatment for iron deficiency anemia generally involves iron supplementation.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Zinc </a:t>
            </a:r>
            <a:r>
              <a:rPr lang="en-US" dirty="0" smtClean="0">
                <a:solidFill>
                  <a:schemeClr val="tx1"/>
                </a:solidFill>
              </a:rPr>
              <a:t>Deficiency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400" dirty="0" smtClean="0"/>
              <a:t>Mild deficiency states can foster reduced growth in children. Reduced appetite and diminished taste can </a:t>
            </a:r>
            <a:r>
              <a:rPr lang="en-US" sz="2400" dirty="0" smtClean="0"/>
              <a:t>occur.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smtClean="0"/>
              <a:t>Severe deficiency leads to additional symptoms such as growth retardation in children, alopecia, diarrhea, delayed sexual maturation with </a:t>
            </a:r>
            <a:r>
              <a:rPr lang="en-US" dirty="0" err="1" smtClean="0"/>
              <a:t>hypogonadism</a:t>
            </a:r>
            <a:r>
              <a:rPr lang="en-US" dirty="0" smtClean="0"/>
              <a:t> in boys, poor wound healing, and formation of eye and skin lesions.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6"/>
            <a:r>
              <a:rPr lang="en-US" sz="3600" dirty="0" smtClean="0">
                <a:solidFill>
                  <a:schemeClr val="tx1"/>
                </a:solidFill>
              </a:rPr>
              <a:t>Fluoride Deficiency</a:t>
            </a:r>
          </a:p>
          <a:p>
            <a:pPr lvl="7"/>
            <a:r>
              <a:rPr lang="en-US" sz="3600" dirty="0" smtClean="0">
                <a:solidFill>
                  <a:schemeClr val="tx1"/>
                </a:solidFill>
              </a:rPr>
              <a:t>Increased risk of cavities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200000"/>
              </a:lnSpc>
            </a:pPr>
            <a:r>
              <a:rPr lang="en-US" sz="2400" dirty="0" smtClean="0"/>
              <a:t>Body adjustment of absorption and excretion for balance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Mineral toxicity—result of excess mineral content:</a:t>
            </a:r>
          </a:p>
          <a:p>
            <a:pPr lvl="2">
              <a:lnSpc>
                <a:spcPct val="200000"/>
              </a:lnSpc>
            </a:pPr>
            <a:r>
              <a:rPr lang="en-US" sz="2000" dirty="0" smtClean="0"/>
              <a:t>Increased intake</a:t>
            </a:r>
          </a:p>
          <a:p>
            <a:pPr lvl="2">
              <a:lnSpc>
                <a:spcPct val="200000"/>
              </a:lnSpc>
            </a:pPr>
            <a:r>
              <a:rPr lang="en-US" sz="2000" dirty="0" smtClean="0"/>
              <a:t>Altered metabolism</a:t>
            </a:r>
          </a:p>
          <a:p>
            <a:pPr lvl="2">
              <a:lnSpc>
                <a:spcPct val="200000"/>
              </a:lnSpc>
            </a:pPr>
            <a:r>
              <a:rPr lang="en-US" sz="2000" dirty="0" smtClean="0"/>
              <a:t>Environmental exposure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6"/>
            <a:r>
              <a:rPr lang="en-US" sz="3600" dirty="0" smtClean="0">
                <a:solidFill>
                  <a:schemeClr val="tx1"/>
                </a:solidFill>
              </a:rPr>
              <a:t>Iodine Deficiency</a:t>
            </a:r>
          </a:p>
          <a:p>
            <a:pPr lvl="7"/>
            <a:r>
              <a:rPr lang="en-US" sz="3600" dirty="0" smtClean="0">
                <a:solidFill>
                  <a:schemeClr val="tx1"/>
                </a:solidFill>
              </a:rPr>
              <a:t>Preventable brain damage</a:t>
            </a:r>
          </a:p>
          <a:p>
            <a:pPr lvl="7"/>
            <a:r>
              <a:rPr lang="en-US" sz="3600" dirty="0" smtClean="0">
                <a:solidFill>
                  <a:schemeClr val="tx1"/>
                </a:solidFill>
              </a:rPr>
              <a:t>Alters production of thyroid hormones</a:t>
            </a:r>
          </a:p>
          <a:p>
            <a:pPr lvl="7"/>
            <a:r>
              <a:rPr lang="en-US" sz="3600" dirty="0" smtClean="0">
                <a:solidFill>
                  <a:schemeClr val="tx1"/>
                </a:solidFill>
              </a:rPr>
              <a:t>Congenital hypothyroidism</a:t>
            </a:r>
          </a:p>
          <a:p>
            <a:pPr lvl="7"/>
            <a:r>
              <a:rPr lang="en-US" sz="3600" dirty="0" smtClean="0">
                <a:solidFill>
                  <a:schemeClr val="tx1"/>
                </a:solidFill>
              </a:rPr>
              <a:t>Goiter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6"/>
            <a:r>
              <a:rPr lang="en-US" sz="3200" dirty="0" smtClean="0">
                <a:solidFill>
                  <a:schemeClr val="tx1"/>
                </a:solidFill>
              </a:rPr>
              <a:t>Manganese Deficiency</a:t>
            </a:r>
          </a:p>
          <a:p>
            <a:pPr lvl="7"/>
            <a:r>
              <a:rPr lang="en-US" sz="3200" dirty="0" smtClean="0">
                <a:solidFill>
                  <a:schemeClr val="tx1"/>
                </a:solidFill>
              </a:rPr>
              <a:t>Impaired growth </a:t>
            </a:r>
          </a:p>
          <a:p>
            <a:pPr lvl="7"/>
            <a:r>
              <a:rPr lang="en-US" sz="3200" dirty="0" smtClean="0">
                <a:solidFill>
                  <a:schemeClr val="tx1"/>
                </a:solidFill>
              </a:rPr>
              <a:t>Impaired reproductive function </a:t>
            </a:r>
          </a:p>
          <a:p>
            <a:pPr lvl="7"/>
            <a:r>
              <a:rPr lang="en-US" sz="3200" dirty="0" smtClean="0">
                <a:solidFill>
                  <a:schemeClr val="tx1"/>
                </a:solidFill>
              </a:rPr>
              <a:t>Impaired glucose tolerance.</a:t>
            </a:r>
          </a:p>
          <a:p>
            <a:pPr lvl="7"/>
            <a:r>
              <a:rPr lang="en-US" sz="3200" dirty="0" smtClean="0">
                <a:solidFill>
                  <a:schemeClr val="tx1"/>
                </a:solidFill>
              </a:rPr>
              <a:t>Low serum cholesterol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The end.</a:t>
            </a:r>
          </a:p>
          <a:p>
            <a:pPr algn="ctr"/>
            <a:r>
              <a:rPr lang="en-US" sz="4000" dirty="0" smtClean="0"/>
              <a:t>Questions???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</a:pPr>
            <a:r>
              <a:rPr lang="en-US" dirty="0" smtClean="0"/>
              <a:t>Mineral Bioavailability Affected By: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Naturally occurring substances</a:t>
            </a:r>
          </a:p>
          <a:p>
            <a:pPr lvl="1">
              <a:lnSpc>
                <a:spcPct val="200000"/>
              </a:lnSpc>
            </a:pPr>
            <a:r>
              <a:rPr lang="en-US" sz="2400" dirty="0" smtClean="0"/>
              <a:t>Interactions among minerals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Calcium</a:t>
            </a:r>
          </a:p>
          <a:p>
            <a:pPr lvl="1"/>
            <a:r>
              <a:rPr lang="en-US" sz="2400" dirty="0" smtClean="0"/>
              <a:t>Health and disease prevention:</a:t>
            </a:r>
          </a:p>
          <a:p>
            <a:pPr lvl="2"/>
            <a:r>
              <a:rPr lang="en-US" dirty="0" smtClean="0"/>
              <a:t>Strong bones and teeth</a:t>
            </a:r>
          </a:p>
          <a:p>
            <a:pPr lvl="2"/>
            <a:r>
              <a:rPr lang="en-US" dirty="0" smtClean="0"/>
              <a:t>Effect on biological reactions</a:t>
            </a:r>
          </a:p>
          <a:p>
            <a:pPr lvl="2"/>
            <a:r>
              <a:rPr lang="en-US" dirty="0" smtClean="0"/>
              <a:t>Potential to lower risk of chronic disease</a:t>
            </a:r>
          </a:p>
          <a:p>
            <a:pPr lvl="1"/>
            <a:r>
              <a:rPr lang="en-US" sz="2400" dirty="0" smtClean="0"/>
              <a:t>Low levels of calcium:</a:t>
            </a:r>
          </a:p>
          <a:p>
            <a:pPr lvl="2"/>
            <a:r>
              <a:rPr lang="en-US" dirty="0" smtClean="0"/>
              <a:t>Altered calcium balance</a:t>
            </a:r>
          </a:p>
          <a:p>
            <a:pPr lvl="2"/>
            <a:r>
              <a:rPr lang="en-US" dirty="0" smtClean="0"/>
              <a:t>Diminished bone mass</a:t>
            </a:r>
          </a:p>
          <a:p>
            <a:pPr lvl="1"/>
            <a:r>
              <a:rPr lang="en-US" sz="2400" dirty="0" smtClean="0"/>
              <a:t>Role in wellness:</a:t>
            </a:r>
          </a:p>
          <a:p>
            <a:pPr lvl="2"/>
            <a:r>
              <a:rPr lang="en-US" dirty="0" smtClean="0"/>
              <a:t>Blood pressure</a:t>
            </a:r>
          </a:p>
          <a:p>
            <a:pPr lvl="2"/>
            <a:r>
              <a:rPr lang="en-US" dirty="0" smtClean="0"/>
              <a:t>Premenstrual syndrome</a:t>
            </a:r>
          </a:p>
          <a:p>
            <a:pPr lvl="2"/>
            <a:r>
              <a:rPr lang="en-US" dirty="0" smtClean="0"/>
              <a:t>Colon cancer risk</a:t>
            </a:r>
          </a:p>
          <a:p>
            <a:pPr lvl="2"/>
            <a:r>
              <a:rPr lang="en-US" dirty="0" smtClean="0"/>
              <a:t>Weight management</a:t>
            </a:r>
          </a:p>
          <a:p>
            <a:pPr lvl="1"/>
            <a:r>
              <a:rPr lang="en-US" sz="2400" dirty="0" smtClean="0"/>
              <a:t>Increase intake:</a:t>
            </a:r>
          </a:p>
          <a:p>
            <a:pPr lvl="2"/>
            <a:r>
              <a:rPr lang="en-US" dirty="0" smtClean="0"/>
              <a:t>Calcium supplements</a:t>
            </a:r>
          </a:p>
          <a:p>
            <a:pPr lvl="2"/>
            <a:r>
              <a:rPr lang="en-US" dirty="0" smtClean="0"/>
              <a:t>Calcium-fortified foods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Phosphorous</a:t>
            </a:r>
          </a:p>
          <a:p>
            <a:pPr lvl="1"/>
            <a:r>
              <a:rPr lang="en-US" sz="2400" dirty="0" smtClean="0"/>
              <a:t>Majority exists in bone:</a:t>
            </a:r>
          </a:p>
          <a:p>
            <a:pPr lvl="2"/>
            <a:r>
              <a:rPr lang="en-US" dirty="0" smtClean="0"/>
              <a:t>Structural component</a:t>
            </a:r>
          </a:p>
          <a:p>
            <a:pPr lvl="2"/>
            <a:r>
              <a:rPr lang="en-US" dirty="0" smtClean="0"/>
              <a:t>Reservoir for maintenance</a:t>
            </a:r>
          </a:p>
          <a:p>
            <a:pPr lvl="1"/>
            <a:r>
              <a:rPr lang="en-US" sz="2400" dirty="0" smtClean="0"/>
              <a:t>Body seeks to maintain steady state</a:t>
            </a:r>
          </a:p>
          <a:p>
            <a:pPr lvl="1"/>
            <a:r>
              <a:rPr lang="en-US" sz="2400" dirty="0" smtClean="0"/>
              <a:t>Role in wellness:</a:t>
            </a:r>
          </a:p>
          <a:p>
            <a:pPr lvl="2"/>
            <a:r>
              <a:rPr lang="en-US" dirty="0" smtClean="0"/>
              <a:t>Affects bone health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Magnesium</a:t>
            </a:r>
          </a:p>
          <a:p>
            <a:pPr lvl="1"/>
            <a:r>
              <a:rPr lang="en-US" sz="2400" dirty="0" smtClean="0"/>
              <a:t>Bone and soft tissue</a:t>
            </a:r>
          </a:p>
          <a:p>
            <a:pPr lvl="1"/>
            <a:r>
              <a:rPr lang="en-US" sz="2400" dirty="0" smtClean="0"/>
              <a:t>Kidney responsible for homeostasis</a:t>
            </a:r>
          </a:p>
          <a:p>
            <a:pPr lvl="1"/>
            <a:r>
              <a:rPr lang="en-US" sz="2400" dirty="0" smtClean="0"/>
              <a:t>Role of magnesium:</a:t>
            </a:r>
          </a:p>
          <a:p>
            <a:pPr lvl="2"/>
            <a:r>
              <a:rPr lang="en-US" dirty="0" smtClean="0"/>
              <a:t>Metabolic enzyme reactions</a:t>
            </a:r>
          </a:p>
          <a:p>
            <a:pPr lvl="2"/>
            <a:r>
              <a:rPr lang="en-US" dirty="0" smtClean="0"/>
              <a:t>Maintenance of heart rhythm</a:t>
            </a:r>
          </a:p>
          <a:p>
            <a:pPr lvl="2"/>
            <a:r>
              <a:rPr lang="en-US" dirty="0" smtClean="0"/>
              <a:t>Regulation of sodium, potassium, and calcium homeostasis</a:t>
            </a:r>
          </a:p>
          <a:p>
            <a:pPr lvl="1"/>
            <a:r>
              <a:rPr lang="en-US" sz="2400" dirty="0" smtClean="0"/>
              <a:t>Role in wellness:</a:t>
            </a:r>
          </a:p>
          <a:p>
            <a:pPr lvl="2"/>
            <a:r>
              <a:rPr lang="en-US" dirty="0" smtClean="0"/>
              <a:t>Risk for patients with poor kidney function</a:t>
            </a:r>
          </a:p>
          <a:p>
            <a:pPr lvl="2"/>
            <a:r>
              <a:rPr lang="en-US" dirty="0" smtClean="0"/>
              <a:t>Magnesium supplements for certain patients</a:t>
            </a:r>
          </a:p>
          <a:p>
            <a:pPr lvl="2"/>
            <a:r>
              <a:rPr lang="en-US" dirty="0" smtClean="0"/>
              <a:t>Positive effects of a diet with appropriate magnesium</a:t>
            </a:r>
          </a:p>
          <a:p>
            <a:pPr lvl="2"/>
            <a:r>
              <a:rPr lang="en-US" dirty="0" smtClean="0"/>
              <a:t>Low intake brings risk of metabolic syndrome</a:t>
            </a:r>
          </a:p>
          <a:p>
            <a:r>
              <a:rPr lang="en-US" dirty="0" smtClean="0"/>
              <a:t> </a:t>
            </a:r>
          </a:p>
          <a:p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7AA469-D148-4E3C-9A6C-05BFF65AF432}" type="datetime1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1285</TotalTime>
  <Words>1133</Words>
  <Application>Microsoft Office PowerPoint</Application>
  <PresentationFormat>On-screen Show (4:3)</PresentationFormat>
  <Paragraphs>403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Oriel</vt:lpstr>
      <vt:lpstr>Unit 6</vt:lpstr>
      <vt:lpstr>OBJECTIVES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Essential Minerals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Calcium Deficiency</vt:lpstr>
      <vt:lpstr>Phosphate Deficiency</vt:lpstr>
      <vt:lpstr>Magnesium Deficiency</vt:lpstr>
      <vt:lpstr>Slide 44</vt:lpstr>
      <vt:lpstr>Slide 45</vt:lpstr>
      <vt:lpstr>Slide 46</vt:lpstr>
      <vt:lpstr>Iron Deficiency</vt:lpstr>
      <vt:lpstr>Zinc Deficiency</vt:lpstr>
      <vt:lpstr>Slide 49</vt:lpstr>
      <vt:lpstr>Slide 50</vt:lpstr>
      <vt:lpstr>Slide 51</vt:lpstr>
      <vt:lpstr>Slide 52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</dc:title>
  <dc:creator>u142</dc:creator>
  <cp:lastModifiedBy>u135</cp:lastModifiedBy>
  <cp:revision>163</cp:revision>
  <dcterms:created xsi:type="dcterms:W3CDTF">2006-08-16T00:00:00Z</dcterms:created>
  <dcterms:modified xsi:type="dcterms:W3CDTF">2015-02-28T08:40:16Z</dcterms:modified>
</cp:coreProperties>
</file>