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79" r:id="rId3"/>
    <p:sldId id="257" r:id="rId4"/>
    <p:sldId id="258" r:id="rId5"/>
    <p:sldId id="259" r:id="rId6"/>
    <p:sldId id="282" r:id="rId7"/>
    <p:sldId id="261" r:id="rId8"/>
    <p:sldId id="262" r:id="rId9"/>
    <p:sldId id="283" r:id="rId10"/>
    <p:sldId id="284" r:id="rId11"/>
    <p:sldId id="266" r:id="rId12"/>
    <p:sldId id="267" r:id="rId13"/>
    <p:sldId id="285" r:id="rId14"/>
    <p:sldId id="286" r:id="rId15"/>
    <p:sldId id="287" r:id="rId16"/>
    <p:sldId id="288" r:id="rId17"/>
    <p:sldId id="289" r:id="rId18"/>
    <p:sldId id="276" r:id="rId19"/>
    <p:sldId id="277" r:id="rId20"/>
    <p:sldId id="278"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6/4/2012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9EF87A-851B-4E21-BAE8-72621562EEE3}" type="slidenum">
              <a:rPr lang="en-US" smtClean="0"/>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6/4/2012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8EF6A-7048-48B6-98FD-6F1D20A2E6F4}"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08EF6A-7048-48B6-98FD-6F1D20A2E6F4}" type="slidenum">
              <a:rPr lang="en-US" smtClean="0"/>
              <a:pPr/>
              <a:t>1</a:t>
            </a:fld>
            <a:endParaRPr lang="en-US"/>
          </a:p>
        </p:txBody>
      </p:sp>
      <p:sp>
        <p:nvSpPr>
          <p:cNvPr id="5" name="Date Placeholder 4"/>
          <p:cNvSpPr>
            <a:spLocks noGrp="1"/>
          </p:cNvSpPr>
          <p:nvPr>
            <p:ph type="dt" idx="11"/>
          </p:nvPr>
        </p:nvSpPr>
        <p:spPr/>
        <p:txBody>
          <a:bodyPr/>
          <a:lstStyle/>
          <a:p>
            <a:r>
              <a:rPr lang="en-US" smtClean="0"/>
              <a:t>6/4/2012</a:t>
            </a:r>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2A4EC4C-C282-46F9-9278-AD0E5366FB87}" type="datetime1">
              <a:rPr lang="en-US" smtClean="0"/>
              <a:pPr/>
              <a:t>3/3/2015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2856D-F4EB-41AA-9BF8-95FB8979624F}" type="datetime1">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B930F8-772C-491A-B5C1-CE3B1FBDF7BA}" type="datetime1">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37AA469-D148-4E3C-9A6C-05BFF65AF432}" type="datetime1">
              <a:rPr lang="en-US" smtClean="0"/>
              <a:pPr/>
              <a:t>3/3/2015</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CE33DD2-CA82-4B6E-A246-463FF232821C}" type="datetime1">
              <a:rPr lang="en-US" smtClean="0"/>
              <a:pPr/>
              <a:t>3/3/2015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E2ED0B-CFE0-4845-9240-36C3673A99C8}" type="datetime1">
              <a:rPr lang="en-US" smtClean="0"/>
              <a:pPr/>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EB260C5-F734-4758-BF29-8A0A15773EE7}" type="datetime1">
              <a:rPr lang="en-US" smtClean="0"/>
              <a:pPr/>
              <a:t>3/3/2015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707111B-1582-4310-A48F-87DFE0AD12C9}" type="datetime1">
              <a:rPr lang="en-US" smtClean="0"/>
              <a:pPr/>
              <a:t>3/3/2015</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7DF80-EBCC-490D-8768-35CAAD788434}" type="datetime1">
              <a:rPr lang="en-US" smtClean="0"/>
              <a:pPr/>
              <a:t>3/3/2015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A4C23F3-E2C5-4475-82B7-4BA35C8B1667}" type="datetime1">
              <a:rPr lang="en-US" smtClean="0"/>
              <a:pPr/>
              <a:t>3/3/2015</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A9BDD76-3300-4B0E-A5B3-6930F7492B45}" type="datetime1">
              <a:rPr lang="en-US" smtClean="0"/>
              <a:pPr/>
              <a:t>3/3/2015</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52026C-6737-4D2E-8E94-B103C5ADAD6C}" type="datetime1">
              <a:rPr lang="en-US" smtClean="0"/>
              <a:pPr/>
              <a:t>3/3/2015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286000" y="1219200"/>
            <a:ext cx="6172200" cy="609600"/>
          </a:xfrm>
        </p:spPr>
        <p:txBody>
          <a:bodyPr/>
          <a:lstStyle/>
          <a:p>
            <a:r>
              <a:rPr lang="en-US" dirty="0" smtClean="0"/>
              <a:t>Unit 7</a:t>
            </a:r>
            <a:endParaRPr lang="en-US" dirty="0"/>
          </a:p>
        </p:txBody>
      </p:sp>
      <p:sp>
        <p:nvSpPr>
          <p:cNvPr id="2" name="Subtitle 1"/>
          <p:cNvSpPr>
            <a:spLocks noGrp="1"/>
          </p:cNvSpPr>
          <p:nvPr>
            <p:ph type="subTitle" idx="1"/>
          </p:nvPr>
        </p:nvSpPr>
        <p:spPr>
          <a:xfrm>
            <a:off x="2286000" y="2590800"/>
            <a:ext cx="6172200" cy="2895600"/>
          </a:xfrm>
        </p:spPr>
        <p:txBody>
          <a:bodyPr>
            <a:normAutofit fontScale="92500" lnSpcReduction="10000"/>
          </a:bodyPr>
          <a:lstStyle/>
          <a:p>
            <a:pPr algn="ctr">
              <a:lnSpc>
                <a:spcPct val="220000"/>
              </a:lnSpc>
            </a:pPr>
            <a:r>
              <a:rPr lang="en-US" sz="6600" dirty="0" smtClean="0"/>
              <a:t>Water.</a:t>
            </a:r>
          </a:p>
          <a:p>
            <a:pPr algn="ctr">
              <a:lnSpc>
                <a:spcPct val="220000"/>
              </a:lnSpc>
            </a:pPr>
            <a:r>
              <a:rPr lang="en-US" sz="2400" dirty="0" smtClean="0"/>
              <a:t>Dr. </a:t>
            </a:r>
            <a:r>
              <a:rPr lang="en-US" sz="2400" dirty="0" err="1" smtClean="0"/>
              <a:t>Banan</a:t>
            </a:r>
            <a:r>
              <a:rPr lang="en-US" sz="2400" dirty="0" smtClean="0"/>
              <a:t> </a:t>
            </a:r>
            <a:r>
              <a:rPr lang="en-US" sz="2400" dirty="0" err="1" smtClean="0"/>
              <a:t>Awawdeh</a:t>
            </a:r>
            <a:r>
              <a:rPr lang="en-US" sz="2400" dirty="0" smtClean="0"/>
              <a:t>.</a:t>
            </a:r>
          </a:p>
          <a:p>
            <a:pPr algn="ctr"/>
            <a:endParaRPr lang="en-US" sz="4000" dirty="0" smtClean="0"/>
          </a:p>
          <a:p>
            <a:pPr algn="ctr"/>
            <a:endParaRPr lang="en-US" sz="4000" dirty="0" smtClean="0"/>
          </a:p>
          <a:p>
            <a:endParaRPr lang="en-US" sz="3600"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12" name="Date Placeholder 11"/>
          <p:cNvSpPr>
            <a:spLocks noGrp="1"/>
          </p:cNvSpPr>
          <p:nvPr>
            <p:ph type="dt" sz="half" idx="10"/>
          </p:nvPr>
        </p:nvSpPr>
        <p:spPr/>
        <p:txBody>
          <a:bodyPr/>
          <a:lstStyle/>
          <a:p>
            <a:fld id="{9ACDF17A-60E7-49AC-ACBE-7DF086DD8606}" type="datetime1">
              <a:rPr lang="en-US" smtClean="0"/>
              <a:pPr/>
              <a:t>3/3/2015</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ar-JO" dirty="0"/>
          </a:p>
        </p:txBody>
      </p:sp>
      <p:sp>
        <p:nvSpPr>
          <p:cNvPr id="3" name="Content Placeholder 2"/>
          <p:cNvSpPr>
            <a:spLocks noGrp="1"/>
          </p:cNvSpPr>
          <p:nvPr>
            <p:ph sz="quarter" idx="1"/>
          </p:nvPr>
        </p:nvSpPr>
        <p:spPr/>
        <p:txBody>
          <a:bodyPr/>
          <a:lstStyle/>
          <a:p>
            <a:pPr lvl="1"/>
            <a:r>
              <a:rPr lang="en-US" sz="2400" dirty="0" smtClean="0"/>
              <a:t>Urinary indices of hydration can be measured more easily than hematological indices.</a:t>
            </a:r>
          </a:p>
          <a:p>
            <a:pPr lvl="1"/>
            <a:r>
              <a:rPr lang="en-US" sz="2400" dirty="0" smtClean="0"/>
              <a:t> making them a practical alternative to hematological assessment.</a:t>
            </a:r>
          </a:p>
          <a:p>
            <a:pPr lvl="1"/>
            <a:r>
              <a:rPr lang="en-US" sz="2400" dirty="0" smtClean="0"/>
              <a:t> Urine </a:t>
            </a:r>
            <a:r>
              <a:rPr lang="en-US" sz="2400" dirty="0" err="1" smtClean="0"/>
              <a:t>osmolality</a:t>
            </a:r>
            <a:r>
              <a:rPr lang="en-US" sz="2400" dirty="0" smtClean="0"/>
              <a:t> and urine specific gravity become elevated with dehydration and lowered with </a:t>
            </a:r>
            <a:r>
              <a:rPr lang="en-US" sz="2400" dirty="0" err="1" smtClean="0"/>
              <a:t>hyperhydration</a:t>
            </a:r>
            <a:r>
              <a:rPr lang="en-US" sz="2400" dirty="0" smtClean="0"/>
              <a:t>.</a:t>
            </a:r>
          </a:p>
          <a:p>
            <a:pPr lvl="1"/>
            <a:r>
              <a:rPr lang="en-US" sz="2400" dirty="0" smtClean="0"/>
              <a:t> Normal kidney function is necessary for this assessment to be useful.</a:t>
            </a:r>
          </a:p>
          <a:p>
            <a:endParaRPr lang="en-US" sz="2000" dirty="0" smtClean="0"/>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caffeine</a:t>
            </a:r>
            <a:endParaRPr lang="ar-JO" dirty="0"/>
          </a:p>
        </p:txBody>
      </p:sp>
      <p:sp>
        <p:nvSpPr>
          <p:cNvPr id="3" name="Content Placeholder 2"/>
          <p:cNvSpPr>
            <a:spLocks noGrp="1"/>
          </p:cNvSpPr>
          <p:nvPr>
            <p:ph sz="quarter" idx="1"/>
          </p:nvPr>
        </p:nvSpPr>
        <p:spPr/>
        <p:txBody>
          <a:bodyPr/>
          <a:lstStyle/>
          <a:p>
            <a:pPr lvl="3"/>
            <a:r>
              <a:rPr lang="en-US" sz="2000" dirty="0" smtClean="0"/>
              <a:t>Caffeine</a:t>
            </a:r>
          </a:p>
          <a:p>
            <a:pPr lvl="4"/>
            <a:r>
              <a:rPr lang="en-US" sz="2000" dirty="0" smtClean="0"/>
              <a:t>Central nervous system stimulant</a:t>
            </a:r>
          </a:p>
          <a:p>
            <a:pPr lvl="4"/>
            <a:r>
              <a:rPr lang="en-US" sz="2000" dirty="0" smtClean="0"/>
              <a:t>Exerts pharmacological and physiological effects on the heart, lungs, kidneys, and smooth muscle</a:t>
            </a:r>
          </a:p>
          <a:p>
            <a:pPr lvl="4"/>
            <a:r>
              <a:rPr lang="en-US" sz="2000" dirty="0" smtClean="0"/>
              <a:t>Effects vary among individuals due to:</a:t>
            </a:r>
          </a:p>
          <a:p>
            <a:pPr lvl="5"/>
            <a:r>
              <a:rPr lang="en-US" sz="2000" dirty="0" smtClean="0">
                <a:solidFill>
                  <a:schemeClr val="tx1"/>
                </a:solidFill>
              </a:rPr>
              <a:t>Half-life differences</a:t>
            </a:r>
          </a:p>
          <a:p>
            <a:pPr lvl="5"/>
            <a:r>
              <a:rPr lang="en-US" sz="2000" dirty="0" smtClean="0">
                <a:solidFill>
                  <a:schemeClr val="tx1"/>
                </a:solidFill>
              </a:rPr>
              <a:t>Genetics</a:t>
            </a:r>
          </a:p>
          <a:p>
            <a:pPr lvl="5"/>
            <a:r>
              <a:rPr lang="en-US" sz="2000" dirty="0" smtClean="0">
                <a:solidFill>
                  <a:schemeClr val="tx1"/>
                </a:solidFill>
              </a:rPr>
              <a:t>Personal tolerance</a:t>
            </a:r>
          </a:p>
          <a:p>
            <a:pPr lvl="5"/>
            <a:r>
              <a:rPr lang="en-US" sz="2000" dirty="0" smtClean="0">
                <a:solidFill>
                  <a:schemeClr val="tx1"/>
                </a:solidFill>
              </a:rPr>
              <a:t>Pregnancy or use of an oral contraceptive</a:t>
            </a:r>
          </a:p>
          <a:p>
            <a:pPr lvl="5"/>
            <a:r>
              <a:rPr lang="en-US" sz="2000" dirty="0" smtClean="0">
                <a:solidFill>
                  <a:schemeClr val="tx1"/>
                </a:solidFill>
              </a:rPr>
              <a:t>Smoking</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3">
              <a:lnSpc>
                <a:spcPct val="200000"/>
              </a:lnSpc>
            </a:pPr>
            <a:r>
              <a:rPr lang="en-US" dirty="0" smtClean="0"/>
              <a:t>Caffeine and Wellness Concerns</a:t>
            </a:r>
          </a:p>
          <a:p>
            <a:pPr lvl="4">
              <a:lnSpc>
                <a:spcPct val="200000"/>
              </a:lnSpc>
            </a:pPr>
            <a:r>
              <a:rPr lang="en-US" dirty="0" smtClean="0"/>
              <a:t>Excessive intake can cause:</a:t>
            </a:r>
          </a:p>
          <a:p>
            <a:pPr lvl="5">
              <a:lnSpc>
                <a:spcPct val="200000"/>
              </a:lnSpc>
            </a:pPr>
            <a:r>
              <a:rPr lang="en-US" dirty="0" smtClean="0"/>
              <a:t>Irritability, agitation, nervousness, and insomnia</a:t>
            </a:r>
          </a:p>
          <a:p>
            <a:pPr lvl="5">
              <a:lnSpc>
                <a:spcPct val="200000"/>
              </a:lnSpc>
            </a:pPr>
            <a:r>
              <a:rPr lang="en-US" dirty="0" smtClean="0"/>
              <a:t>Behavioral effects and sleep disturbances in children and adolescents</a:t>
            </a:r>
          </a:p>
          <a:p>
            <a:pPr lvl="4">
              <a:lnSpc>
                <a:spcPct val="200000"/>
              </a:lnSpc>
            </a:pPr>
            <a:r>
              <a:rPr lang="en-US" dirty="0" smtClean="0"/>
              <a:t>Toxicity can lead to vomiting, seizures, and </a:t>
            </a:r>
            <a:r>
              <a:rPr lang="en-US" dirty="0" err="1" smtClean="0"/>
              <a:t>tachyarrythmias</a:t>
            </a:r>
            <a:r>
              <a:rPr lang="en-US" dirty="0" smtClean="0"/>
              <a:t>, and may be lethal</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of altered fluid status.</a:t>
            </a:r>
            <a:endParaRPr lang="ar-JO" dirty="0"/>
          </a:p>
        </p:txBody>
      </p:sp>
      <p:sp>
        <p:nvSpPr>
          <p:cNvPr id="3" name="Content Placeholder 2"/>
          <p:cNvSpPr>
            <a:spLocks noGrp="1"/>
          </p:cNvSpPr>
          <p:nvPr>
            <p:ph sz="quarter" idx="1"/>
          </p:nvPr>
        </p:nvSpPr>
        <p:spPr/>
        <p:txBody>
          <a:bodyPr>
            <a:normAutofit/>
          </a:bodyPr>
          <a:lstStyle/>
          <a:p>
            <a:pPr lvl="0"/>
            <a:r>
              <a:rPr lang="en-US" dirty="0" smtClean="0"/>
              <a:t>Simple observation of urine volume and color is an educational tool. </a:t>
            </a:r>
          </a:p>
          <a:p>
            <a:pPr lvl="1"/>
            <a:r>
              <a:rPr lang="en-US" sz="2400" dirty="0" smtClean="0"/>
              <a:t>Healthy, hydrated individuals have a urine output of approximately 100 ml/hour.</a:t>
            </a:r>
          </a:p>
          <a:p>
            <a:pPr lvl="1"/>
            <a:r>
              <a:rPr lang="en-US" sz="2400" dirty="0" smtClean="0"/>
              <a:t> High urine output should result when excess fluid intake occurs in individuals with healthy kidney function. </a:t>
            </a:r>
          </a:p>
          <a:p>
            <a:pPr lvl="1"/>
            <a:r>
              <a:rPr lang="en-US" sz="2400" dirty="0" smtClean="0"/>
              <a:t>Pale yellow urine is felt to indicate </a:t>
            </a:r>
            <a:r>
              <a:rPr lang="en-US" sz="2400" dirty="0" err="1" smtClean="0"/>
              <a:t>euhydration</a:t>
            </a:r>
            <a:r>
              <a:rPr lang="en-US" sz="2400" dirty="0" smtClean="0"/>
              <a:t> while darker colored urine can reflect </a:t>
            </a:r>
            <a:r>
              <a:rPr lang="en-US" sz="2400" dirty="0" err="1" smtClean="0"/>
              <a:t>hypohydration</a:t>
            </a:r>
            <a:r>
              <a:rPr lang="en-US" sz="2400" dirty="0" smtClean="0"/>
              <a:t>.</a:t>
            </a:r>
          </a:p>
          <a:p>
            <a:pPr lvl="1"/>
            <a:r>
              <a:rPr lang="en-US" sz="2400" dirty="0" smtClean="0"/>
              <a:t>taking certain vitamins or medications may alter urine color. </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0"/>
            <a:r>
              <a:rPr lang="en-US" dirty="0" smtClean="0"/>
              <a:t>Physical findings can be used to assess hydration status. </a:t>
            </a:r>
          </a:p>
          <a:p>
            <a:pPr lvl="0"/>
            <a:r>
              <a:rPr lang="en-US" dirty="0" smtClean="0"/>
              <a:t>mucous membranes.</a:t>
            </a:r>
          </a:p>
          <a:p>
            <a:pPr lvl="0"/>
            <a:r>
              <a:rPr lang="en-US" dirty="0" smtClean="0"/>
              <a:t>vital signs. </a:t>
            </a:r>
          </a:p>
          <a:p>
            <a:pPr lvl="0"/>
            <a:r>
              <a:rPr lang="en-US" dirty="0" smtClean="0"/>
              <a:t>Skin </a:t>
            </a:r>
            <a:r>
              <a:rPr lang="en-US" dirty="0" err="1" smtClean="0"/>
              <a:t>turgor</a:t>
            </a:r>
            <a:r>
              <a:rPr lang="en-US" dirty="0" smtClean="0"/>
              <a:t>……but  in older clients may not accurately reflect hydration status due to skin changes that occur with aging.</a:t>
            </a:r>
          </a:p>
          <a:p>
            <a:endParaRPr lang="en-US" dirty="0" smtClean="0"/>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dehydration</a:t>
            </a:r>
            <a:endParaRPr lang="ar-JO" dirty="0"/>
          </a:p>
        </p:txBody>
      </p:sp>
      <p:sp>
        <p:nvSpPr>
          <p:cNvPr id="3" name="Content Placeholder 2"/>
          <p:cNvSpPr>
            <a:spLocks noGrp="1"/>
          </p:cNvSpPr>
          <p:nvPr>
            <p:ph sz="quarter" idx="1"/>
          </p:nvPr>
        </p:nvSpPr>
        <p:spPr/>
        <p:txBody>
          <a:bodyPr/>
          <a:lstStyle/>
          <a:p>
            <a:pPr lvl="0"/>
            <a:r>
              <a:rPr lang="en-US" dirty="0" smtClean="0"/>
              <a:t>Symptoms of dehydration occur along a continuum. </a:t>
            </a:r>
          </a:p>
          <a:p>
            <a:pPr lvl="1"/>
            <a:r>
              <a:rPr lang="en-US" sz="2400" dirty="0" smtClean="0"/>
              <a:t>Mild </a:t>
            </a:r>
            <a:r>
              <a:rPr lang="en-US" sz="2400" dirty="0" err="1" smtClean="0"/>
              <a:t>hypohydration</a:t>
            </a:r>
            <a:r>
              <a:rPr lang="en-US" sz="2400" dirty="0" smtClean="0"/>
              <a:t> may not yield changes in hematological values but can still yield physical symptoms. </a:t>
            </a:r>
          </a:p>
          <a:p>
            <a:pPr lvl="2">
              <a:lnSpc>
                <a:spcPct val="150000"/>
              </a:lnSpc>
            </a:pPr>
            <a:r>
              <a:rPr lang="en-US" dirty="0" smtClean="0"/>
              <a:t>Persistent subclinical dehydration is associated with hallucinations and delusions in older adults.</a:t>
            </a:r>
          </a:p>
          <a:p>
            <a:pPr lvl="2">
              <a:lnSpc>
                <a:spcPct val="150000"/>
              </a:lnSpc>
            </a:pPr>
            <a:r>
              <a:rPr lang="en-US" dirty="0" smtClean="0"/>
              <a:t>With dehydration over 2% of body weight, long-term memory, attention, and arithmetic efficiency are impaired. </a:t>
            </a:r>
          </a:p>
          <a:p>
            <a:pPr lvl="2">
              <a:lnSpc>
                <a:spcPct val="150000"/>
              </a:lnSpc>
            </a:pPr>
            <a:r>
              <a:rPr lang="en-US" dirty="0" smtClean="0"/>
              <a:t>Aerobic power and physical work capacity are diminished with dehydration. The physical stresses of exercise are contributors to these negative effects.</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Symptoms of further dehydration</a:t>
            </a:r>
            <a:endParaRPr lang="ar-JO" dirty="0"/>
          </a:p>
        </p:txBody>
      </p:sp>
      <p:sp>
        <p:nvSpPr>
          <p:cNvPr id="3" name="Content Placeholder 2"/>
          <p:cNvSpPr>
            <a:spLocks noGrp="1"/>
          </p:cNvSpPr>
          <p:nvPr>
            <p:ph sz="quarter" idx="1"/>
          </p:nvPr>
        </p:nvSpPr>
        <p:spPr/>
        <p:txBody>
          <a:bodyPr/>
          <a:lstStyle/>
          <a:p>
            <a:pPr lvl="1"/>
            <a:r>
              <a:rPr lang="en-US" sz="2400" dirty="0" smtClean="0"/>
              <a:t>Symptoms of further dehydration include more severe cardiovascular, neurological, and laboratory abnormalities.</a:t>
            </a:r>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fontScale="92500" lnSpcReduction="10000"/>
          </a:bodyPr>
          <a:lstStyle/>
          <a:p>
            <a:pPr lvl="0"/>
            <a:r>
              <a:rPr lang="en-US" dirty="0" smtClean="0"/>
              <a:t>No UL for water has been established. Under normal circumstances, healthy kidneys can excrete excess water. </a:t>
            </a:r>
          </a:p>
          <a:p>
            <a:pPr lvl="1"/>
            <a:r>
              <a:rPr lang="en-US" sz="2400" dirty="0" smtClean="0"/>
              <a:t>Acute intake of large volumes of water can lead to water toxicity, which results in low serum sodium, known as </a:t>
            </a:r>
            <a:r>
              <a:rPr lang="en-US" sz="2400" dirty="0" err="1" smtClean="0"/>
              <a:t>hyponatremia</a:t>
            </a:r>
            <a:r>
              <a:rPr lang="en-US" sz="2400" dirty="0" smtClean="0"/>
              <a:t>.</a:t>
            </a:r>
          </a:p>
          <a:p>
            <a:pPr lvl="1"/>
            <a:r>
              <a:rPr lang="en-US" sz="2400" dirty="0" smtClean="0"/>
              <a:t> </a:t>
            </a:r>
            <a:r>
              <a:rPr lang="en-US" sz="2400" dirty="0" err="1" smtClean="0"/>
              <a:t>Hyponatremia</a:t>
            </a:r>
            <a:r>
              <a:rPr lang="en-US" sz="2400" dirty="0" smtClean="0"/>
              <a:t> can be life threatening when it leads to an increase in intracellular fluid as the body attempts to balance water and electrolyte concentrations. This can result in edema of the brain and lungs.</a:t>
            </a:r>
          </a:p>
          <a:p>
            <a:pPr lvl="1"/>
            <a:r>
              <a:rPr lang="en-US" sz="2400" dirty="0" smtClean="0"/>
              <a:t>Water toxicity can occur with endurance athletes who attempt to maintain hydration but do not replace lost electrolytes.</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0"/>
            <a:r>
              <a:rPr lang="en-US" dirty="0" err="1" smtClean="0"/>
              <a:t>Underhydration</a:t>
            </a:r>
            <a:endParaRPr lang="en-US" dirty="0" smtClean="0"/>
          </a:p>
          <a:p>
            <a:pPr lvl="1"/>
            <a:r>
              <a:rPr lang="en-US" sz="2400" dirty="0" smtClean="0"/>
              <a:t>Occurs with insufficient intake or increased water losses</a:t>
            </a:r>
          </a:p>
          <a:p>
            <a:pPr lvl="1"/>
            <a:r>
              <a:rPr lang="en-US" sz="2400" dirty="0" smtClean="0"/>
              <a:t>Older adults at risk</a:t>
            </a:r>
          </a:p>
          <a:p>
            <a:pPr lvl="1"/>
            <a:r>
              <a:rPr lang="en-US" sz="2400" dirty="0" smtClean="0"/>
              <a:t>Athletes participating in weight-class sports may restrict fluid intake to “make weight” for competition. This practice is dangerous and may result in death.</a:t>
            </a:r>
          </a:p>
          <a:p>
            <a:pPr lvl="1"/>
            <a:endParaRPr lang="en-US" sz="2400" dirty="0" smtClean="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fontScale="92500" lnSpcReduction="20000"/>
          </a:bodyPr>
          <a:lstStyle/>
          <a:p>
            <a:pPr lvl="0"/>
            <a:r>
              <a:rPr lang="en-US" dirty="0" smtClean="0"/>
              <a:t>Increased Losses negatively affect water balance.</a:t>
            </a:r>
          </a:p>
          <a:p>
            <a:pPr lvl="1"/>
            <a:r>
              <a:rPr lang="en-US" sz="2400" dirty="0" smtClean="0"/>
              <a:t>Effects of extreme conditions</a:t>
            </a:r>
          </a:p>
          <a:p>
            <a:pPr lvl="1"/>
            <a:r>
              <a:rPr lang="en-US" sz="2400" dirty="0" smtClean="0"/>
              <a:t>Occur with diarrhea, gastric suction, laxative abuse, and vomiting</a:t>
            </a:r>
          </a:p>
          <a:p>
            <a:pPr lvl="1"/>
            <a:r>
              <a:rPr lang="en-US" sz="2400" dirty="0" smtClean="0"/>
              <a:t>Respiratory losses: </a:t>
            </a:r>
          </a:p>
          <a:p>
            <a:pPr lvl="2"/>
            <a:r>
              <a:rPr lang="en-US" dirty="0" smtClean="0"/>
              <a:t>Environmental stressors</a:t>
            </a:r>
          </a:p>
          <a:p>
            <a:pPr lvl="2"/>
            <a:r>
              <a:rPr lang="en-US" dirty="0" smtClean="0"/>
              <a:t>Special concern with those with increased </a:t>
            </a:r>
            <a:r>
              <a:rPr lang="en-US" dirty="0" err="1" smtClean="0"/>
              <a:t>ventilatory</a:t>
            </a:r>
            <a:r>
              <a:rPr lang="en-US" dirty="0" smtClean="0"/>
              <a:t> volume</a:t>
            </a:r>
          </a:p>
          <a:p>
            <a:pPr lvl="1"/>
            <a:r>
              <a:rPr lang="en-US" sz="2400" dirty="0" smtClean="0"/>
              <a:t>Loss through the skin:</a:t>
            </a:r>
          </a:p>
          <a:p>
            <a:pPr lvl="2"/>
            <a:r>
              <a:rPr lang="en-US" dirty="0" smtClean="0"/>
              <a:t>Heavy clothing</a:t>
            </a:r>
          </a:p>
          <a:p>
            <a:pPr lvl="2"/>
            <a:r>
              <a:rPr lang="en-US" dirty="0" smtClean="0"/>
              <a:t>Physical exertion</a:t>
            </a:r>
          </a:p>
          <a:p>
            <a:pPr lvl="2"/>
            <a:r>
              <a:rPr lang="en-US" dirty="0" smtClean="0"/>
              <a:t>Draining wounds and burns</a:t>
            </a:r>
          </a:p>
          <a:p>
            <a:pPr lvl="1"/>
            <a:r>
              <a:rPr lang="en-US" sz="2400" dirty="0" smtClean="0"/>
              <a:t>Urinary losses: </a:t>
            </a:r>
          </a:p>
          <a:p>
            <a:pPr lvl="2"/>
            <a:r>
              <a:rPr lang="en-US" dirty="0" smtClean="0"/>
              <a:t>Proportionate in healthy individuals</a:t>
            </a:r>
          </a:p>
          <a:p>
            <a:pPr lvl="2"/>
            <a:r>
              <a:rPr lang="en-US" dirty="0" smtClean="0"/>
              <a:t>Uncontrolled diabetes may increase losses</a:t>
            </a:r>
          </a:p>
          <a:p>
            <a:pPr lvl="2"/>
            <a:r>
              <a:rPr lang="en-US" dirty="0" smtClean="0"/>
              <a:t>Diuretic use may increase losses</a:t>
            </a:r>
          </a:p>
          <a:p>
            <a:r>
              <a:rPr lang="en-US" dirty="0" smtClean="0"/>
              <a:t> </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unit 7--water</a:t>
            </a:r>
            <a:endParaRPr lang="ar-JO" dirty="0"/>
          </a:p>
        </p:txBody>
      </p:sp>
      <p:sp>
        <p:nvSpPr>
          <p:cNvPr id="3" name="Content Placeholder 2"/>
          <p:cNvSpPr>
            <a:spLocks noGrp="1"/>
          </p:cNvSpPr>
          <p:nvPr>
            <p:ph sz="quarter" idx="1"/>
          </p:nvPr>
        </p:nvSpPr>
        <p:spPr/>
        <p:txBody>
          <a:bodyPr/>
          <a:lstStyle/>
          <a:p>
            <a:pPr lvl="0"/>
            <a:r>
              <a:rPr lang="en-US" dirty="0" smtClean="0"/>
              <a:t>Role of water in maintaining health.</a:t>
            </a:r>
          </a:p>
          <a:p>
            <a:pPr lvl="0"/>
            <a:r>
              <a:rPr lang="en-US" dirty="0" smtClean="0"/>
              <a:t>Sources of water, caffeine in the diet.</a:t>
            </a:r>
          </a:p>
          <a:p>
            <a:pPr lvl="0"/>
            <a:r>
              <a:rPr lang="en-US" dirty="0" smtClean="0"/>
              <a:t>Methods of assessing fluid requirements.</a:t>
            </a:r>
          </a:p>
          <a:p>
            <a:pPr lvl="0"/>
            <a:r>
              <a:rPr lang="en-US" dirty="0" smtClean="0"/>
              <a:t>Role of caffeine in overall health.</a:t>
            </a:r>
          </a:p>
          <a:p>
            <a:pPr lvl="0"/>
            <a:r>
              <a:rPr lang="en-US" dirty="0" smtClean="0"/>
              <a:t>Signs and symptoms of altered fluid status.</a:t>
            </a:r>
          </a:p>
          <a:p>
            <a:r>
              <a:rPr lang="en-US" dirty="0" smtClean="0"/>
              <a:t>Individuals at risk for altered health related to poor fluid status or excessive intake of caffeine.</a:t>
            </a:r>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0"/>
            <a:r>
              <a:rPr lang="en-US" dirty="0" smtClean="0"/>
              <a:t>Dehydration Symptoms.</a:t>
            </a:r>
          </a:p>
          <a:p>
            <a:pPr lvl="1"/>
            <a:r>
              <a:rPr lang="en-US" sz="2400" dirty="0" smtClean="0"/>
              <a:t>Symptoms can be overlooked or mistaken for symptoms of other disorders</a:t>
            </a:r>
          </a:p>
          <a:p>
            <a:pPr lvl="1"/>
            <a:r>
              <a:rPr lang="en-US" sz="2400" dirty="0" smtClean="0"/>
              <a:t>Importance of monitoring of fluid intake and output</a:t>
            </a:r>
          </a:p>
          <a:p>
            <a:pPr lvl="1"/>
            <a:r>
              <a:rPr lang="en-US" sz="2400" dirty="0" smtClean="0"/>
              <a:t>Appropriate interventions:</a:t>
            </a:r>
          </a:p>
          <a:p>
            <a:pPr lvl="2"/>
            <a:r>
              <a:rPr lang="en-US" dirty="0" smtClean="0"/>
              <a:t>Athletes: Drink to a schedule and monitor body weight</a:t>
            </a:r>
          </a:p>
          <a:p>
            <a:pPr lvl="2"/>
            <a:r>
              <a:rPr lang="en-US" dirty="0" smtClean="0"/>
              <a:t>Older adults with cognitive changes: cueing to drink, brightly colored cups or straws, and access to preferred beverages</a:t>
            </a:r>
          </a:p>
          <a:p>
            <a:pPr lvl="2"/>
            <a:r>
              <a:rPr lang="en-US" dirty="0" smtClean="0"/>
              <a:t>Loss of 10% body weight: Medical intervention necessary</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6425" y="277812"/>
            <a:ext cx="7959725" cy="4370388"/>
          </a:xfrm>
          <a:noFill/>
        </p:spPr>
        <p:txBody>
          <a:bodyPr>
            <a:normAutofit fontScale="90000"/>
          </a:bodyPr>
          <a:lstStyle/>
          <a:p>
            <a:pPr algn="ctr">
              <a:lnSpc>
                <a:spcPct val="200000"/>
              </a:lnSpc>
            </a:pPr>
            <a:r>
              <a:rPr lang="en-BZ" sz="5400" i="1" dirty="0" smtClean="0">
                <a:latin typeface="Comic Sans MS" pitchFamily="66" charset="0"/>
              </a:rPr>
              <a:t/>
            </a:r>
            <a:br>
              <a:rPr lang="en-BZ" sz="5400" i="1" dirty="0" smtClean="0">
                <a:latin typeface="Comic Sans MS" pitchFamily="66" charset="0"/>
              </a:rPr>
            </a:br>
            <a:r>
              <a:rPr lang="en-BZ" sz="4400" b="1" i="1" dirty="0" smtClean="0">
                <a:latin typeface="Comic Sans MS" pitchFamily="66" charset="0"/>
              </a:rPr>
              <a:t>the end…….</a:t>
            </a:r>
            <a:br>
              <a:rPr lang="en-BZ" sz="4400" b="1" i="1" dirty="0" smtClean="0">
                <a:latin typeface="Comic Sans MS" pitchFamily="66" charset="0"/>
              </a:rPr>
            </a:br>
            <a:r>
              <a:rPr lang="en-BZ" sz="4400" b="1" i="1" dirty="0" smtClean="0">
                <a:latin typeface="Comic Sans MS" pitchFamily="66" charset="0"/>
              </a:rPr>
              <a:t>QUESTIONES????</a:t>
            </a:r>
            <a:br>
              <a:rPr lang="en-BZ" sz="4400" b="1" i="1" dirty="0" smtClean="0">
                <a:latin typeface="Comic Sans MS" pitchFamily="66" charset="0"/>
              </a:rPr>
            </a:br>
            <a:endParaRPr lang="en-US" sz="4400" b="1" i="1" dirty="0">
              <a:latin typeface="Comic Sans MS" pitchFamily="66" charset="0"/>
            </a:endParaRPr>
          </a:p>
        </p:txBody>
      </p:sp>
      <p:sp>
        <p:nvSpPr>
          <p:cNvPr id="4" name="Slide Number Placeholder 3"/>
          <p:cNvSpPr>
            <a:spLocks noGrp="1"/>
          </p:cNvSpPr>
          <p:nvPr>
            <p:ph type="sldNum" sz="quarter" idx="4294967295"/>
          </p:nvPr>
        </p:nvSpPr>
        <p:spPr>
          <a:xfrm>
            <a:off x="8613648" y="6305550"/>
            <a:ext cx="457200" cy="476250"/>
          </a:xfrm>
          <a:prstGeom prst="rect">
            <a:avLst/>
          </a:prstGeom>
        </p:spPr>
        <p:txBody>
          <a:bodyPr/>
          <a:lstStyle/>
          <a:p>
            <a:fld id="{915CA1C4-22D3-42E9-BB8A-A4A52FE47370}" type="slidenum">
              <a:rPr lang="en-US" smtClean="0"/>
              <a:pPr/>
              <a:t>21</a:t>
            </a:fld>
            <a:endParaRPr lang="en-US"/>
          </a:p>
        </p:txBody>
      </p:sp>
      <p:sp>
        <p:nvSpPr>
          <p:cNvPr id="5" name="Footer Placeholder 4"/>
          <p:cNvSpPr>
            <a:spLocks noGrp="1"/>
          </p:cNvSpPr>
          <p:nvPr>
            <p:ph type="ftr" sz="quarter" idx="4294967295"/>
          </p:nvPr>
        </p:nvSpPr>
        <p:spPr>
          <a:xfrm>
            <a:off x="5715000" y="6305550"/>
            <a:ext cx="2895600" cy="476250"/>
          </a:xfrm>
          <a:prstGeom prst="rect">
            <a:avLst/>
          </a:prstGeom>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a:bodyPr>
          <a:lstStyle/>
          <a:p>
            <a:pPr lvl="0"/>
            <a:r>
              <a:rPr lang="en-US" dirty="0" smtClean="0"/>
              <a:t>Water</a:t>
            </a:r>
          </a:p>
          <a:p>
            <a:pPr lvl="1"/>
            <a:r>
              <a:rPr lang="en-US" sz="2400" dirty="0" smtClean="0"/>
              <a:t>Largest constituent of body 55-60%.</a:t>
            </a:r>
          </a:p>
          <a:p>
            <a:pPr lvl="1"/>
            <a:r>
              <a:rPr lang="en-US" sz="2400" dirty="0" smtClean="0"/>
              <a:t>Solvent for biochemical reactions</a:t>
            </a:r>
          </a:p>
          <a:p>
            <a:pPr lvl="1"/>
            <a:r>
              <a:rPr lang="en-US" sz="2400" dirty="0" smtClean="0"/>
              <a:t>Other roles:</a:t>
            </a:r>
          </a:p>
          <a:p>
            <a:pPr lvl="2"/>
            <a:r>
              <a:rPr lang="en-US" dirty="0" smtClean="0"/>
              <a:t>Aids in regulation of temperature</a:t>
            </a:r>
          </a:p>
          <a:p>
            <a:pPr lvl="2"/>
            <a:r>
              <a:rPr lang="en-US" dirty="0" smtClean="0"/>
              <a:t>Provides structure and shape to cells</a:t>
            </a:r>
          </a:p>
          <a:p>
            <a:pPr lvl="2"/>
            <a:r>
              <a:rPr lang="en-US" dirty="0" smtClean="0"/>
              <a:t>Adds lubrication and protection to joints, spinal column, and the eyes</a:t>
            </a:r>
          </a:p>
          <a:p>
            <a:pPr lvl="2"/>
            <a:r>
              <a:rPr lang="en-US" dirty="0" smtClean="0"/>
              <a:t>Acts as a constituent of mucous membrane tissue</a:t>
            </a:r>
          </a:p>
          <a:p>
            <a:pPr lvl="1"/>
            <a:r>
              <a:rPr lang="en-US" sz="2400" dirty="0" smtClean="0"/>
              <a:t>Water loss</a:t>
            </a:r>
          </a:p>
          <a:p>
            <a:pPr lvl="2"/>
            <a:r>
              <a:rPr lang="en-US" dirty="0" smtClean="0"/>
              <a:t>Sensible water loss is measureable </a:t>
            </a:r>
          </a:p>
          <a:p>
            <a:pPr lvl="2"/>
            <a:r>
              <a:rPr lang="en-US" dirty="0" smtClean="0"/>
              <a:t>Insensible water loss is not measureable</a:t>
            </a:r>
          </a:p>
          <a:p>
            <a:endParaRPr lang="en-US" dirty="0" smtClean="0"/>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normAutofit fontScale="92500" lnSpcReduction="10000"/>
          </a:bodyPr>
          <a:lstStyle/>
          <a:p>
            <a:pPr lvl="0"/>
            <a:r>
              <a:rPr lang="en-US" dirty="0" smtClean="0"/>
              <a:t>Water Balance</a:t>
            </a:r>
          </a:p>
          <a:p>
            <a:pPr lvl="1"/>
            <a:r>
              <a:rPr lang="en-US" sz="2400" dirty="0" smtClean="0"/>
              <a:t>Difference between total water gain and total water losses</a:t>
            </a:r>
          </a:p>
          <a:p>
            <a:pPr lvl="1"/>
            <a:r>
              <a:rPr lang="en-US" sz="2400" dirty="0" smtClean="0"/>
              <a:t>Body’s balancing mechanisms maintain water balance</a:t>
            </a:r>
          </a:p>
          <a:p>
            <a:pPr lvl="1"/>
            <a:r>
              <a:rPr lang="en-US" sz="2400" dirty="0" smtClean="0"/>
              <a:t>Water gains:</a:t>
            </a:r>
          </a:p>
          <a:p>
            <a:pPr lvl="2"/>
            <a:r>
              <a:rPr lang="en-US" dirty="0" smtClean="0"/>
              <a:t>Dietary intake</a:t>
            </a:r>
          </a:p>
          <a:p>
            <a:pPr lvl="2"/>
            <a:r>
              <a:rPr lang="en-US" dirty="0" smtClean="0"/>
              <a:t>Result of metabolism</a:t>
            </a:r>
          </a:p>
          <a:p>
            <a:pPr lvl="1"/>
            <a:r>
              <a:rPr lang="en-US" sz="2400" dirty="0" smtClean="0"/>
              <a:t>Water movement across cell membranes equalizes solutes</a:t>
            </a:r>
          </a:p>
          <a:p>
            <a:pPr lvl="1"/>
            <a:r>
              <a:rPr lang="en-US" sz="2400" dirty="0" err="1" smtClean="0"/>
              <a:t>Osmolality</a:t>
            </a:r>
            <a:r>
              <a:rPr lang="en-US" sz="2400" dirty="0" smtClean="0"/>
              <a:t>: measure of solute concentration</a:t>
            </a:r>
          </a:p>
          <a:p>
            <a:pPr lvl="1"/>
            <a:r>
              <a:rPr lang="en-US" sz="2400" dirty="0" smtClean="0"/>
              <a:t>Role of </a:t>
            </a:r>
            <a:r>
              <a:rPr lang="en-US" sz="2400" dirty="0" err="1" smtClean="0"/>
              <a:t>osmoreceptors</a:t>
            </a:r>
            <a:r>
              <a:rPr lang="en-US" sz="2400" dirty="0" smtClean="0"/>
              <a:t> in regulating water balance</a:t>
            </a:r>
          </a:p>
          <a:p>
            <a:pPr lvl="1"/>
            <a:r>
              <a:rPr lang="en-US" sz="2400" dirty="0" smtClean="0"/>
              <a:t>Kidneys: primary route for regulation of water retention or excretion</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0"/>
            <a:r>
              <a:rPr lang="en-US" dirty="0" smtClean="0"/>
              <a:t>Recommended Intake</a:t>
            </a:r>
          </a:p>
          <a:p>
            <a:pPr lvl="1"/>
            <a:r>
              <a:rPr lang="en-US" sz="2400" dirty="0" smtClean="0"/>
              <a:t>AI for total water is about 3.5 L/day for males and 2.5 L/day for females.</a:t>
            </a:r>
          </a:p>
          <a:p>
            <a:pPr lvl="1"/>
            <a:r>
              <a:rPr lang="en-US" sz="2400" dirty="0" smtClean="0"/>
              <a:t>Water needs increase with pregnancy and lactation. </a:t>
            </a:r>
          </a:p>
          <a:p>
            <a:pPr lvl="1"/>
            <a:r>
              <a:rPr lang="en-US" sz="2400" dirty="0" smtClean="0"/>
              <a:t>Infants and children’s needs are slightly lower.</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Adequate intake of water is important</a:t>
            </a:r>
            <a:endParaRPr lang="ar-JO" dirty="0"/>
          </a:p>
        </p:txBody>
      </p:sp>
      <p:sp>
        <p:nvSpPr>
          <p:cNvPr id="3" name="Content Placeholder 2"/>
          <p:cNvSpPr>
            <a:spLocks noGrp="1"/>
          </p:cNvSpPr>
          <p:nvPr>
            <p:ph sz="quarter" idx="1"/>
          </p:nvPr>
        </p:nvSpPr>
        <p:spPr/>
        <p:txBody>
          <a:bodyPr>
            <a:normAutofit fontScale="92500"/>
          </a:bodyPr>
          <a:lstStyle/>
          <a:p>
            <a:pPr lvl="0"/>
            <a:r>
              <a:rPr lang="en-US" dirty="0" smtClean="0"/>
              <a:t>Adequate intake of water is important in the prevention and treatment of certain medical conditions.</a:t>
            </a:r>
          </a:p>
          <a:p>
            <a:pPr lvl="1"/>
            <a:r>
              <a:rPr lang="en-US" sz="2400" dirty="0" smtClean="0"/>
              <a:t>Sufficient intake of fluids is associated with reduced recurrence rate of kidney stones. </a:t>
            </a:r>
          </a:p>
          <a:p>
            <a:pPr lvl="1"/>
            <a:r>
              <a:rPr lang="en-US" sz="2400" dirty="0" smtClean="0"/>
              <a:t>It is commonly believed that fluid intake should increase to treat constipation.</a:t>
            </a:r>
          </a:p>
          <a:p>
            <a:pPr lvl="1"/>
            <a:r>
              <a:rPr lang="en-US" sz="2400" dirty="0" smtClean="0"/>
              <a:t>Bladder and colon cancer risk have been linked with low intake of fluid.</a:t>
            </a:r>
          </a:p>
          <a:p>
            <a:r>
              <a:rPr lang="en-US" dirty="0" smtClean="0"/>
              <a:t>The risk of developing blood clots, called </a:t>
            </a:r>
            <a:r>
              <a:rPr lang="en-US" dirty="0" err="1" smtClean="0"/>
              <a:t>thromboembolisms</a:t>
            </a:r>
            <a:r>
              <a:rPr lang="en-US" dirty="0" smtClean="0"/>
              <a:t>, fatal cardiac disease, and stroke is reported to increase with dehydration. Individuals at risk for </a:t>
            </a:r>
            <a:r>
              <a:rPr lang="en-US" dirty="0" err="1" smtClean="0"/>
              <a:t>thromboembolisms</a:t>
            </a:r>
            <a:r>
              <a:rPr lang="en-US" dirty="0" smtClean="0"/>
              <a:t> are advised to stay well hydrated.</a:t>
            </a:r>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0"/>
            <a:r>
              <a:rPr lang="en-US" dirty="0" smtClean="0"/>
              <a:t>Water Needs</a:t>
            </a:r>
          </a:p>
          <a:p>
            <a:pPr lvl="1"/>
            <a:r>
              <a:rPr lang="en-US" sz="2400" dirty="0" smtClean="0"/>
              <a:t>20% met through foods and 80% through beverage intake</a:t>
            </a:r>
          </a:p>
          <a:p>
            <a:pPr lvl="1"/>
            <a:r>
              <a:rPr lang="en-US" sz="2400" dirty="0" smtClean="0"/>
              <a:t>All beverages considered toward meeting water needs:</a:t>
            </a:r>
          </a:p>
          <a:p>
            <a:pPr lvl="2"/>
            <a:r>
              <a:rPr lang="en-US" dirty="0" smtClean="0"/>
              <a:t>Caffeine: diuretic effects are transient</a:t>
            </a:r>
          </a:p>
          <a:p>
            <a:pPr lvl="1"/>
            <a:r>
              <a:rPr lang="en-US" sz="2400" dirty="0" smtClean="0"/>
              <a:t>Some foods, like fruit, have high water content</a:t>
            </a:r>
          </a:p>
          <a:p>
            <a:pPr lvl="1"/>
            <a:r>
              <a:rPr lang="en-US" sz="2400" dirty="0" smtClean="0"/>
              <a:t>Metabolic production insufficient to maintain water balance Carbohydrates, proteins, and fats yield carbon dioxide and water as an end-product of metabolism. The result is less than 500 ml/day in most individuals.</a:t>
            </a:r>
          </a:p>
          <a:p>
            <a:pPr lvl="1"/>
            <a:endParaRPr lang="en-US" sz="2400" dirty="0" smtClean="0"/>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pPr lvl="0">
              <a:lnSpc>
                <a:spcPct val="200000"/>
              </a:lnSpc>
            </a:pPr>
            <a:r>
              <a:rPr lang="en-US" dirty="0" smtClean="0"/>
              <a:t>Caffeine Sources</a:t>
            </a:r>
          </a:p>
          <a:p>
            <a:pPr lvl="1">
              <a:lnSpc>
                <a:spcPct val="200000"/>
              </a:lnSpc>
            </a:pPr>
            <a:r>
              <a:rPr lang="en-US" sz="2400" dirty="0" smtClean="0"/>
              <a:t>Coffee, tea, soft drinks, energy drinks, chocolate, and medications</a:t>
            </a:r>
          </a:p>
          <a:p>
            <a:pPr lvl="1">
              <a:lnSpc>
                <a:spcPct val="200000"/>
              </a:lnSpc>
            </a:pPr>
            <a:r>
              <a:rPr lang="en-US" sz="2400" dirty="0" smtClean="0"/>
              <a:t>Most caffeine ingestion in U.S. is from coffee</a:t>
            </a:r>
          </a:p>
          <a:p>
            <a:endParaRPr lang="en-US" dirty="0" smtClean="0"/>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illustrate methods of assessing fluid requirements.</a:t>
            </a:r>
            <a:endParaRPr lang="ar-JO"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General fluid recommendations exist for healthy population groups, but do not exist for individuals with increased fluid needs.</a:t>
            </a:r>
          </a:p>
          <a:p>
            <a:pPr marL="274320" lvl="1">
              <a:spcBef>
                <a:spcPts val="600"/>
              </a:spcBef>
              <a:buSzPct val="70000"/>
              <a:buFont typeface="Wingdings"/>
              <a:buChar char=""/>
            </a:pPr>
            <a:r>
              <a:rPr lang="en-US" sz="2400" dirty="0" smtClean="0"/>
              <a:t>Plasma parameters are used in the clinical setting and have varying specificity.</a:t>
            </a:r>
          </a:p>
          <a:p>
            <a:pPr marL="274320" lvl="1">
              <a:spcBef>
                <a:spcPts val="600"/>
              </a:spcBef>
              <a:buSzPct val="70000"/>
              <a:buFont typeface="Wingdings"/>
              <a:buChar char=""/>
            </a:pPr>
            <a:r>
              <a:rPr lang="en-US" sz="2400" dirty="0" smtClean="0"/>
              <a:t> Elevated blood values can indicate loss or retention of water. </a:t>
            </a:r>
          </a:p>
          <a:p>
            <a:pPr marL="274320" lvl="1">
              <a:spcBef>
                <a:spcPts val="600"/>
              </a:spcBef>
              <a:buSzPct val="70000"/>
              <a:buFont typeface="Wingdings"/>
              <a:buChar char=""/>
            </a:pPr>
            <a:r>
              <a:rPr lang="en-US" sz="2400" dirty="0" smtClean="0"/>
              <a:t>Serum </a:t>
            </a:r>
            <a:r>
              <a:rPr lang="en-US" sz="2400" dirty="0" err="1" smtClean="0"/>
              <a:t>osmolality</a:t>
            </a:r>
            <a:r>
              <a:rPr lang="en-US" sz="2400" dirty="0" smtClean="0"/>
              <a:t> is the most widely used blood measurement for determining hydration status.</a:t>
            </a:r>
          </a:p>
          <a:p>
            <a:pPr marL="274320" lvl="1">
              <a:spcBef>
                <a:spcPts val="600"/>
              </a:spcBef>
              <a:buSzPct val="70000"/>
              <a:buFont typeface="Wingdings"/>
              <a:buChar char=""/>
            </a:pPr>
            <a:r>
              <a:rPr lang="en-US" sz="2400" b="1" dirty="0" smtClean="0"/>
              <a:t> </a:t>
            </a:r>
            <a:r>
              <a:rPr lang="en-US" sz="2400" dirty="0" smtClean="0"/>
              <a:t>Blood </a:t>
            </a:r>
            <a:r>
              <a:rPr lang="en-US" sz="2400" dirty="0" err="1" smtClean="0"/>
              <a:t>hematocrit</a:t>
            </a:r>
            <a:r>
              <a:rPr lang="en-US" sz="2400" dirty="0" smtClean="0"/>
              <a:t> and urea nitrogen can be assessed, but used alone can give an inaccurate assessment.</a:t>
            </a:r>
          </a:p>
          <a:p>
            <a:pPr marL="274320" lvl="1">
              <a:spcBef>
                <a:spcPts val="600"/>
              </a:spcBef>
              <a:buSzPct val="70000"/>
              <a:buFont typeface="Wingdings"/>
              <a:buChar char=""/>
            </a:pPr>
            <a:r>
              <a:rPr lang="en-US" sz="2400" b="1" dirty="0" smtClean="0"/>
              <a:t> </a:t>
            </a:r>
            <a:r>
              <a:rPr lang="en-US" sz="2400" dirty="0" smtClean="0"/>
              <a:t>An elevated serum sodium level can signal loss of water from extracellular fluid.</a:t>
            </a:r>
          </a:p>
          <a:p>
            <a:pPr marL="274320" lvl="1">
              <a:spcBef>
                <a:spcPts val="600"/>
              </a:spcBef>
              <a:buSzPct val="70000"/>
              <a:buFont typeface="Wingdings"/>
              <a:buChar char=""/>
            </a:pPr>
            <a:r>
              <a:rPr lang="en-US" sz="2400" b="1" dirty="0" smtClean="0"/>
              <a:t> </a:t>
            </a:r>
            <a:r>
              <a:rPr lang="en-US" sz="2400" dirty="0" smtClean="0"/>
              <a:t>Assessing urinary parameters of hydration is recommended as an adjunct to hematological indices because no single parameter can accurately be used to assess hydration status.</a:t>
            </a:r>
          </a:p>
          <a:p>
            <a:endParaRPr lang="ar-JO" dirty="0"/>
          </a:p>
        </p:txBody>
      </p:sp>
      <p:sp>
        <p:nvSpPr>
          <p:cNvPr id="4" name="Date Placeholder 3"/>
          <p:cNvSpPr>
            <a:spLocks noGrp="1"/>
          </p:cNvSpPr>
          <p:nvPr>
            <p:ph type="dt" sz="half" idx="14"/>
          </p:nvPr>
        </p:nvSpPr>
        <p:spPr/>
        <p:txBody>
          <a:bodyPr/>
          <a:lstStyle/>
          <a:p>
            <a:fld id="{837AA469-D148-4E3C-9A6C-05BFF65AF432}" type="datetime1">
              <a:rPr lang="en-US" smtClean="0"/>
              <a:pPr/>
              <a:t>3/3/2015</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1228</TotalTime>
  <Words>1211</Words>
  <Application>Microsoft Office PowerPoint</Application>
  <PresentationFormat>On-screen Show (4:3)</PresentationFormat>
  <Paragraphs>171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Unit 7</vt:lpstr>
      <vt:lpstr>Objectives of unit 7--water</vt:lpstr>
      <vt:lpstr>Slide 3</vt:lpstr>
      <vt:lpstr>Slide 4</vt:lpstr>
      <vt:lpstr>Slide 5</vt:lpstr>
      <vt:lpstr>Adequate intake of water is important</vt:lpstr>
      <vt:lpstr>Slide 7</vt:lpstr>
      <vt:lpstr>Slide 8</vt:lpstr>
      <vt:lpstr>illustrate methods of assessing fluid requirements.</vt:lpstr>
      <vt:lpstr>Cont……</vt:lpstr>
      <vt:lpstr>The role of caffeine</vt:lpstr>
      <vt:lpstr>Slide 12</vt:lpstr>
      <vt:lpstr>signs and symptoms of altered fluid status.</vt:lpstr>
      <vt:lpstr>Slide 14</vt:lpstr>
      <vt:lpstr>Symptoms of dehydration</vt:lpstr>
      <vt:lpstr>Symptoms of further dehydration</vt:lpstr>
      <vt:lpstr>Slide 17</vt:lpstr>
      <vt:lpstr>Slide 18</vt:lpstr>
      <vt:lpstr>Slide 19</vt:lpstr>
      <vt:lpstr>Slide 20</vt:lpstr>
      <vt:lpstr> the end……. QUESTIONES????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TWO</dc:title>
  <dc:creator>u142</dc:creator>
  <cp:lastModifiedBy>u142</cp:lastModifiedBy>
  <cp:revision>157</cp:revision>
  <dcterms:created xsi:type="dcterms:W3CDTF">2006-08-16T00:00:00Z</dcterms:created>
  <dcterms:modified xsi:type="dcterms:W3CDTF">2015-03-03T10:16:41Z</dcterms:modified>
</cp:coreProperties>
</file>