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3" r:id="rId3"/>
    <p:sldId id="257" r:id="rId4"/>
    <p:sldId id="258" r:id="rId5"/>
    <p:sldId id="280" r:id="rId6"/>
    <p:sldId id="259" r:id="rId7"/>
    <p:sldId id="262" r:id="rId8"/>
    <p:sldId id="276" r:id="rId9"/>
    <p:sldId id="277" r:id="rId10"/>
    <p:sldId id="278" r:id="rId11"/>
    <p:sldId id="281" r:id="rId12"/>
    <p:sldId id="282" r:id="rId13"/>
    <p:sldId id="266" r:id="rId14"/>
    <p:sldId id="267" r:id="rId15"/>
    <p:sldId id="268" r:id="rId16"/>
    <p:sldId id="269" r:id="rId17"/>
    <p:sldId id="283" r:id="rId18"/>
    <p:sldId id="284" r:id="rId19"/>
    <p:sldId id="272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6/4/2012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EF87A-851B-4E21-BAE8-72621562E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6/4/2012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8EF6A-7048-48B6-98FD-6F1D20A2E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8EF6A-7048-48B6-98FD-6F1D20A2E6F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6/4/2012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2A4EC4C-C282-46F9-9278-AD0E5366FB87}" type="datetime1">
              <a:rPr lang="en-US" smtClean="0"/>
              <a:pPr/>
              <a:t>3/3/2015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2856D-F4EB-41AA-9BF8-95FB8979624F}" type="datetime1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30F8-772C-491A-B5C1-CE3B1FBDF7BA}" type="datetime1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7AA469-D148-4E3C-9A6C-05BFF65AF432}" type="datetime1">
              <a:rPr lang="en-US" smtClean="0"/>
              <a:pPr/>
              <a:t>3/3/2015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CE33DD2-CA82-4B6E-A246-463FF232821C}" type="datetime1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2ED0B-CFE0-4845-9240-36C3673A99C8}" type="datetime1">
              <a:rPr lang="en-US" smtClean="0"/>
              <a:pPr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260C5-F734-4758-BF29-8A0A15773EE7}" type="datetime1">
              <a:rPr lang="en-US" smtClean="0"/>
              <a:pPr/>
              <a:t>3/3/2015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07111B-1582-4310-A48F-87DFE0AD12C9}" type="datetime1">
              <a:rPr lang="en-US" smtClean="0"/>
              <a:pPr/>
              <a:t>3/3/2015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7DF80-EBCC-490D-8768-35CAAD788434}" type="datetime1">
              <a:rPr lang="en-US" smtClean="0"/>
              <a:pPr/>
              <a:t>3/3/2015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A4C23F3-E2C5-4475-82B7-4BA35C8B1667}" type="datetime1">
              <a:rPr lang="en-US" smtClean="0"/>
              <a:pPr/>
              <a:t>3/3/2015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9BDD76-3300-4B0E-A5B3-6930F7492B45}" type="datetime1">
              <a:rPr lang="en-US" smtClean="0"/>
              <a:pPr/>
              <a:t>3/3/2015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252026C-6737-4D2E-8E94-B103C5ADAD6C}" type="datetime1">
              <a:rPr lang="en-US" smtClean="0"/>
              <a:pPr/>
              <a:t>3/3/2015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86000" y="1219200"/>
            <a:ext cx="6172200" cy="609600"/>
          </a:xfrm>
        </p:spPr>
        <p:txBody>
          <a:bodyPr/>
          <a:lstStyle/>
          <a:p>
            <a:r>
              <a:rPr lang="en-US" dirty="0" smtClean="0"/>
              <a:t>Unit 8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86000" y="2590800"/>
            <a:ext cx="6172200" cy="2895600"/>
          </a:xfrm>
        </p:spPr>
        <p:txBody>
          <a:bodyPr>
            <a:normAutofit fontScale="92500" lnSpcReduction="20000"/>
          </a:bodyPr>
          <a:lstStyle/>
          <a:p>
            <a:endParaRPr lang="en-US" sz="3600" dirty="0" smtClean="0"/>
          </a:p>
          <a:p>
            <a:r>
              <a:rPr lang="en-US" sz="3600" i="1" dirty="0" smtClean="0"/>
              <a:t>Biological Energy-Expenditure</a:t>
            </a:r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>
                <a:latin typeface="Monotype Corsiva" pitchFamily="66" charset="0"/>
              </a:rPr>
              <a:t>Dr. </a:t>
            </a:r>
            <a:r>
              <a:rPr lang="en-US" sz="3600" dirty="0" err="1" smtClean="0">
                <a:latin typeface="Monotype Corsiva" pitchFamily="66" charset="0"/>
              </a:rPr>
              <a:t>Banan</a:t>
            </a:r>
            <a:r>
              <a:rPr lang="en-US" sz="3600" dirty="0" smtClean="0">
                <a:latin typeface="Monotype Corsiva" pitchFamily="66" charset="0"/>
              </a:rPr>
              <a:t> T. </a:t>
            </a:r>
            <a:r>
              <a:rPr lang="en-US" sz="3600" dirty="0" err="1" smtClean="0">
                <a:latin typeface="Monotype Corsiva" pitchFamily="66" charset="0"/>
              </a:rPr>
              <a:t>Awawadeh</a:t>
            </a:r>
            <a:endParaRPr lang="en-US" sz="3600" dirty="0" smtClean="0">
              <a:latin typeface="Monotype Corsiva" pitchFamily="66" charset="0"/>
            </a:endParaRPr>
          </a:p>
          <a:p>
            <a:endParaRPr lang="en-US" sz="36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F17A-60E7-49AC-ACBE-7DF086DD8606}" type="datetime1">
              <a:rPr lang="en-US" smtClean="0"/>
              <a:pPr/>
              <a:t>3/3/2015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b="1" u="sng" dirty="0" smtClean="0"/>
              <a:t>activity </a:t>
            </a:r>
            <a:r>
              <a:rPr lang="en-US" b="1" u="sng" dirty="0" err="1" smtClean="0"/>
              <a:t>thermogenesis</a:t>
            </a:r>
            <a:r>
              <a:rPr lang="en-US" b="1" u="sng" dirty="0" smtClean="0"/>
              <a:t> </a:t>
            </a:r>
            <a:r>
              <a:rPr lang="en-US" b="1" u="sng" dirty="0" smtClean="0"/>
              <a:t> </a:t>
            </a:r>
          </a:p>
          <a:p>
            <a:pPr lvl="0">
              <a:buNone/>
            </a:pPr>
            <a:r>
              <a:rPr lang="en-US" dirty="0" smtClean="0"/>
              <a:t>it is term use to </a:t>
            </a:r>
            <a:r>
              <a:rPr lang="en-US" dirty="0" smtClean="0"/>
              <a:t>describe the energy used from physical activity</a:t>
            </a:r>
            <a:r>
              <a:rPr lang="en-US" dirty="0" smtClean="0"/>
              <a:t>.</a:t>
            </a:r>
          </a:p>
          <a:p>
            <a:pPr lvl="0">
              <a:buNone/>
            </a:pPr>
            <a:r>
              <a:rPr lang="en-US" dirty="0" smtClean="0"/>
              <a:t> </a:t>
            </a:r>
            <a:r>
              <a:rPr lang="en-US" dirty="0" smtClean="0"/>
              <a:t>The physical component of energy expenditure can be </a:t>
            </a:r>
            <a:r>
              <a:rPr lang="en-US" dirty="0" smtClean="0"/>
              <a:t>subdivided</a:t>
            </a:r>
          </a:p>
          <a:p>
            <a:pPr lvl="0">
              <a:buNone/>
            </a:pPr>
            <a:r>
              <a:rPr lang="en-US" dirty="0" smtClean="0"/>
              <a:t>1. actual exercise.</a:t>
            </a:r>
          </a:p>
          <a:p>
            <a:pPr lvl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nonexercise</a:t>
            </a:r>
            <a:r>
              <a:rPr lang="en-US" dirty="0" smtClean="0"/>
              <a:t> </a:t>
            </a:r>
            <a:r>
              <a:rPr lang="en-US" dirty="0" smtClean="0"/>
              <a:t>activity, also called </a:t>
            </a:r>
            <a:r>
              <a:rPr lang="en-US" dirty="0" err="1" smtClean="0"/>
              <a:t>nonexercise</a:t>
            </a:r>
            <a:r>
              <a:rPr lang="en-US" dirty="0" smtClean="0"/>
              <a:t> activity </a:t>
            </a:r>
            <a:r>
              <a:rPr lang="en-US" dirty="0" err="1" smtClean="0"/>
              <a:t>thermogenesis</a:t>
            </a:r>
            <a:r>
              <a:rPr lang="en-US" dirty="0" smtClean="0"/>
              <a:t> (NEAT). </a:t>
            </a:r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nonexercise</a:t>
            </a:r>
            <a:r>
              <a:rPr lang="en-US" dirty="0" smtClean="0"/>
              <a:t> activity </a:t>
            </a:r>
            <a:r>
              <a:rPr lang="en-US" dirty="0" err="1" smtClean="0"/>
              <a:t>thermogenesis</a:t>
            </a:r>
            <a:r>
              <a:rPr lang="en-US" dirty="0" smtClean="0"/>
              <a:t> (NEAT).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sz="2400" dirty="0" smtClean="0"/>
              <a:t>NEAT includes any activity that </a:t>
            </a:r>
            <a:r>
              <a:rPr lang="en-US" sz="2400" dirty="0" smtClean="0"/>
              <a:t>involves:</a:t>
            </a:r>
          </a:p>
          <a:p>
            <a:pPr marL="274320" lvl="1">
              <a:spcBef>
                <a:spcPts val="600"/>
              </a:spcBef>
              <a:buSzPct val="70000"/>
              <a:buNone/>
            </a:pPr>
            <a:r>
              <a:rPr lang="en-US" sz="2400" dirty="0" smtClean="0"/>
              <a:t>1.  </a:t>
            </a:r>
            <a:r>
              <a:rPr lang="en-US" sz="2400" dirty="0" smtClean="0"/>
              <a:t>some muscle </a:t>
            </a:r>
            <a:r>
              <a:rPr lang="en-US" sz="2400" dirty="0" smtClean="0"/>
              <a:t>contraction.</a:t>
            </a:r>
          </a:p>
          <a:p>
            <a:pPr marL="274320" lvl="1">
              <a:spcBef>
                <a:spcPts val="600"/>
              </a:spcBef>
              <a:buSzPct val="70000"/>
              <a:buNone/>
            </a:pPr>
            <a:r>
              <a:rPr lang="en-US" sz="2400" dirty="0" smtClean="0"/>
              <a:t>2. encompasses </a:t>
            </a:r>
            <a:r>
              <a:rPr lang="en-US" sz="2400" dirty="0" smtClean="0"/>
              <a:t>activities of daily living. </a:t>
            </a:r>
            <a:endParaRPr lang="en-US" sz="2400" dirty="0" smtClean="0"/>
          </a:p>
          <a:p>
            <a:pPr marL="274320" lvl="1">
              <a:spcBef>
                <a:spcPts val="600"/>
              </a:spcBef>
              <a:buSzPct val="70000"/>
              <a:buNone/>
            </a:pPr>
            <a:r>
              <a:rPr lang="en-US" sz="2400" dirty="0" smtClean="0"/>
              <a:t>Fidgeting </a:t>
            </a:r>
            <a:r>
              <a:rPr lang="en-US" sz="2400" dirty="0" smtClean="0"/>
              <a:t>is a component of NEAT. Energy expended from fidgeting or other spontaneous forms of physical activity can total hundreds of </a:t>
            </a:r>
            <a:r>
              <a:rPr lang="en-US" sz="2400" dirty="0" err="1" smtClean="0"/>
              <a:t>kcalories</a:t>
            </a:r>
            <a:r>
              <a:rPr lang="en-US" sz="2400" dirty="0" smtClean="0"/>
              <a:t> in a day.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sz="2400" dirty="0" smtClean="0"/>
              <a:t>Energy expenditure associated with physical activities depends on the intensity and duration of the activity. </a:t>
            </a:r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expenditure </a:t>
            </a:r>
            <a:r>
              <a:rPr lang="en-US" dirty="0" err="1" smtClean="0"/>
              <a:t>measurment</a:t>
            </a:r>
            <a:r>
              <a:rPr lang="en-US" dirty="0" smtClean="0"/>
              <a:t>.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400" dirty="0" smtClean="0"/>
              <a:t>1. Indirect </a:t>
            </a:r>
            <a:r>
              <a:rPr lang="en-US" sz="2400" dirty="0" err="1" smtClean="0"/>
              <a:t>calorimetry</a:t>
            </a:r>
            <a:r>
              <a:rPr lang="en-US" sz="2400" dirty="0" smtClean="0"/>
              <a:t> </a:t>
            </a:r>
            <a:r>
              <a:rPr lang="en-US" sz="2400" dirty="0" err="1" smtClean="0"/>
              <a:t>measurment</a:t>
            </a:r>
            <a:r>
              <a:rPr lang="en-US" sz="2400" dirty="0" smtClean="0"/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dirty="0" smtClean="0"/>
              <a:t>calculates energy expenditure by comparing measurements of oxygen consumption with measurements of carbon dioxide production</a:t>
            </a:r>
            <a:r>
              <a:rPr lang="en-US" sz="2400" dirty="0" smtClean="0"/>
              <a:t>.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dirty="0" smtClean="0"/>
              <a:t>These gases are analyzed in a metabolic </a:t>
            </a:r>
            <a:r>
              <a:rPr lang="en-US" sz="2400" dirty="0" smtClean="0"/>
              <a:t>chamber.</a:t>
            </a:r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 smtClean="0"/>
              <a:t>Predictive </a:t>
            </a:r>
            <a:r>
              <a:rPr lang="en-US" dirty="0" smtClean="0"/>
              <a:t>equations: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are used to estimate energy expenditure when indirect </a:t>
            </a:r>
            <a:r>
              <a:rPr lang="en-US" dirty="0" err="1" smtClean="0"/>
              <a:t>calorimetry</a:t>
            </a:r>
            <a:r>
              <a:rPr lang="en-US" dirty="0" smtClean="0"/>
              <a:t> is not available</a:t>
            </a:r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3"/>
            <a:r>
              <a:rPr lang="en-US" dirty="0" smtClean="0"/>
              <a:t>Energy Balance</a:t>
            </a:r>
          </a:p>
          <a:p>
            <a:pPr lvl="4"/>
            <a:r>
              <a:rPr lang="en-US" dirty="0" smtClean="0"/>
              <a:t>Relationship between energy intake and energy expenditure</a:t>
            </a:r>
          </a:p>
          <a:p>
            <a:pPr lvl="4"/>
            <a:r>
              <a:rPr lang="en-US" dirty="0" smtClean="0"/>
              <a:t>Balance fosters weight maintenance</a:t>
            </a:r>
          </a:p>
          <a:p>
            <a:pPr lvl="4"/>
            <a:r>
              <a:rPr lang="en-US" dirty="0" smtClean="0"/>
              <a:t>Negative energy balance:</a:t>
            </a:r>
          </a:p>
          <a:p>
            <a:pPr lvl="5"/>
            <a:r>
              <a:rPr lang="en-US" dirty="0" smtClean="0"/>
              <a:t>Insufficient energy to support needs</a:t>
            </a:r>
          </a:p>
          <a:p>
            <a:pPr lvl="5"/>
            <a:r>
              <a:rPr lang="en-US" dirty="0" smtClean="0"/>
              <a:t>Causes: insufficient intake and/or increased expenditure</a:t>
            </a:r>
          </a:p>
          <a:p>
            <a:pPr lvl="4"/>
            <a:r>
              <a:rPr lang="en-US" dirty="0" smtClean="0"/>
              <a:t>Positive energy balance:</a:t>
            </a:r>
          </a:p>
          <a:p>
            <a:pPr lvl="5"/>
            <a:r>
              <a:rPr lang="en-US" dirty="0" smtClean="0"/>
              <a:t>Energy intake exceeds needs</a:t>
            </a:r>
          </a:p>
          <a:p>
            <a:pPr lvl="5"/>
            <a:r>
              <a:rPr lang="en-US" dirty="0" smtClean="0"/>
              <a:t>Causes: increased intake and/or decreased expenditure</a:t>
            </a:r>
          </a:p>
          <a:p>
            <a:r>
              <a:rPr lang="en-US" dirty="0" smtClean="0"/>
              <a:t> </a:t>
            </a:r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Components Influencing Energy Balance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Many </a:t>
            </a:r>
            <a:r>
              <a:rPr lang="en-US" dirty="0" smtClean="0"/>
              <a:t>components directly or indirectly influence energy balance. </a:t>
            </a:r>
          </a:p>
          <a:p>
            <a:pPr lvl="1"/>
            <a:r>
              <a:rPr lang="en-US" sz="2400" dirty="0" smtClean="0"/>
              <a:t>Some individuals maintain body weight within a small range of energy balance while others gain or lose weight with slight fluctuations.</a:t>
            </a:r>
          </a:p>
          <a:p>
            <a:pPr lvl="1"/>
            <a:r>
              <a:rPr lang="en-US" sz="2400" dirty="0" smtClean="0"/>
              <a:t>Biology and other factors can influence appetite, satiety, and metabolism in ways that complicate the energy balance equation.</a:t>
            </a:r>
          </a:p>
          <a:p>
            <a:pPr>
              <a:buNone/>
            </a:pPr>
            <a:endParaRPr lang="en-US" dirty="0" smtClean="0"/>
          </a:p>
          <a:p>
            <a:pPr lvl="3"/>
            <a:r>
              <a:rPr lang="en-US" sz="2800" dirty="0" smtClean="0"/>
              <a:t> </a:t>
            </a:r>
            <a:endParaRPr lang="en-US" sz="2800" dirty="0" smtClean="0"/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Cont….energy balance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3"/>
            <a:r>
              <a:rPr lang="en-US" dirty="0" smtClean="0"/>
              <a:t>Energy balance is widely discussed in the popular media and medical literature because of the American obesity epidemic</a:t>
            </a:r>
            <a:r>
              <a:rPr lang="en-US" dirty="0" smtClean="0"/>
              <a:t>.</a:t>
            </a:r>
            <a:endParaRPr lang="en-US" dirty="0" smtClean="0"/>
          </a:p>
          <a:p>
            <a:pPr lvl="3"/>
            <a:r>
              <a:rPr lang="en-US" dirty="0" smtClean="0"/>
              <a:t>Energy </a:t>
            </a:r>
            <a:r>
              <a:rPr lang="en-US" dirty="0" smtClean="0"/>
              <a:t>Balance Discussion</a:t>
            </a:r>
          </a:p>
          <a:p>
            <a:pPr lvl="4"/>
            <a:r>
              <a:rPr lang="en-US" dirty="0" smtClean="0"/>
              <a:t>Low levels of activity prevalent</a:t>
            </a:r>
          </a:p>
          <a:p>
            <a:pPr lvl="4"/>
            <a:r>
              <a:rPr lang="en-US" dirty="0" smtClean="0"/>
              <a:t>Increased </a:t>
            </a:r>
            <a:r>
              <a:rPr lang="en-US" dirty="0" smtClean="0"/>
              <a:t>intake of food widespread</a:t>
            </a:r>
          </a:p>
          <a:p>
            <a:pPr lvl="4"/>
            <a:endParaRPr lang="en-US" dirty="0" smtClean="0"/>
          </a:p>
          <a:p>
            <a:pPr lvl="4">
              <a:buNone/>
            </a:pPr>
            <a:endParaRPr lang="en-US" dirty="0" smtClean="0"/>
          </a:p>
          <a:p>
            <a:pPr lvl="4">
              <a:buNone/>
            </a:pPr>
            <a:r>
              <a:rPr lang="en-US" dirty="0" smtClean="0"/>
              <a:t>The Goals </a:t>
            </a:r>
            <a:r>
              <a:rPr lang="en-US" dirty="0" smtClean="0"/>
              <a:t>of national recommendations:</a:t>
            </a:r>
          </a:p>
          <a:p>
            <a:pPr lvl="5"/>
            <a:r>
              <a:rPr lang="en-US" dirty="0" smtClean="0"/>
              <a:t>Reduce obesity</a:t>
            </a:r>
          </a:p>
          <a:p>
            <a:pPr lvl="5"/>
            <a:r>
              <a:rPr lang="en-US" dirty="0" smtClean="0"/>
              <a:t>Provide adequate energy</a:t>
            </a:r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3"/>
            <a:r>
              <a:rPr lang="en-US" sz="3200" dirty="0" smtClean="0"/>
              <a:t>Addressing Energy Imbalance</a:t>
            </a:r>
          </a:p>
          <a:p>
            <a:pPr lvl="4"/>
            <a:r>
              <a:rPr lang="en-US" sz="3200" dirty="0" smtClean="0"/>
              <a:t>Team approach</a:t>
            </a:r>
          </a:p>
          <a:p>
            <a:pPr lvl="4"/>
            <a:r>
              <a:rPr lang="en-US" sz="3200" dirty="0" smtClean="0"/>
              <a:t>Assessment of energy intake and </a:t>
            </a:r>
            <a:r>
              <a:rPr lang="en-US" sz="3200" dirty="0" smtClean="0"/>
              <a:t>expenditure.</a:t>
            </a:r>
            <a:endParaRPr lang="en-US" sz="3200" dirty="0" smtClean="0"/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Positive energy balance can occur because of excessive energy consumption compared to needs.</a:t>
            </a:r>
          </a:p>
          <a:p>
            <a:pPr lvl="1"/>
            <a:r>
              <a:rPr lang="en-US" sz="2400" dirty="0" smtClean="0"/>
              <a:t>Excess energy balance of 3,500 </a:t>
            </a:r>
            <a:r>
              <a:rPr lang="en-US" sz="2400" dirty="0" err="1" smtClean="0"/>
              <a:t>kcalories</a:t>
            </a:r>
            <a:r>
              <a:rPr lang="en-US" sz="2400" dirty="0" smtClean="0"/>
              <a:t> can lead to a gain of one pound of body fat. </a:t>
            </a:r>
          </a:p>
          <a:p>
            <a:pPr lvl="1"/>
            <a:r>
              <a:rPr lang="en-US" sz="2400" dirty="0" smtClean="0"/>
              <a:t>Nutritional intervention is indicated when weight gain increases risk of other diseases or conditions.</a:t>
            </a:r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3">
              <a:lnSpc>
                <a:spcPct val="150000"/>
              </a:lnSpc>
            </a:pPr>
            <a:r>
              <a:rPr lang="en-US" sz="2400" b="1" dirty="0" smtClean="0"/>
              <a:t>Negative Energy Balance</a:t>
            </a:r>
          </a:p>
          <a:p>
            <a:pPr lvl="4">
              <a:lnSpc>
                <a:spcPct val="150000"/>
              </a:lnSpc>
            </a:pPr>
            <a:r>
              <a:rPr lang="en-US" dirty="0" smtClean="0"/>
              <a:t>Result of insufficient energy consumption and/or excess physical activity</a:t>
            </a:r>
          </a:p>
          <a:p>
            <a:pPr lvl="4">
              <a:lnSpc>
                <a:spcPct val="150000"/>
              </a:lnSpc>
            </a:pPr>
            <a:r>
              <a:rPr lang="en-US" dirty="0" smtClean="0"/>
              <a:t>Intervention necessary when health risks increase</a:t>
            </a:r>
          </a:p>
          <a:p>
            <a:pPr lvl="4">
              <a:lnSpc>
                <a:spcPct val="150000"/>
              </a:lnSpc>
            </a:pPr>
            <a:r>
              <a:rPr lang="en-US" dirty="0" smtClean="0"/>
              <a:t>Target aspects of consumption or expenditure contributing to imbalance</a:t>
            </a:r>
          </a:p>
          <a:p>
            <a:pPr lvl="4">
              <a:lnSpc>
                <a:spcPct val="150000"/>
              </a:lnSpc>
            </a:pPr>
            <a:r>
              <a:rPr lang="en-US" dirty="0" smtClean="0"/>
              <a:t>Team approach</a:t>
            </a:r>
          </a:p>
          <a:p>
            <a:pPr lvl="4">
              <a:lnSpc>
                <a:spcPct val="150000"/>
              </a:lnSpc>
            </a:pPr>
            <a:r>
              <a:rPr lang="en-US" dirty="0" smtClean="0"/>
              <a:t>Nutrition assessment</a:t>
            </a:r>
          </a:p>
          <a:p>
            <a:pPr lvl="4">
              <a:lnSpc>
                <a:spcPct val="150000"/>
              </a:lnSpc>
            </a:pPr>
            <a:r>
              <a:rPr lang="en-US" dirty="0" smtClean="0"/>
              <a:t>Assessment of physical activity levels</a:t>
            </a:r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3">
              <a:lnSpc>
                <a:spcPct val="200000"/>
              </a:lnSpc>
            </a:pPr>
            <a:r>
              <a:rPr lang="en-US" sz="2400" b="1" dirty="0" smtClean="0"/>
              <a:t>Certain Illnesses, Injuries, and Other </a:t>
            </a:r>
            <a:r>
              <a:rPr lang="en-US" sz="2400" b="1" dirty="0" smtClean="0"/>
              <a:t>Conditions.</a:t>
            </a:r>
            <a:endParaRPr lang="en-US" sz="2400" b="1" dirty="0" smtClean="0"/>
          </a:p>
          <a:p>
            <a:pPr lvl="4">
              <a:lnSpc>
                <a:spcPct val="200000"/>
              </a:lnSpc>
            </a:pPr>
            <a:r>
              <a:rPr lang="en-US" sz="2400" dirty="0" smtClean="0"/>
              <a:t>Elevation of metabolic response</a:t>
            </a:r>
          </a:p>
          <a:p>
            <a:pPr lvl="4">
              <a:lnSpc>
                <a:spcPct val="200000"/>
              </a:lnSpc>
            </a:pPr>
            <a:r>
              <a:rPr lang="en-US" sz="2400" dirty="0" smtClean="0"/>
              <a:t>Avoidance of predictive equations</a:t>
            </a:r>
          </a:p>
          <a:p>
            <a:pPr lvl="4">
              <a:lnSpc>
                <a:spcPct val="200000"/>
              </a:lnSpc>
            </a:pPr>
            <a:r>
              <a:rPr lang="en-US" sz="2400" dirty="0" smtClean="0"/>
              <a:t>Use of indirect </a:t>
            </a:r>
            <a:r>
              <a:rPr lang="en-US" sz="2400" dirty="0" err="1" smtClean="0"/>
              <a:t>calorimetry</a:t>
            </a:r>
            <a:r>
              <a:rPr lang="en-US" sz="2400" dirty="0" smtClean="0"/>
              <a:t> or modified approach</a:t>
            </a:r>
          </a:p>
          <a:p>
            <a:pPr>
              <a:lnSpc>
                <a:spcPct val="200000"/>
              </a:lnSpc>
            </a:pPr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Biological Energy-Expenditure</a:t>
            </a:r>
          </a:p>
          <a:p>
            <a:pPr lvl="0"/>
            <a:r>
              <a:rPr lang="en-US" dirty="0" smtClean="0"/>
              <a:t>Energy definition and categorize how it is supplied by the diet.</a:t>
            </a:r>
          </a:p>
          <a:p>
            <a:pPr lvl="0"/>
            <a:r>
              <a:rPr lang="en-US" dirty="0" smtClean="0"/>
              <a:t>Components of energy expenditure.</a:t>
            </a:r>
          </a:p>
          <a:p>
            <a:pPr lvl="0"/>
            <a:r>
              <a:rPr lang="en-US" dirty="0" smtClean="0"/>
              <a:t>Energy balance and factors that contribute to altered it.</a:t>
            </a:r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6425" y="277812"/>
            <a:ext cx="7959725" cy="4370388"/>
          </a:xfrm>
          <a:noFill/>
        </p:spPr>
        <p:txBody>
          <a:bodyPr>
            <a:normAutofit fontScale="90000"/>
          </a:bodyPr>
          <a:lstStyle/>
          <a:p>
            <a:pPr algn="ctr">
              <a:lnSpc>
                <a:spcPct val="200000"/>
              </a:lnSpc>
            </a:pPr>
            <a:r>
              <a:rPr lang="en-BZ" sz="5400" i="1" dirty="0" smtClean="0">
                <a:latin typeface="Comic Sans MS" pitchFamily="66" charset="0"/>
              </a:rPr>
              <a:t/>
            </a:r>
            <a:br>
              <a:rPr lang="en-BZ" sz="5400" i="1" dirty="0" smtClean="0">
                <a:latin typeface="Comic Sans MS" pitchFamily="66" charset="0"/>
              </a:rPr>
            </a:br>
            <a:r>
              <a:rPr lang="en-BZ" sz="4400" b="1" i="1" dirty="0" smtClean="0">
                <a:latin typeface="Comic Sans MS" pitchFamily="66" charset="0"/>
              </a:rPr>
              <a:t>the end…….</a:t>
            </a:r>
            <a:br>
              <a:rPr lang="en-BZ" sz="4400" b="1" i="1" dirty="0" smtClean="0">
                <a:latin typeface="Comic Sans MS" pitchFamily="66" charset="0"/>
              </a:rPr>
            </a:br>
            <a:r>
              <a:rPr lang="en-BZ" sz="4400" b="1" i="1" dirty="0" smtClean="0">
                <a:latin typeface="Comic Sans MS" pitchFamily="66" charset="0"/>
              </a:rPr>
              <a:t>QUESTIONES????</a:t>
            </a:r>
            <a:br>
              <a:rPr lang="en-BZ" sz="4400" b="1" i="1" dirty="0" smtClean="0">
                <a:latin typeface="Comic Sans MS" pitchFamily="66" charset="0"/>
              </a:rPr>
            </a:br>
            <a:endParaRPr lang="en-US" sz="4400" b="1" i="1" dirty="0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/>
          <a:p>
            <a:fld id="{915CA1C4-22D3-42E9-BB8A-A4A52FE4737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Energy</a:t>
            </a:r>
          </a:p>
          <a:p>
            <a:pPr lvl="1"/>
            <a:r>
              <a:rPr lang="en-US" sz="2400" dirty="0" smtClean="0"/>
              <a:t>It is the usable </a:t>
            </a:r>
            <a:r>
              <a:rPr lang="en-US" sz="2400" dirty="0" smtClean="0"/>
              <a:t>power</a:t>
            </a:r>
          </a:p>
          <a:p>
            <a:pPr lvl="1"/>
            <a:r>
              <a:rPr lang="en-US" sz="2400" dirty="0" smtClean="0"/>
              <a:t>The energy derived </a:t>
            </a:r>
            <a:r>
              <a:rPr lang="en-US" sz="2400" dirty="0" smtClean="0"/>
              <a:t>from stored chemical energy in foods we eat</a:t>
            </a:r>
          </a:p>
          <a:p>
            <a:pPr lvl="1"/>
            <a:r>
              <a:rPr lang="en-US" sz="2400" dirty="0" smtClean="0"/>
              <a:t>This energy </a:t>
            </a:r>
            <a:r>
              <a:rPr lang="en-US" sz="2400" dirty="0" smtClean="0"/>
              <a:t>a</a:t>
            </a:r>
            <a:r>
              <a:rPr lang="en-US" sz="2400" dirty="0" smtClean="0"/>
              <a:t>llows </a:t>
            </a:r>
            <a:r>
              <a:rPr lang="en-US" sz="2400" dirty="0" smtClean="0"/>
              <a:t>people to:</a:t>
            </a:r>
          </a:p>
          <a:p>
            <a:pPr lvl="2"/>
            <a:r>
              <a:rPr lang="en-US" dirty="0" smtClean="0"/>
              <a:t>Power bodies</a:t>
            </a:r>
          </a:p>
          <a:p>
            <a:pPr lvl="2"/>
            <a:r>
              <a:rPr lang="en-US" dirty="0" smtClean="0"/>
              <a:t>Produce heat</a:t>
            </a:r>
          </a:p>
          <a:p>
            <a:pPr lvl="1"/>
            <a:r>
              <a:rPr lang="en-US" sz="2400" dirty="0" smtClean="0"/>
              <a:t>Energy balance: relationship between energy intake and energy used by the body</a:t>
            </a:r>
          </a:p>
          <a:p>
            <a:pPr lvl="1"/>
            <a:r>
              <a:rPr lang="en-US" sz="2400" dirty="0" smtClean="0"/>
              <a:t>Energy expenditure: energy used by the </a:t>
            </a:r>
            <a:r>
              <a:rPr lang="en-US" sz="2400" dirty="0" smtClean="0"/>
              <a:t>body.</a:t>
            </a:r>
            <a:endParaRPr lang="en-US" sz="2400" dirty="0" smtClean="0"/>
          </a:p>
          <a:p>
            <a:pPr>
              <a:buNone/>
            </a:pPr>
            <a:endParaRPr lang="en-US" dirty="0" smtClean="0"/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Kilocalories</a:t>
            </a:r>
          </a:p>
          <a:p>
            <a:pPr lvl="1"/>
            <a:r>
              <a:rPr lang="en-US" sz="2400" dirty="0" smtClean="0"/>
              <a:t>Measurement of chemical form of energy in foods</a:t>
            </a:r>
          </a:p>
          <a:p>
            <a:pPr lvl="1"/>
            <a:r>
              <a:rPr lang="en-US" sz="2400" dirty="0" smtClean="0"/>
              <a:t>Amount of energy needed to raise temperature of 1,000 g of water by 1°C</a:t>
            </a:r>
          </a:p>
          <a:p>
            <a:pPr lvl="1"/>
            <a:r>
              <a:rPr lang="en-US" sz="2400" dirty="0" smtClean="0"/>
              <a:t>Mistakenly called calories</a:t>
            </a:r>
          </a:p>
          <a:p>
            <a:pPr lvl="1"/>
            <a:r>
              <a:rPr lang="en-US" sz="2400" dirty="0" smtClean="0"/>
              <a:t>Bomb calorimeter measures kilocalories</a:t>
            </a:r>
          </a:p>
          <a:p>
            <a:r>
              <a:rPr lang="en-US" dirty="0" err="1" smtClean="0"/>
              <a:t>Kilojoule</a:t>
            </a:r>
            <a:r>
              <a:rPr lang="en-US" dirty="0" smtClean="0"/>
              <a:t>: amount of energy needed to move 1 kg with an acceleration of 1 meter per second</a:t>
            </a:r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b="1" u="sng" dirty="0" smtClean="0"/>
              <a:t>Energy </a:t>
            </a:r>
            <a:r>
              <a:rPr lang="en-US" b="1" u="sng" dirty="0" smtClean="0"/>
              <a:t>expenditure</a:t>
            </a:r>
          </a:p>
          <a:p>
            <a:pPr lvl="0"/>
            <a:r>
              <a:rPr lang="en-US" dirty="0" smtClean="0"/>
              <a:t>It  </a:t>
            </a:r>
            <a:r>
              <a:rPr lang="en-US" dirty="0" smtClean="0"/>
              <a:t>is comprised of several components resulting in a unique expenditure for each person. </a:t>
            </a:r>
            <a:endParaRPr lang="en-US" dirty="0" smtClean="0"/>
          </a:p>
          <a:p>
            <a:pPr lvl="0"/>
            <a:r>
              <a:rPr lang="en-US" dirty="0" smtClean="0"/>
              <a:t>It </a:t>
            </a:r>
            <a:r>
              <a:rPr lang="en-US" dirty="0" smtClean="0"/>
              <a:t>can be measured indirectly or calculated using various equations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 </a:t>
            </a:r>
            <a:r>
              <a:rPr lang="en-US" dirty="0" smtClean="0"/>
              <a:t>Total energy expenditure is the sum of all energy required by processes in the body as well as any physical activity.</a:t>
            </a:r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Body’s Derivation of Energy from:</a:t>
            </a:r>
          </a:p>
          <a:p>
            <a:pPr lvl="1"/>
            <a:r>
              <a:rPr lang="en-US" sz="2400" dirty="0" smtClean="0"/>
              <a:t>Metabolism of carbohydrate, protein, fat.</a:t>
            </a:r>
          </a:p>
          <a:p>
            <a:pPr lvl="1"/>
            <a:r>
              <a:rPr lang="en-US" sz="2400" dirty="0" smtClean="0"/>
              <a:t>End products of carbohydrate, protein, and fat metabolism:</a:t>
            </a:r>
          </a:p>
          <a:p>
            <a:pPr lvl="2"/>
            <a:r>
              <a:rPr lang="en-US" dirty="0" smtClean="0"/>
              <a:t>Carbon dioxide</a:t>
            </a:r>
          </a:p>
          <a:p>
            <a:pPr lvl="2"/>
            <a:r>
              <a:rPr lang="en-US" dirty="0" smtClean="0"/>
              <a:t>Water</a:t>
            </a:r>
          </a:p>
          <a:p>
            <a:pPr lvl="2"/>
            <a:r>
              <a:rPr lang="en-US" dirty="0" smtClean="0"/>
              <a:t>Energy in the form of ATP</a:t>
            </a:r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3"/>
            <a:r>
              <a:rPr lang="en-US" sz="2800" b="1" u="sng" dirty="0" smtClean="0"/>
              <a:t>Basal Metabolism</a:t>
            </a:r>
          </a:p>
          <a:p>
            <a:pPr lvl="4"/>
            <a:r>
              <a:rPr lang="en-US" sz="2800" dirty="0" smtClean="0"/>
              <a:t>Energy required for vital functions in body at rest.</a:t>
            </a:r>
          </a:p>
          <a:p>
            <a:pPr lvl="4"/>
            <a:r>
              <a:rPr lang="en-US" sz="2800" u="sng" dirty="0" smtClean="0"/>
              <a:t>includes the energy required for</a:t>
            </a:r>
            <a:r>
              <a:rPr lang="en-US" sz="2800" dirty="0" smtClean="0"/>
              <a:t>:</a:t>
            </a:r>
          </a:p>
          <a:p>
            <a:pPr lvl="4"/>
            <a:r>
              <a:rPr lang="en-US" sz="2800" dirty="0" smtClean="0"/>
              <a:t> sustaining metabolic activity in cells and tissues.</a:t>
            </a:r>
          </a:p>
          <a:p>
            <a:pPr lvl="4"/>
            <a:r>
              <a:rPr lang="en-US" sz="2800" dirty="0" smtClean="0"/>
              <a:t> maintaining respiration, circulation, and organ function.</a:t>
            </a:r>
          </a:p>
          <a:p>
            <a:pPr lvl="4"/>
            <a:r>
              <a:rPr lang="en-US" sz="2800" dirty="0" smtClean="0"/>
              <a:t> maintaining core body temperature, and synthesizing new tissue. </a:t>
            </a:r>
          </a:p>
          <a:p>
            <a:pPr lvl="4"/>
            <a:endParaRPr lang="en-US" sz="2800" dirty="0" smtClean="0"/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Energy expended for regulation of body temperature differs based on body size.</a:t>
            </a:r>
          </a:p>
          <a:p>
            <a:pPr lvl="1"/>
            <a:r>
              <a:rPr lang="en-US" sz="2400" dirty="0" smtClean="0"/>
              <a:t>Infants and children have great loss of heat through skin due to the higher body surface area to weight ratio in a smaller body. </a:t>
            </a:r>
          </a:p>
          <a:p>
            <a:pPr lvl="1"/>
            <a:r>
              <a:rPr lang="en-US" sz="2400" dirty="0" smtClean="0"/>
              <a:t>Under normal conditions, the body maintains core temperatures with little change in energy expenditure.</a:t>
            </a:r>
          </a:p>
          <a:p>
            <a:pPr lvl="0"/>
            <a:r>
              <a:rPr lang="en-US" dirty="0" smtClean="0"/>
              <a:t>Growth and development during infancy, childhood, adolescence, and pregnancy, as well as lactation production, result in increased basal energy needs.</a:t>
            </a:r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thermal effect of food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is the metabolic cost of digestion, metabolism, and storage of nutrients.</a:t>
            </a:r>
          </a:p>
          <a:p>
            <a:pPr lvl="0"/>
            <a:r>
              <a:rPr lang="en-US" dirty="0" smtClean="0"/>
              <a:t>Energy expenditure from the </a:t>
            </a:r>
            <a:r>
              <a:rPr lang="en-US" dirty="0" smtClean="0"/>
              <a:t>thermal </a:t>
            </a:r>
            <a:r>
              <a:rPr lang="en-US" dirty="0" smtClean="0"/>
              <a:t>effect of food is approximately 10% of the energy value of the food itself. </a:t>
            </a:r>
          </a:p>
          <a:p>
            <a:pPr lvl="1"/>
            <a:r>
              <a:rPr lang="en-US" sz="2400" dirty="0" smtClean="0"/>
              <a:t>Protein has the highest </a:t>
            </a:r>
            <a:r>
              <a:rPr lang="en-US" sz="2400" dirty="0" err="1" smtClean="0"/>
              <a:t>thermic</a:t>
            </a:r>
            <a:r>
              <a:rPr lang="en-US" sz="2400" dirty="0" smtClean="0"/>
              <a:t> effect at 20 to 30% of the energy value of food consumed. </a:t>
            </a:r>
          </a:p>
          <a:p>
            <a:pPr lvl="1"/>
            <a:r>
              <a:rPr lang="en-US" sz="2400" dirty="0" smtClean="0"/>
              <a:t>carbohydrate at 5 to 10%.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dirty="0" err="1" smtClean="0"/>
              <a:t>thermic</a:t>
            </a:r>
            <a:r>
              <a:rPr lang="en-US" sz="2400" dirty="0" smtClean="0"/>
              <a:t> effect of fat is less than 5% of the energy contained in the food.</a:t>
            </a:r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1523</TotalTime>
  <Words>910</Words>
  <Application>Microsoft Office PowerPoint</Application>
  <PresentationFormat>On-screen Show (4:3)</PresentationFormat>
  <Paragraphs>153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Oriel</vt:lpstr>
      <vt:lpstr>Unit 8</vt:lpstr>
      <vt:lpstr>objectives</vt:lpstr>
      <vt:lpstr>Slide 3</vt:lpstr>
      <vt:lpstr>Slide 4</vt:lpstr>
      <vt:lpstr>Slide 5</vt:lpstr>
      <vt:lpstr>Slide 6</vt:lpstr>
      <vt:lpstr>Slide 7</vt:lpstr>
      <vt:lpstr>Slide 8</vt:lpstr>
      <vt:lpstr>the thermal effect of food</vt:lpstr>
      <vt:lpstr>Slide 10</vt:lpstr>
      <vt:lpstr>nonexercise activity thermogenesis (NEAT).</vt:lpstr>
      <vt:lpstr>Energy expenditure measurment.</vt:lpstr>
      <vt:lpstr>Slide 13</vt:lpstr>
      <vt:lpstr>Components Influencing Energy Balance</vt:lpstr>
      <vt:lpstr>Cont….energy balance</vt:lpstr>
      <vt:lpstr>Slide 16</vt:lpstr>
      <vt:lpstr>Slide 17</vt:lpstr>
      <vt:lpstr>Slide 18</vt:lpstr>
      <vt:lpstr>Slide 19</vt:lpstr>
      <vt:lpstr> the end……. QUESTIONES????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TWO</dc:title>
  <dc:creator>u142</dc:creator>
  <cp:lastModifiedBy>u142</cp:lastModifiedBy>
  <cp:revision>172</cp:revision>
  <dcterms:created xsi:type="dcterms:W3CDTF">2006-08-16T00:00:00Z</dcterms:created>
  <dcterms:modified xsi:type="dcterms:W3CDTF">2015-03-03T10:11:00Z</dcterms:modified>
</cp:coreProperties>
</file>