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3"/>
  </p:notesMasterIdLst>
  <p:handoutMasterIdLst>
    <p:handoutMasterId r:id="rId34"/>
  </p:handoutMasterIdLst>
  <p:sldIdLst>
    <p:sldId id="594" r:id="rId2"/>
    <p:sldId id="431" r:id="rId3"/>
    <p:sldId id="636" r:id="rId4"/>
    <p:sldId id="655" r:id="rId5"/>
    <p:sldId id="671" r:id="rId6"/>
    <p:sldId id="682" r:id="rId7"/>
    <p:sldId id="684" r:id="rId8"/>
    <p:sldId id="685" r:id="rId9"/>
    <p:sldId id="672" r:id="rId10"/>
    <p:sldId id="638" r:id="rId11"/>
    <p:sldId id="674" r:id="rId12"/>
    <p:sldId id="683" r:id="rId13"/>
    <p:sldId id="686" r:id="rId14"/>
    <p:sldId id="673" r:id="rId15"/>
    <p:sldId id="687" r:id="rId16"/>
    <p:sldId id="688" r:id="rId17"/>
    <p:sldId id="689" r:id="rId18"/>
    <p:sldId id="639" r:id="rId19"/>
    <p:sldId id="691" r:id="rId20"/>
    <p:sldId id="692" r:id="rId21"/>
    <p:sldId id="693" r:id="rId22"/>
    <p:sldId id="694" r:id="rId23"/>
    <p:sldId id="676" r:id="rId24"/>
    <p:sldId id="656" r:id="rId25"/>
    <p:sldId id="625" r:id="rId26"/>
    <p:sldId id="695" r:id="rId27"/>
    <p:sldId id="696" r:id="rId28"/>
    <p:sldId id="697" r:id="rId29"/>
    <p:sldId id="698" r:id="rId30"/>
    <p:sldId id="657" r:id="rId31"/>
    <p:sldId id="699" r:id="rId32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6995" autoAdjust="0"/>
  </p:normalViewPr>
  <p:slideViewPr>
    <p:cSldViewPr>
      <p:cViewPr>
        <p:scale>
          <a:sx n="80" d="100"/>
          <a:sy n="80" d="100"/>
        </p:scale>
        <p:origin x="-990" y="22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57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4701A9-F53E-4CDC-A775-B26809053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B5EF-5903-4435-BFE9-DF94215BCBF8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Autonomy</a:t>
          </a:r>
          <a:endParaRPr lang="en-US" dirty="0">
            <a:latin typeface="Constantia" pitchFamily="18" charset="0"/>
          </a:endParaRPr>
        </a:p>
      </dgm:t>
    </dgm:pt>
    <dgm:pt modelId="{DB6C2BC3-9674-452E-8674-95D8F72DC3D4}" type="parTrans" cxnId="{B16791E0-B97F-4933-A680-A441C5E84DE2}">
      <dgm:prSet/>
      <dgm:spPr/>
      <dgm:t>
        <a:bodyPr/>
        <a:lstStyle/>
        <a:p>
          <a:endParaRPr lang="en-US"/>
        </a:p>
      </dgm:t>
    </dgm:pt>
    <dgm:pt modelId="{462BF474-7DE6-4A09-B09C-6089DDDEF5E3}" type="sibTrans" cxnId="{B16791E0-B97F-4933-A680-A441C5E84DE2}">
      <dgm:prSet/>
      <dgm:spPr/>
      <dgm:t>
        <a:bodyPr/>
        <a:lstStyle/>
        <a:p>
          <a:endParaRPr lang="en-US"/>
        </a:p>
      </dgm:t>
    </dgm:pt>
    <dgm:pt modelId="{58DF01B2-A728-4DDC-9C93-99C9208FA2E5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 the right to make one’s own decisions</a:t>
          </a:r>
          <a:r>
            <a:rPr lang="en-US" dirty="0" smtClean="0">
              <a:solidFill>
                <a:schemeClr val="tx2"/>
              </a:solidFill>
            </a:rPr>
            <a:t>.</a:t>
          </a:r>
          <a:endParaRPr lang="en-US" dirty="0">
            <a:latin typeface="Constantia" pitchFamily="18" charset="0"/>
          </a:endParaRPr>
        </a:p>
      </dgm:t>
    </dgm:pt>
    <dgm:pt modelId="{52C1260D-F96E-4146-9BA7-7489B60B9A73}" type="parTrans" cxnId="{64BD9FAF-E1C9-460F-B3BF-8BB7E043E6C5}">
      <dgm:prSet/>
      <dgm:spPr/>
      <dgm:t>
        <a:bodyPr/>
        <a:lstStyle/>
        <a:p>
          <a:endParaRPr lang="en-US"/>
        </a:p>
      </dgm:t>
    </dgm:pt>
    <dgm:pt modelId="{00EAA434-6A5D-4B2F-AFFA-77DFBB604689}" type="sibTrans" cxnId="{64BD9FAF-E1C9-460F-B3BF-8BB7E043E6C5}">
      <dgm:prSet/>
      <dgm:spPr/>
      <dgm:t>
        <a:bodyPr/>
        <a:lstStyle/>
        <a:p>
          <a:endParaRPr lang="en-US"/>
        </a:p>
      </dgm:t>
    </dgm:pt>
    <dgm:pt modelId="{37F71890-041D-4AED-A30A-514C9CF4351F}">
      <dgm:prSet phldrT="[Text]"/>
      <dgm:spPr/>
      <dgm:t>
        <a:bodyPr/>
        <a:lstStyle/>
        <a:p>
          <a:r>
            <a:rPr lang="en-US" dirty="0" err="1" smtClean="0">
              <a:latin typeface="Constantia" pitchFamily="18" charset="0"/>
            </a:rPr>
            <a:t>Nonmaleficence</a:t>
          </a:r>
          <a:endParaRPr lang="en-US" dirty="0">
            <a:latin typeface="Constantia" pitchFamily="18" charset="0"/>
          </a:endParaRPr>
        </a:p>
      </dgm:t>
    </dgm:pt>
    <dgm:pt modelId="{8818F745-0E5B-490A-8214-628E62E9F849}" type="parTrans" cxnId="{52136F9D-4F23-4E1A-A06F-56A74AE0AF16}">
      <dgm:prSet/>
      <dgm:spPr/>
      <dgm:t>
        <a:bodyPr/>
        <a:lstStyle/>
        <a:p>
          <a:endParaRPr lang="en-US"/>
        </a:p>
      </dgm:t>
    </dgm:pt>
    <dgm:pt modelId="{3234A5DB-CCD0-4B35-B3C6-B68ED65A5E00}" type="sibTrans" cxnId="{52136F9D-4F23-4E1A-A06F-56A74AE0AF16}">
      <dgm:prSet/>
      <dgm:spPr/>
      <dgm:t>
        <a:bodyPr/>
        <a:lstStyle/>
        <a:p>
          <a:endParaRPr lang="en-US"/>
        </a:p>
      </dgm:t>
    </dgm:pt>
    <dgm:pt modelId="{D50D2F63-A47A-4C5C-BCB3-EB52C85C3865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do no harm</a:t>
          </a:r>
          <a:endParaRPr lang="en-US" dirty="0">
            <a:latin typeface="Constantia" pitchFamily="18" charset="0"/>
          </a:endParaRPr>
        </a:p>
      </dgm:t>
    </dgm:pt>
    <dgm:pt modelId="{469D3591-850D-4BB5-997E-3287ED0F8E5E}" type="parTrans" cxnId="{6AD2BD00-8DB1-4524-8B08-249776C2C608}">
      <dgm:prSet/>
      <dgm:spPr/>
      <dgm:t>
        <a:bodyPr/>
        <a:lstStyle/>
        <a:p>
          <a:endParaRPr lang="en-US"/>
        </a:p>
      </dgm:t>
    </dgm:pt>
    <dgm:pt modelId="{DC56CF70-4407-4B26-ABED-380FA7C11B5A}" type="sibTrans" cxnId="{6AD2BD00-8DB1-4524-8B08-249776C2C608}">
      <dgm:prSet/>
      <dgm:spPr/>
      <dgm:t>
        <a:bodyPr/>
        <a:lstStyle/>
        <a:p>
          <a:endParaRPr lang="en-US"/>
        </a:p>
      </dgm:t>
    </dgm:pt>
    <dgm:pt modelId="{B2E30D06-C72A-4774-9EC5-6D50A602A3EC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Beneficence</a:t>
          </a:r>
        </a:p>
      </dgm:t>
    </dgm:pt>
    <dgm:pt modelId="{5BF25264-E34A-43DE-9EC1-013D2170E362}" type="parTrans" cxnId="{CAE9F21A-5D71-431D-A4BE-ED7D7B16B904}">
      <dgm:prSet/>
      <dgm:spPr/>
      <dgm:t>
        <a:bodyPr/>
        <a:lstStyle/>
        <a:p>
          <a:endParaRPr lang="en-US"/>
        </a:p>
      </dgm:t>
    </dgm:pt>
    <dgm:pt modelId="{BC144E66-E58E-492D-A8CB-7EB2593CD5C4}" type="sibTrans" cxnId="{CAE9F21A-5D71-431D-A4BE-ED7D7B16B904}">
      <dgm:prSet/>
      <dgm:spPr/>
      <dgm:t>
        <a:bodyPr/>
        <a:lstStyle/>
        <a:p>
          <a:endParaRPr lang="en-US"/>
        </a:p>
      </dgm:t>
    </dgm:pt>
    <dgm:pt modelId="{CF001935-2F2E-478D-A7A1-64A50421BE4A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Doing good</a:t>
          </a:r>
          <a:endParaRPr lang="en-US" dirty="0">
            <a:latin typeface="Constantia" pitchFamily="18" charset="0"/>
          </a:endParaRPr>
        </a:p>
      </dgm:t>
    </dgm:pt>
    <dgm:pt modelId="{B4F1AD37-E4C1-4F0D-A80B-92B475F22D51}" type="parTrans" cxnId="{15D524A4-0D5D-4BF7-8020-6C3A709CD985}">
      <dgm:prSet/>
      <dgm:spPr/>
      <dgm:t>
        <a:bodyPr/>
        <a:lstStyle/>
        <a:p>
          <a:endParaRPr lang="en-US"/>
        </a:p>
      </dgm:t>
    </dgm:pt>
    <dgm:pt modelId="{0ADD5A8A-CCBD-4FE2-83A1-7DEFBA97452B}" type="sibTrans" cxnId="{15D524A4-0D5D-4BF7-8020-6C3A709CD985}">
      <dgm:prSet/>
      <dgm:spPr/>
      <dgm:t>
        <a:bodyPr/>
        <a:lstStyle/>
        <a:p>
          <a:endParaRPr lang="en-US"/>
        </a:p>
      </dgm:t>
    </dgm:pt>
    <dgm:pt modelId="{E590B9D4-43DB-410C-938F-0A1A16491E7F}" type="pres">
      <dgm:prSet presAssocID="{E24701A9-F53E-4CDC-A775-B26809053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468C7-B379-44A4-8F1D-5ED03F904587}" type="pres">
      <dgm:prSet presAssocID="{0D56B5EF-5903-4435-BFE9-DF94215BCBF8}" presName="linNode" presStyleCnt="0"/>
      <dgm:spPr/>
    </dgm:pt>
    <dgm:pt modelId="{6FB15F69-5C98-49F8-ACD6-5E190168DD02}" type="pres">
      <dgm:prSet presAssocID="{0D56B5EF-5903-4435-BFE9-DF94215BCBF8}" presName="parentText" presStyleLbl="node1" presStyleIdx="0" presStyleCnt="3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40320-2366-4086-977B-E0A29113D33E}" type="pres">
      <dgm:prSet presAssocID="{0D56B5EF-5903-4435-BFE9-DF94215BCB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B8B02-66AD-474F-9253-A01DECE8F8C2}" type="pres">
      <dgm:prSet presAssocID="{462BF474-7DE6-4A09-B09C-6089DDDEF5E3}" presName="sp" presStyleCnt="0"/>
      <dgm:spPr/>
    </dgm:pt>
    <dgm:pt modelId="{1CD55040-7837-493E-AEB6-A5005AA4B231}" type="pres">
      <dgm:prSet presAssocID="{37F71890-041D-4AED-A30A-514C9CF4351F}" presName="linNode" presStyleCnt="0"/>
      <dgm:spPr/>
    </dgm:pt>
    <dgm:pt modelId="{F07692F3-1809-4D19-BC41-2B1BF1525898}" type="pres">
      <dgm:prSet presAssocID="{37F71890-041D-4AED-A30A-514C9CF4351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9DA20-8844-4F8D-B1E5-A8E8E674BD7F}" type="pres">
      <dgm:prSet presAssocID="{37F71890-041D-4AED-A30A-514C9CF4351F}" presName="descendantText" presStyleLbl="alignAccFollowNode1" presStyleIdx="1" presStyleCnt="3" custLinFactNeighborX="-216" custLinFactNeighborY="15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F598A-2967-4542-A36A-4C6F10083686}" type="pres">
      <dgm:prSet presAssocID="{3234A5DB-CCD0-4B35-B3C6-B68ED65A5E00}" presName="sp" presStyleCnt="0"/>
      <dgm:spPr/>
    </dgm:pt>
    <dgm:pt modelId="{18B20F2F-6365-4D71-BEDB-98226C0DED38}" type="pres">
      <dgm:prSet presAssocID="{B2E30D06-C72A-4774-9EC5-6D50A602A3EC}" presName="linNode" presStyleCnt="0"/>
      <dgm:spPr/>
    </dgm:pt>
    <dgm:pt modelId="{A73CA225-534E-4AD4-B9BA-499EBA07AB94}" type="pres">
      <dgm:prSet presAssocID="{B2E30D06-C72A-4774-9EC5-6D50A602A3EC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632B-FF30-41B3-AED0-B3ABB4BF7E09}" type="pres">
      <dgm:prSet presAssocID="{B2E30D06-C72A-4774-9EC5-6D50A602A3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136F9D-4F23-4E1A-A06F-56A74AE0AF16}" srcId="{E24701A9-F53E-4CDC-A775-B26809053569}" destId="{37F71890-041D-4AED-A30A-514C9CF4351F}" srcOrd="1" destOrd="0" parTransId="{8818F745-0E5B-490A-8214-628E62E9F849}" sibTransId="{3234A5DB-CCD0-4B35-B3C6-B68ED65A5E00}"/>
    <dgm:cxn modelId="{CAE9F21A-5D71-431D-A4BE-ED7D7B16B904}" srcId="{E24701A9-F53E-4CDC-A775-B26809053569}" destId="{B2E30D06-C72A-4774-9EC5-6D50A602A3EC}" srcOrd="2" destOrd="0" parTransId="{5BF25264-E34A-43DE-9EC1-013D2170E362}" sibTransId="{BC144E66-E58E-492D-A8CB-7EB2593CD5C4}"/>
    <dgm:cxn modelId="{FE94A664-6DC1-4B3D-8964-24522B42DE85}" type="presOf" srcId="{CF001935-2F2E-478D-A7A1-64A50421BE4A}" destId="{406E632B-FF30-41B3-AED0-B3ABB4BF7E09}" srcOrd="0" destOrd="0" presId="urn:microsoft.com/office/officeart/2005/8/layout/vList5"/>
    <dgm:cxn modelId="{6AD2BD00-8DB1-4524-8B08-249776C2C608}" srcId="{37F71890-041D-4AED-A30A-514C9CF4351F}" destId="{D50D2F63-A47A-4C5C-BCB3-EB52C85C3865}" srcOrd="0" destOrd="0" parTransId="{469D3591-850D-4BB5-997E-3287ED0F8E5E}" sibTransId="{DC56CF70-4407-4B26-ABED-380FA7C11B5A}"/>
    <dgm:cxn modelId="{23A501AC-C688-4DFB-AE4C-0C34F9B74A15}" type="presOf" srcId="{D50D2F63-A47A-4C5C-BCB3-EB52C85C3865}" destId="{B919DA20-8844-4F8D-B1E5-A8E8E674BD7F}" srcOrd="0" destOrd="0" presId="urn:microsoft.com/office/officeart/2005/8/layout/vList5"/>
    <dgm:cxn modelId="{71EE1E53-1FA4-441E-9C19-B90DA9E15B87}" type="presOf" srcId="{58DF01B2-A728-4DDC-9C93-99C9208FA2E5}" destId="{EF340320-2366-4086-977B-E0A29113D33E}" srcOrd="0" destOrd="0" presId="urn:microsoft.com/office/officeart/2005/8/layout/vList5"/>
    <dgm:cxn modelId="{121CC70E-FBF7-4EF7-9CC8-2A6FF474BAF3}" type="presOf" srcId="{B2E30D06-C72A-4774-9EC5-6D50A602A3EC}" destId="{A73CA225-534E-4AD4-B9BA-499EBA07AB94}" srcOrd="0" destOrd="0" presId="urn:microsoft.com/office/officeart/2005/8/layout/vList5"/>
    <dgm:cxn modelId="{64BD9FAF-E1C9-460F-B3BF-8BB7E043E6C5}" srcId="{0D56B5EF-5903-4435-BFE9-DF94215BCBF8}" destId="{58DF01B2-A728-4DDC-9C93-99C9208FA2E5}" srcOrd="0" destOrd="0" parTransId="{52C1260D-F96E-4146-9BA7-7489B60B9A73}" sibTransId="{00EAA434-6A5D-4B2F-AFFA-77DFBB604689}"/>
    <dgm:cxn modelId="{0450F442-7833-4409-8CED-919507F37741}" type="presOf" srcId="{37F71890-041D-4AED-A30A-514C9CF4351F}" destId="{F07692F3-1809-4D19-BC41-2B1BF1525898}" srcOrd="0" destOrd="0" presId="urn:microsoft.com/office/officeart/2005/8/layout/vList5"/>
    <dgm:cxn modelId="{B26475C1-BC67-44B8-BE2F-BA6C689E2F75}" type="presOf" srcId="{0D56B5EF-5903-4435-BFE9-DF94215BCBF8}" destId="{6FB15F69-5C98-49F8-ACD6-5E190168DD02}" srcOrd="0" destOrd="0" presId="urn:microsoft.com/office/officeart/2005/8/layout/vList5"/>
    <dgm:cxn modelId="{B16791E0-B97F-4933-A680-A441C5E84DE2}" srcId="{E24701A9-F53E-4CDC-A775-B26809053569}" destId="{0D56B5EF-5903-4435-BFE9-DF94215BCBF8}" srcOrd="0" destOrd="0" parTransId="{DB6C2BC3-9674-452E-8674-95D8F72DC3D4}" sibTransId="{462BF474-7DE6-4A09-B09C-6089DDDEF5E3}"/>
    <dgm:cxn modelId="{E4B0D4DE-188F-4770-87BF-7CAEB2923E40}" type="presOf" srcId="{E24701A9-F53E-4CDC-A775-B26809053569}" destId="{E590B9D4-43DB-410C-938F-0A1A16491E7F}" srcOrd="0" destOrd="0" presId="urn:microsoft.com/office/officeart/2005/8/layout/vList5"/>
    <dgm:cxn modelId="{15D524A4-0D5D-4BF7-8020-6C3A709CD985}" srcId="{B2E30D06-C72A-4774-9EC5-6D50A602A3EC}" destId="{CF001935-2F2E-478D-A7A1-64A50421BE4A}" srcOrd="0" destOrd="0" parTransId="{B4F1AD37-E4C1-4F0D-A80B-92B475F22D51}" sibTransId="{0ADD5A8A-CCBD-4FE2-83A1-7DEFBA97452B}"/>
    <dgm:cxn modelId="{B91D1EAD-FC4E-4BFE-A18D-C69EEE63DF02}" type="presParOf" srcId="{E590B9D4-43DB-410C-938F-0A1A16491E7F}" destId="{A85468C7-B379-44A4-8F1D-5ED03F904587}" srcOrd="0" destOrd="0" presId="urn:microsoft.com/office/officeart/2005/8/layout/vList5"/>
    <dgm:cxn modelId="{ABB115EC-0FAF-45AA-989E-DB55C10D2DC8}" type="presParOf" srcId="{A85468C7-B379-44A4-8F1D-5ED03F904587}" destId="{6FB15F69-5C98-49F8-ACD6-5E190168DD02}" srcOrd="0" destOrd="0" presId="urn:microsoft.com/office/officeart/2005/8/layout/vList5"/>
    <dgm:cxn modelId="{5C58AB3D-35D1-43C9-825F-BADCDAFC7986}" type="presParOf" srcId="{A85468C7-B379-44A4-8F1D-5ED03F904587}" destId="{EF340320-2366-4086-977B-E0A29113D33E}" srcOrd="1" destOrd="0" presId="urn:microsoft.com/office/officeart/2005/8/layout/vList5"/>
    <dgm:cxn modelId="{C25A6B91-632A-4050-99F4-0B86BF44ABBA}" type="presParOf" srcId="{E590B9D4-43DB-410C-938F-0A1A16491E7F}" destId="{14DB8B02-66AD-474F-9253-A01DECE8F8C2}" srcOrd="1" destOrd="0" presId="urn:microsoft.com/office/officeart/2005/8/layout/vList5"/>
    <dgm:cxn modelId="{FF7C2E12-D5B2-40D1-9FFE-4DE4839DC2D6}" type="presParOf" srcId="{E590B9D4-43DB-410C-938F-0A1A16491E7F}" destId="{1CD55040-7837-493E-AEB6-A5005AA4B231}" srcOrd="2" destOrd="0" presId="urn:microsoft.com/office/officeart/2005/8/layout/vList5"/>
    <dgm:cxn modelId="{E0C143E1-72CC-4E72-BAC3-7600D137E89D}" type="presParOf" srcId="{1CD55040-7837-493E-AEB6-A5005AA4B231}" destId="{F07692F3-1809-4D19-BC41-2B1BF1525898}" srcOrd="0" destOrd="0" presId="urn:microsoft.com/office/officeart/2005/8/layout/vList5"/>
    <dgm:cxn modelId="{17CA2E28-41B7-4059-ABD0-454355F40763}" type="presParOf" srcId="{1CD55040-7837-493E-AEB6-A5005AA4B231}" destId="{B919DA20-8844-4F8D-B1E5-A8E8E674BD7F}" srcOrd="1" destOrd="0" presId="urn:microsoft.com/office/officeart/2005/8/layout/vList5"/>
    <dgm:cxn modelId="{98CADEE9-0DB5-4FAF-8A29-DAEC6050EB14}" type="presParOf" srcId="{E590B9D4-43DB-410C-938F-0A1A16491E7F}" destId="{10FF598A-2967-4542-A36A-4C6F10083686}" srcOrd="3" destOrd="0" presId="urn:microsoft.com/office/officeart/2005/8/layout/vList5"/>
    <dgm:cxn modelId="{6BE87C7E-DE0F-4374-A299-A4CB0781FFA0}" type="presParOf" srcId="{E590B9D4-43DB-410C-938F-0A1A16491E7F}" destId="{18B20F2F-6365-4D71-BEDB-98226C0DED38}" srcOrd="4" destOrd="0" presId="urn:microsoft.com/office/officeart/2005/8/layout/vList5"/>
    <dgm:cxn modelId="{D62E1D6A-2A09-4CF2-BAEF-A7A97DE8B849}" type="presParOf" srcId="{18B20F2F-6365-4D71-BEDB-98226C0DED38}" destId="{A73CA225-534E-4AD4-B9BA-499EBA07AB94}" srcOrd="0" destOrd="0" presId="urn:microsoft.com/office/officeart/2005/8/layout/vList5"/>
    <dgm:cxn modelId="{D801EDB5-21C3-4F85-AFC1-5384EEA53B2F}" type="presParOf" srcId="{18B20F2F-6365-4D71-BEDB-98226C0DED38}" destId="{406E632B-FF30-41B3-AED0-B3ABB4BF7E0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4701A9-F53E-4CDC-A775-B2680905356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56B5EF-5903-4435-BFE9-DF94215BCBF8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Justice “fairness”  </a:t>
          </a:r>
          <a:endParaRPr lang="en-US" dirty="0">
            <a:latin typeface="Constantia" pitchFamily="18" charset="0"/>
          </a:endParaRPr>
        </a:p>
      </dgm:t>
    </dgm:pt>
    <dgm:pt modelId="{DB6C2BC3-9674-452E-8674-95D8F72DC3D4}" type="parTrans" cxnId="{B16791E0-B97F-4933-A680-A441C5E84DE2}">
      <dgm:prSet/>
      <dgm:spPr/>
      <dgm:t>
        <a:bodyPr/>
        <a:lstStyle/>
        <a:p>
          <a:endParaRPr lang="en-US"/>
        </a:p>
      </dgm:t>
    </dgm:pt>
    <dgm:pt modelId="{462BF474-7DE6-4A09-B09C-6089DDDEF5E3}" type="sibTrans" cxnId="{B16791E0-B97F-4933-A680-A441C5E84DE2}">
      <dgm:prSet/>
      <dgm:spPr/>
      <dgm:t>
        <a:bodyPr/>
        <a:lstStyle/>
        <a:p>
          <a:endParaRPr lang="en-US"/>
        </a:p>
      </dgm:t>
    </dgm:pt>
    <dgm:pt modelId="{58DF01B2-A728-4DDC-9C93-99C9208FA2E5}">
      <dgm:prSet phldrT="[Text]" custT="1"/>
      <dgm:spPr/>
      <dgm:t>
        <a:bodyPr/>
        <a:lstStyle/>
        <a:p>
          <a:endParaRPr lang="en-US" sz="1600" dirty="0">
            <a:latin typeface="Constantia" pitchFamily="18" charset="0"/>
          </a:endParaRPr>
        </a:p>
      </dgm:t>
    </dgm:pt>
    <dgm:pt modelId="{52C1260D-F96E-4146-9BA7-7489B60B9A73}" type="parTrans" cxnId="{64BD9FAF-E1C9-460F-B3BF-8BB7E043E6C5}">
      <dgm:prSet/>
      <dgm:spPr/>
      <dgm:t>
        <a:bodyPr/>
        <a:lstStyle/>
        <a:p>
          <a:endParaRPr lang="en-US"/>
        </a:p>
      </dgm:t>
    </dgm:pt>
    <dgm:pt modelId="{00EAA434-6A5D-4B2F-AFFA-77DFBB604689}" type="sibTrans" cxnId="{64BD9FAF-E1C9-460F-B3BF-8BB7E043E6C5}">
      <dgm:prSet/>
      <dgm:spPr/>
      <dgm:t>
        <a:bodyPr/>
        <a:lstStyle/>
        <a:p>
          <a:endParaRPr lang="en-US"/>
        </a:p>
      </dgm:t>
    </dgm:pt>
    <dgm:pt modelId="{37F71890-041D-4AED-A30A-514C9CF4351F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Fidelity </a:t>
          </a:r>
        </a:p>
      </dgm:t>
    </dgm:pt>
    <dgm:pt modelId="{8818F745-0E5B-490A-8214-628E62E9F849}" type="parTrans" cxnId="{52136F9D-4F23-4E1A-A06F-56A74AE0AF16}">
      <dgm:prSet/>
      <dgm:spPr/>
      <dgm:t>
        <a:bodyPr/>
        <a:lstStyle/>
        <a:p>
          <a:endParaRPr lang="en-US"/>
        </a:p>
      </dgm:t>
    </dgm:pt>
    <dgm:pt modelId="{3234A5DB-CCD0-4B35-B3C6-B68ED65A5E00}" type="sibTrans" cxnId="{52136F9D-4F23-4E1A-A06F-56A74AE0AF16}">
      <dgm:prSet/>
      <dgm:spPr/>
      <dgm:t>
        <a:bodyPr/>
        <a:lstStyle/>
        <a:p>
          <a:endParaRPr lang="en-US"/>
        </a:p>
      </dgm:t>
    </dgm:pt>
    <dgm:pt modelId="{D50D2F63-A47A-4C5C-BCB3-EB52C85C3865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to be faithful to agreement &amp; promises. </a:t>
          </a:r>
        </a:p>
      </dgm:t>
    </dgm:pt>
    <dgm:pt modelId="{469D3591-850D-4BB5-997E-3287ED0F8E5E}" type="parTrans" cxnId="{6AD2BD00-8DB1-4524-8B08-249776C2C608}">
      <dgm:prSet/>
      <dgm:spPr/>
      <dgm:t>
        <a:bodyPr/>
        <a:lstStyle/>
        <a:p>
          <a:endParaRPr lang="en-US"/>
        </a:p>
      </dgm:t>
    </dgm:pt>
    <dgm:pt modelId="{DC56CF70-4407-4B26-ABED-380FA7C11B5A}" type="sibTrans" cxnId="{6AD2BD00-8DB1-4524-8B08-249776C2C608}">
      <dgm:prSet/>
      <dgm:spPr/>
      <dgm:t>
        <a:bodyPr/>
        <a:lstStyle/>
        <a:p>
          <a:endParaRPr lang="en-US"/>
        </a:p>
      </dgm:t>
    </dgm:pt>
    <dgm:pt modelId="{B2E30D06-C72A-4774-9EC5-6D50A602A3EC}">
      <dgm:prSet phldrT="[Text]"/>
      <dgm:spPr/>
      <dgm:t>
        <a:bodyPr/>
        <a:lstStyle/>
        <a:p>
          <a:r>
            <a:rPr lang="en-US" dirty="0" smtClean="0">
              <a:latin typeface="Constantia" pitchFamily="18" charset="0"/>
            </a:rPr>
            <a:t>Veracity </a:t>
          </a:r>
          <a:endParaRPr lang="en-US" dirty="0">
            <a:latin typeface="Constantia" pitchFamily="18" charset="0"/>
          </a:endParaRPr>
        </a:p>
      </dgm:t>
    </dgm:pt>
    <dgm:pt modelId="{5BF25264-E34A-43DE-9EC1-013D2170E362}" type="parTrans" cxnId="{CAE9F21A-5D71-431D-A4BE-ED7D7B16B904}">
      <dgm:prSet/>
      <dgm:spPr/>
      <dgm:t>
        <a:bodyPr/>
        <a:lstStyle/>
        <a:p>
          <a:endParaRPr lang="en-US"/>
        </a:p>
      </dgm:t>
    </dgm:pt>
    <dgm:pt modelId="{BC144E66-E58E-492D-A8CB-7EB2593CD5C4}" type="sibTrans" cxnId="{CAE9F21A-5D71-431D-A4BE-ED7D7B16B904}">
      <dgm:prSet/>
      <dgm:spPr/>
      <dgm:t>
        <a:bodyPr/>
        <a:lstStyle/>
        <a:p>
          <a:endParaRPr lang="en-US"/>
        </a:p>
      </dgm:t>
    </dgm:pt>
    <dgm:pt modelId="{CF001935-2F2E-478D-A7A1-64A50421BE4A}">
      <dgm:prSet phldrT="[Text]" custT="1"/>
      <dgm:spPr/>
      <dgm:t>
        <a:bodyPr/>
        <a:lstStyle/>
        <a:p>
          <a:r>
            <a:rPr lang="en-US" sz="2000" dirty="0" smtClean="0">
              <a:latin typeface="Constantia" pitchFamily="18" charset="0"/>
            </a:rPr>
            <a:t>Telling the truth</a:t>
          </a:r>
        </a:p>
      </dgm:t>
    </dgm:pt>
    <dgm:pt modelId="{B4F1AD37-E4C1-4F0D-A80B-92B475F22D51}" type="parTrans" cxnId="{15D524A4-0D5D-4BF7-8020-6C3A709CD985}">
      <dgm:prSet/>
      <dgm:spPr/>
      <dgm:t>
        <a:bodyPr/>
        <a:lstStyle/>
        <a:p>
          <a:endParaRPr lang="en-US"/>
        </a:p>
      </dgm:t>
    </dgm:pt>
    <dgm:pt modelId="{0ADD5A8A-CCBD-4FE2-83A1-7DEFBA97452B}" type="sibTrans" cxnId="{15D524A4-0D5D-4BF7-8020-6C3A709CD985}">
      <dgm:prSet/>
      <dgm:spPr/>
      <dgm:t>
        <a:bodyPr/>
        <a:lstStyle/>
        <a:p>
          <a:endParaRPr lang="en-US"/>
        </a:p>
      </dgm:t>
    </dgm:pt>
    <dgm:pt modelId="{1BDAF085-99CB-494C-B525-94B1A0C51E9C}">
      <dgm:prSet custT="1"/>
      <dgm:spPr/>
      <dgm:t>
        <a:bodyPr/>
        <a:lstStyle/>
        <a:p>
          <a:r>
            <a:rPr lang="en-US" sz="2400" dirty="0" smtClean="0">
              <a:latin typeface="Constantia" pitchFamily="18" charset="0"/>
            </a:rPr>
            <a:t>Accountability &amp; Responsibility</a:t>
          </a:r>
        </a:p>
      </dgm:t>
    </dgm:pt>
    <dgm:pt modelId="{755F2CE0-5A20-4756-81D2-50E8B5510F83}" type="parTrans" cxnId="{5292597D-7111-483D-8D59-07FB4F4AD38F}">
      <dgm:prSet/>
      <dgm:spPr/>
      <dgm:t>
        <a:bodyPr/>
        <a:lstStyle/>
        <a:p>
          <a:endParaRPr lang="en-US"/>
        </a:p>
      </dgm:t>
    </dgm:pt>
    <dgm:pt modelId="{2F1CE979-F15A-4538-9067-5A6B580C43CE}" type="sibTrans" cxnId="{5292597D-7111-483D-8D59-07FB4F4AD38F}">
      <dgm:prSet/>
      <dgm:spPr/>
      <dgm:t>
        <a:bodyPr/>
        <a:lstStyle/>
        <a:p>
          <a:endParaRPr lang="en-US"/>
        </a:p>
      </dgm:t>
    </dgm:pt>
    <dgm:pt modelId="{E590B9D4-43DB-410C-938F-0A1A16491E7F}" type="pres">
      <dgm:prSet presAssocID="{E24701A9-F53E-4CDC-A775-B268090535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5468C7-B379-44A4-8F1D-5ED03F904587}" type="pres">
      <dgm:prSet presAssocID="{0D56B5EF-5903-4435-BFE9-DF94215BCBF8}" presName="linNode" presStyleCnt="0"/>
      <dgm:spPr/>
    </dgm:pt>
    <dgm:pt modelId="{6FB15F69-5C98-49F8-ACD6-5E190168DD02}" type="pres">
      <dgm:prSet presAssocID="{0D56B5EF-5903-4435-BFE9-DF94215BCBF8}" presName="parentText" presStyleLbl="node1" presStyleIdx="0" presStyleCnt="4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40320-2366-4086-977B-E0A29113D33E}" type="pres">
      <dgm:prSet presAssocID="{0D56B5EF-5903-4435-BFE9-DF94215BCBF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B8B02-66AD-474F-9253-A01DECE8F8C2}" type="pres">
      <dgm:prSet presAssocID="{462BF474-7DE6-4A09-B09C-6089DDDEF5E3}" presName="sp" presStyleCnt="0"/>
      <dgm:spPr/>
    </dgm:pt>
    <dgm:pt modelId="{1CD55040-7837-493E-AEB6-A5005AA4B231}" type="pres">
      <dgm:prSet presAssocID="{37F71890-041D-4AED-A30A-514C9CF4351F}" presName="linNode" presStyleCnt="0"/>
      <dgm:spPr/>
    </dgm:pt>
    <dgm:pt modelId="{F07692F3-1809-4D19-BC41-2B1BF1525898}" type="pres">
      <dgm:prSet presAssocID="{37F71890-041D-4AED-A30A-514C9CF4351F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9DA20-8844-4F8D-B1E5-A8E8E674BD7F}" type="pres">
      <dgm:prSet presAssocID="{37F71890-041D-4AED-A30A-514C9CF4351F}" presName="descendantText" presStyleLbl="alignAccFollowNode1" presStyleIdx="1" presStyleCnt="3" custLinFactNeighborX="529" custLinFactNeighborY="5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F598A-2967-4542-A36A-4C6F10083686}" type="pres">
      <dgm:prSet presAssocID="{3234A5DB-CCD0-4B35-B3C6-B68ED65A5E00}" presName="sp" presStyleCnt="0"/>
      <dgm:spPr/>
    </dgm:pt>
    <dgm:pt modelId="{18B20F2F-6365-4D71-BEDB-98226C0DED38}" type="pres">
      <dgm:prSet presAssocID="{B2E30D06-C72A-4774-9EC5-6D50A602A3EC}" presName="linNode" presStyleCnt="0"/>
      <dgm:spPr/>
    </dgm:pt>
    <dgm:pt modelId="{A73CA225-534E-4AD4-B9BA-499EBA07AB94}" type="pres">
      <dgm:prSet presAssocID="{B2E30D06-C72A-4774-9EC5-6D50A602A3EC}" presName="parentText" presStyleLbl="node1" presStyleIdx="2" presStyleCnt="4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6E632B-FF30-41B3-AED0-B3ABB4BF7E09}" type="pres">
      <dgm:prSet presAssocID="{B2E30D06-C72A-4774-9EC5-6D50A602A3E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B4D41C-2F35-42C7-A3A3-CB51D425BEC0}" type="pres">
      <dgm:prSet presAssocID="{BC144E66-E58E-492D-A8CB-7EB2593CD5C4}" presName="sp" presStyleCnt="0"/>
      <dgm:spPr/>
    </dgm:pt>
    <dgm:pt modelId="{6424A14C-AFFC-4BEE-8F92-F54CEBD59E21}" type="pres">
      <dgm:prSet presAssocID="{1BDAF085-99CB-494C-B525-94B1A0C51E9C}" presName="linNode" presStyleCnt="0"/>
      <dgm:spPr/>
    </dgm:pt>
    <dgm:pt modelId="{6FEFCDC8-EF09-4ABB-A336-6FFBBDDE19D9}" type="pres">
      <dgm:prSet presAssocID="{1BDAF085-99CB-494C-B525-94B1A0C51E9C}" presName="parentText" presStyleLbl="node1" presStyleIdx="3" presStyleCnt="4" custLinFactNeighborY="-83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BD9FAF-E1C9-460F-B3BF-8BB7E043E6C5}" srcId="{0D56B5EF-5903-4435-BFE9-DF94215BCBF8}" destId="{58DF01B2-A728-4DDC-9C93-99C9208FA2E5}" srcOrd="0" destOrd="0" parTransId="{52C1260D-F96E-4146-9BA7-7489B60B9A73}" sibTransId="{00EAA434-6A5D-4B2F-AFFA-77DFBB604689}"/>
    <dgm:cxn modelId="{6E429454-F6D8-4BF6-B919-C8CF587F7E2D}" type="presOf" srcId="{0D56B5EF-5903-4435-BFE9-DF94215BCBF8}" destId="{6FB15F69-5C98-49F8-ACD6-5E190168DD02}" srcOrd="0" destOrd="0" presId="urn:microsoft.com/office/officeart/2005/8/layout/vList5"/>
    <dgm:cxn modelId="{E779EE48-64F7-4D8A-816A-F96E0DBE1836}" type="presOf" srcId="{1BDAF085-99CB-494C-B525-94B1A0C51E9C}" destId="{6FEFCDC8-EF09-4ABB-A336-6FFBBDDE19D9}" srcOrd="0" destOrd="0" presId="urn:microsoft.com/office/officeart/2005/8/layout/vList5"/>
    <dgm:cxn modelId="{B16791E0-B97F-4933-A680-A441C5E84DE2}" srcId="{E24701A9-F53E-4CDC-A775-B26809053569}" destId="{0D56B5EF-5903-4435-BFE9-DF94215BCBF8}" srcOrd="0" destOrd="0" parTransId="{DB6C2BC3-9674-452E-8674-95D8F72DC3D4}" sibTransId="{462BF474-7DE6-4A09-B09C-6089DDDEF5E3}"/>
    <dgm:cxn modelId="{6037A680-F99F-4B12-9A99-CC600860BB03}" type="presOf" srcId="{37F71890-041D-4AED-A30A-514C9CF4351F}" destId="{F07692F3-1809-4D19-BC41-2B1BF1525898}" srcOrd="0" destOrd="0" presId="urn:microsoft.com/office/officeart/2005/8/layout/vList5"/>
    <dgm:cxn modelId="{52136F9D-4F23-4E1A-A06F-56A74AE0AF16}" srcId="{E24701A9-F53E-4CDC-A775-B26809053569}" destId="{37F71890-041D-4AED-A30A-514C9CF4351F}" srcOrd="1" destOrd="0" parTransId="{8818F745-0E5B-490A-8214-628E62E9F849}" sibTransId="{3234A5DB-CCD0-4B35-B3C6-B68ED65A5E00}"/>
    <dgm:cxn modelId="{9F49A1A0-F093-4272-B0EE-A057FE3FFD8E}" type="presOf" srcId="{B2E30D06-C72A-4774-9EC5-6D50A602A3EC}" destId="{A73CA225-534E-4AD4-B9BA-499EBA07AB94}" srcOrd="0" destOrd="0" presId="urn:microsoft.com/office/officeart/2005/8/layout/vList5"/>
    <dgm:cxn modelId="{15D524A4-0D5D-4BF7-8020-6C3A709CD985}" srcId="{B2E30D06-C72A-4774-9EC5-6D50A602A3EC}" destId="{CF001935-2F2E-478D-A7A1-64A50421BE4A}" srcOrd="0" destOrd="0" parTransId="{B4F1AD37-E4C1-4F0D-A80B-92B475F22D51}" sibTransId="{0ADD5A8A-CCBD-4FE2-83A1-7DEFBA97452B}"/>
    <dgm:cxn modelId="{DA75C1A8-EA95-43ED-A8DB-E83AA0DFEB72}" type="presOf" srcId="{CF001935-2F2E-478D-A7A1-64A50421BE4A}" destId="{406E632B-FF30-41B3-AED0-B3ABB4BF7E09}" srcOrd="0" destOrd="0" presId="urn:microsoft.com/office/officeart/2005/8/layout/vList5"/>
    <dgm:cxn modelId="{6AD2BD00-8DB1-4524-8B08-249776C2C608}" srcId="{37F71890-041D-4AED-A30A-514C9CF4351F}" destId="{D50D2F63-A47A-4C5C-BCB3-EB52C85C3865}" srcOrd="0" destOrd="0" parTransId="{469D3591-850D-4BB5-997E-3287ED0F8E5E}" sibTransId="{DC56CF70-4407-4B26-ABED-380FA7C11B5A}"/>
    <dgm:cxn modelId="{CAE9F21A-5D71-431D-A4BE-ED7D7B16B904}" srcId="{E24701A9-F53E-4CDC-A775-B26809053569}" destId="{B2E30D06-C72A-4774-9EC5-6D50A602A3EC}" srcOrd="2" destOrd="0" parTransId="{5BF25264-E34A-43DE-9EC1-013D2170E362}" sibTransId="{BC144E66-E58E-492D-A8CB-7EB2593CD5C4}"/>
    <dgm:cxn modelId="{51726FF9-C6BD-4B17-BC24-05DFD7804335}" type="presOf" srcId="{58DF01B2-A728-4DDC-9C93-99C9208FA2E5}" destId="{EF340320-2366-4086-977B-E0A29113D33E}" srcOrd="0" destOrd="0" presId="urn:microsoft.com/office/officeart/2005/8/layout/vList5"/>
    <dgm:cxn modelId="{63867923-CE83-474C-80C8-52CB7967C4F3}" type="presOf" srcId="{D50D2F63-A47A-4C5C-BCB3-EB52C85C3865}" destId="{B919DA20-8844-4F8D-B1E5-A8E8E674BD7F}" srcOrd="0" destOrd="0" presId="urn:microsoft.com/office/officeart/2005/8/layout/vList5"/>
    <dgm:cxn modelId="{5292597D-7111-483D-8D59-07FB4F4AD38F}" srcId="{E24701A9-F53E-4CDC-A775-B26809053569}" destId="{1BDAF085-99CB-494C-B525-94B1A0C51E9C}" srcOrd="3" destOrd="0" parTransId="{755F2CE0-5A20-4756-81D2-50E8B5510F83}" sibTransId="{2F1CE979-F15A-4538-9067-5A6B580C43CE}"/>
    <dgm:cxn modelId="{A96A7FB6-2F6D-44C0-A969-2221CEAD8F30}" type="presOf" srcId="{E24701A9-F53E-4CDC-A775-B26809053569}" destId="{E590B9D4-43DB-410C-938F-0A1A16491E7F}" srcOrd="0" destOrd="0" presId="urn:microsoft.com/office/officeart/2005/8/layout/vList5"/>
    <dgm:cxn modelId="{2F811BCA-6850-4EC1-A407-2420F910C19D}" type="presParOf" srcId="{E590B9D4-43DB-410C-938F-0A1A16491E7F}" destId="{A85468C7-B379-44A4-8F1D-5ED03F904587}" srcOrd="0" destOrd="0" presId="urn:microsoft.com/office/officeart/2005/8/layout/vList5"/>
    <dgm:cxn modelId="{331CCEEF-DAB4-48A5-92B5-30575F099ABB}" type="presParOf" srcId="{A85468C7-B379-44A4-8F1D-5ED03F904587}" destId="{6FB15F69-5C98-49F8-ACD6-5E190168DD02}" srcOrd="0" destOrd="0" presId="urn:microsoft.com/office/officeart/2005/8/layout/vList5"/>
    <dgm:cxn modelId="{84B47EE4-D3F5-4255-A18F-EEF51054980E}" type="presParOf" srcId="{A85468C7-B379-44A4-8F1D-5ED03F904587}" destId="{EF340320-2366-4086-977B-E0A29113D33E}" srcOrd="1" destOrd="0" presId="urn:microsoft.com/office/officeart/2005/8/layout/vList5"/>
    <dgm:cxn modelId="{8C5A61DB-C72D-43D0-96CC-DF98FFCF1928}" type="presParOf" srcId="{E590B9D4-43DB-410C-938F-0A1A16491E7F}" destId="{14DB8B02-66AD-474F-9253-A01DECE8F8C2}" srcOrd="1" destOrd="0" presId="urn:microsoft.com/office/officeart/2005/8/layout/vList5"/>
    <dgm:cxn modelId="{57C78D8A-3348-4079-9AA7-7E34E0E5D15A}" type="presParOf" srcId="{E590B9D4-43DB-410C-938F-0A1A16491E7F}" destId="{1CD55040-7837-493E-AEB6-A5005AA4B231}" srcOrd="2" destOrd="0" presId="urn:microsoft.com/office/officeart/2005/8/layout/vList5"/>
    <dgm:cxn modelId="{D538CABF-9FEE-4BD5-A0DA-E3F81DCA4CB4}" type="presParOf" srcId="{1CD55040-7837-493E-AEB6-A5005AA4B231}" destId="{F07692F3-1809-4D19-BC41-2B1BF1525898}" srcOrd="0" destOrd="0" presId="urn:microsoft.com/office/officeart/2005/8/layout/vList5"/>
    <dgm:cxn modelId="{73DE3D2F-8E2D-427B-B863-F3AB249E9F71}" type="presParOf" srcId="{1CD55040-7837-493E-AEB6-A5005AA4B231}" destId="{B919DA20-8844-4F8D-B1E5-A8E8E674BD7F}" srcOrd="1" destOrd="0" presId="urn:microsoft.com/office/officeart/2005/8/layout/vList5"/>
    <dgm:cxn modelId="{093E2EFD-F0B9-4344-8D69-9D312D989853}" type="presParOf" srcId="{E590B9D4-43DB-410C-938F-0A1A16491E7F}" destId="{10FF598A-2967-4542-A36A-4C6F10083686}" srcOrd="3" destOrd="0" presId="urn:microsoft.com/office/officeart/2005/8/layout/vList5"/>
    <dgm:cxn modelId="{A87CA597-BDFC-4854-9227-35DA6727E583}" type="presParOf" srcId="{E590B9D4-43DB-410C-938F-0A1A16491E7F}" destId="{18B20F2F-6365-4D71-BEDB-98226C0DED38}" srcOrd="4" destOrd="0" presId="urn:microsoft.com/office/officeart/2005/8/layout/vList5"/>
    <dgm:cxn modelId="{9D7E670C-B700-411A-960E-AE8B53E6B93F}" type="presParOf" srcId="{18B20F2F-6365-4D71-BEDB-98226C0DED38}" destId="{A73CA225-534E-4AD4-B9BA-499EBA07AB94}" srcOrd="0" destOrd="0" presId="urn:microsoft.com/office/officeart/2005/8/layout/vList5"/>
    <dgm:cxn modelId="{6DF27B6C-E35A-4275-B449-0CD51B6DD0BF}" type="presParOf" srcId="{18B20F2F-6365-4D71-BEDB-98226C0DED38}" destId="{406E632B-FF30-41B3-AED0-B3ABB4BF7E09}" srcOrd="1" destOrd="0" presId="urn:microsoft.com/office/officeart/2005/8/layout/vList5"/>
    <dgm:cxn modelId="{887AA789-CC75-4905-86CC-9F8B5C5D8F9C}" type="presParOf" srcId="{E590B9D4-43DB-410C-938F-0A1A16491E7F}" destId="{BDB4D41C-2F35-42C7-A3A3-CB51D425BEC0}" srcOrd="5" destOrd="0" presId="urn:microsoft.com/office/officeart/2005/8/layout/vList5"/>
    <dgm:cxn modelId="{EAAAA7D0-6228-4FD1-BAA5-FB354A830234}" type="presParOf" srcId="{E590B9D4-43DB-410C-938F-0A1A16491E7F}" destId="{6424A14C-AFFC-4BEE-8F92-F54CEBD59E21}" srcOrd="6" destOrd="0" presId="urn:microsoft.com/office/officeart/2005/8/layout/vList5"/>
    <dgm:cxn modelId="{B6A365C7-8BCD-4077-8653-A8C7D53468B8}" type="presParOf" srcId="{6424A14C-AFFC-4BEE-8F92-F54CEBD59E21}" destId="{6FEFCDC8-EF09-4ABB-A336-6FFBBDDE19D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340320-2366-4086-977B-E0A29113D33E}">
      <dsp:nvSpPr>
        <dsp:cNvPr id="0" name=""/>
        <dsp:cNvSpPr/>
      </dsp:nvSpPr>
      <dsp:spPr>
        <a:xfrm rot="5400000">
          <a:off x="5081658" y="-2191348"/>
          <a:ext cx="510778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Constantia" pitchFamily="18" charset="0"/>
            </a:rPr>
            <a:t> the right to make one’s own decisions</a:t>
          </a:r>
          <a:r>
            <a:rPr lang="en-US" sz="2100" kern="1200" dirty="0" smtClean="0">
              <a:solidFill>
                <a:schemeClr val="tx2"/>
              </a:solidFill>
            </a:rPr>
            <a:t>.</a:t>
          </a:r>
          <a:endParaRPr lang="en-US" sz="2100" kern="1200" dirty="0">
            <a:latin typeface="Constantia" pitchFamily="18" charset="0"/>
          </a:endParaRPr>
        </a:p>
      </dsp:txBody>
      <dsp:txXfrm rot="5400000">
        <a:off x="5081658" y="-2191348"/>
        <a:ext cx="510778" cy="5023104"/>
      </dsp:txXfrm>
    </dsp:sp>
    <dsp:sp modelId="{6FB15F69-5C98-49F8-ACD6-5E190168DD02}">
      <dsp:nvSpPr>
        <dsp:cNvPr id="0" name=""/>
        <dsp:cNvSpPr/>
      </dsp:nvSpPr>
      <dsp:spPr>
        <a:xfrm>
          <a:off x="0" y="3"/>
          <a:ext cx="2825496" cy="6384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onstantia" pitchFamily="18" charset="0"/>
            </a:rPr>
            <a:t>Autonomy</a:t>
          </a:r>
          <a:endParaRPr lang="en-US" sz="2700" kern="1200" dirty="0">
            <a:latin typeface="Constantia" pitchFamily="18" charset="0"/>
          </a:endParaRPr>
        </a:p>
      </dsp:txBody>
      <dsp:txXfrm>
        <a:off x="0" y="3"/>
        <a:ext cx="2825496" cy="638472"/>
      </dsp:txXfrm>
    </dsp:sp>
    <dsp:sp modelId="{B919DA20-8844-4F8D-B1E5-A8E8E674BD7F}">
      <dsp:nvSpPr>
        <dsp:cNvPr id="0" name=""/>
        <dsp:cNvSpPr/>
      </dsp:nvSpPr>
      <dsp:spPr>
        <a:xfrm rot="5400000">
          <a:off x="5075555" y="-1513213"/>
          <a:ext cx="510778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Constantia" pitchFamily="18" charset="0"/>
            </a:rPr>
            <a:t>do no harm</a:t>
          </a:r>
          <a:endParaRPr lang="en-US" sz="2100" kern="1200" dirty="0">
            <a:latin typeface="Constantia" pitchFamily="18" charset="0"/>
          </a:endParaRPr>
        </a:p>
      </dsp:txBody>
      <dsp:txXfrm rot="5400000">
        <a:off x="5075555" y="-1513213"/>
        <a:ext cx="510778" cy="5023104"/>
      </dsp:txXfrm>
    </dsp:sp>
    <dsp:sp modelId="{F07692F3-1809-4D19-BC41-2B1BF1525898}">
      <dsp:nvSpPr>
        <dsp:cNvPr id="0" name=""/>
        <dsp:cNvSpPr/>
      </dsp:nvSpPr>
      <dsp:spPr>
        <a:xfrm>
          <a:off x="0" y="671363"/>
          <a:ext cx="2825496" cy="6384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Constantia" pitchFamily="18" charset="0"/>
            </a:rPr>
            <a:t>Nonmaleficence</a:t>
          </a:r>
          <a:endParaRPr lang="en-US" sz="2700" kern="1200" dirty="0">
            <a:latin typeface="Constantia" pitchFamily="18" charset="0"/>
          </a:endParaRPr>
        </a:p>
      </dsp:txBody>
      <dsp:txXfrm>
        <a:off x="0" y="671363"/>
        <a:ext cx="2825496" cy="638472"/>
      </dsp:txXfrm>
    </dsp:sp>
    <dsp:sp modelId="{406E632B-FF30-41B3-AED0-B3ABB4BF7E09}">
      <dsp:nvSpPr>
        <dsp:cNvPr id="0" name=""/>
        <dsp:cNvSpPr/>
      </dsp:nvSpPr>
      <dsp:spPr>
        <a:xfrm rot="5400000">
          <a:off x="5081658" y="-850555"/>
          <a:ext cx="510778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latin typeface="Constantia" pitchFamily="18" charset="0"/>
            </a:rPr>
            <a:t>Doing good</a:t>
          </a:r>
          <a:endParaRPr lang="en-US" sz="2100" kern="1200" dirty="0">
            <a:latin typeface="Constantia" pitchFamily="18" charset="0"/>
          </a:endParaRPr>
        </a:p>
      </dsp:txBody>
      <dsp:txXfrm rot="5400000">
        <a:off x="5081658" y="-850555"/>
        <a:ext cx="510778" cy="5023104"/>
      </dsp:txXfrm>
    </dsp:sp>
    <dsp:sp modelId="{A73CA225-534E-4AD4-B9BA-499EBA07AB94}">
      <dsp:nvSpPr>
        <dsp:cNvPr id="0" name=""/>
        <dsp:cNvSpPr/>
      </dsp:nvSpPr>
      <dsp:spPr>
        <a:xfrm>
          <a:off x="0" y="1341759"/>
          <a:ext cx="2825496" cy="6384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Constantia" pitchFamily="18" charset="0"/>
            </a:rPr>
            <a:t>Beneficence</a:t>
          </a:r>
        </a:p>
      </dsp:txBody>
      <dsp:txXfrm>
        <a:off x="0" y="1341759"/>
        <a:ext cx="2825496" cy="63847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340320-2366-4086-977B-E0A29113D33E}">
      <dsp:nvSpPr>
        <dsp:cNvPr id="0" name=""/>
        <dsp:cNvSpPr/>
      </dsp:nvSpPr>
      <dsp:spPr>
        <a:xfrm rot="5400000">
          <a:off x="5169202" y="-2219562"/>
          <a:ext cx="542954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>
            <a:latin typeface="Constantia" pitchFamily="18" charset="0"/>
          </a:endParaRPr>
        </a:p>
      </dsp:txBody>
      <dsp:txXfrm rot="5400000">
        <a:off x="5169202" y="-2219562"/>
        <a:ext cx="542954" cy="5120640"/>
      </dsp:txXfrm>
    </dsp:sp>
    <dsp:sp modelId="{6FB15F69-5C98-49F8-ACD6-5E190168DD02}">
      <dsp:nvSpPr>
        <dsp:cNvPr id="0" name=""/>
        <dsp:cNvSpPr/>
      </dsp:nvSpPr>
      <dsp:spPr>
        <a:xfrm>
          <a:off x="0" y="0"/>
          <a:ext cx="2880360" cy="678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onstantia" pitchFamily="18" charset="0"/>
            </a:rPr>
            <a:t>Justice “fairness”  </a:t>
          </a:r>
          <a:endParaRPr lang="en-US" sz="2800" kern="1200" dirty="0">
            <a:latin typeface="Constantia" pitchFamily="18" charset="0"/>
          </a:endParaRPr>
        </a:p>
      </dsp:txBody>
      <dsp:txXfrm>
        <a:off x="0" y="0"/>
        <a:ext cx="2880360" cy="678693"/>
      </dsp:txXfrm>
    </dsp:sp>
    <dsp:sp modelId="{B919DA20-8844-4F8D-B1E5-A8E8E674BD7F}">
      <dsp:nvSpPr>
        <dsp:cNvPr id="0" name=""/>
        <dsp:cNvSpPr/>
      </dsp:nvSpPr>
      <dsp:spPr>
        <a:xfrm rot="5400000">
          <a:off x="5169202" y="-1504061"/>
          <a:ext cx="542954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onstantia" pitchFamily="18" charset="0"/>
            </a:rPr>
            <a:t>to be faithful to agreement &amp; promises. </a:t>
          </a:r>
        </a:p>
      </dsp:txBody>
      <dsp:txXfrm rot="5400000">
        <a:off x="5169202" y="-1504061"/>
        <a:ext cx="542954" cy="5120640"/>
      </dsp:txXfrm>
    </dsp:sp>
    <dsp:sp modelId="{F07692F3-1809-4D19-BC41-2B1BF1525898}">
      <dsp:nvSpPr>
        <dsp:cNvPr id="0" name=""/>
        <dsp:cNvSpPr/>
      </dsp:nvSpPr>
      <dsp:spPr>
        <a:xfrm>
          <a:off x="0" y="714039"/>
          <a:ext cx="2880360" cy="678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onstantia" pitchFamily="18" charset="0"/>
            </a:rPr>
            <a:t>Fidelity </a:t>
          </a:r>
        </a:p>
      </dsp:txBody>
      <dsp:txXfrm>
        <a:off x="0" y="714039"/>
        <a:ext cx="2880360" cy="678693"/>
      </dsp:txXfrm>
    </dsp:sp>
    <dsp:sp modelId="{406E632B-FF30-41B3-AED0-B3ABB4BF7E09}">
      <dsp:nvSpPr>
        <dsp:cNvPr id="0" name=""/>
        <dsp:cNvSpPr/>
      </dsp:nvSpPr>
      <dsp:spPr>
        <a:xfrm rot="5400000">
          <a:off x="5169202" y="-794305"/>
          <a:ext cx="542954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Constantia" pitchFamily="18" charset="0"/>
            </a:rPr>
            <a:t>Telling the truth</a:t>
          </a:r>
        </a:p>
      </dsp:txBody>
      <dsp:txXfrm rot="5400000">
        <a:off x="5169202" y="-794305"/>
        <a:ext cx="542954" cy="5120640"/>
      </dsp:txXfrm>
    </dsp:sp>
    <dsp:sp modelId="{A73CA225-534E-4AD4-B9BA-499EBA07AB94}">
      <dsp:nvSpPr>
        <dsp:cNvPr id="0" name=""/>
        <dsp:cNvSpPr/>
      </dsp:nvSpPr>
      <dsp:spPr>
        <a:xfrm>
          <a:off x="0" y="1427698"/>
          <a:ext cx="2880360" cy="678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Constantia" pitchFamily="18" charset="0"/>
            </a:rPr>
            <a:t>Veracity </a:t>
          </a:r>
          <a:endParaRPr lang="en-US" sz="2800" kern="1200" dirty="0">
            <a:latin typeface="Constantia" pitchFamily="18" charset="0"/>
          </a:endParaRPr>
        </a:p>
      </dsp:txBody>
      <dsp:txXfrm>
        <a:off x="0" y="1427698"/>
        <a:ext cx="2880360" cy="678693"/>
      </dsp:txXfrm>
    </dsp:sp>
    <dsp:sp modelId="{6FEFCDC8-EF09-4ABB-A336-6FFBBDDE19D9}">
      <dsp:nvSpPr>
        <dsp:cNvPr id="0" name=""/>
        <dsp:cNvSpPr/>
      </dsp:nvSpPr>
      <dsp:spPr>
        <a:xfrm>
          <a:off x="0" y="2133601"/>
          <a:ext cx="2880360" cy="678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Constantia" pitchFamily="18" charset="0"/>
            </a:rPr>
            <a:t>Accountability &amp; Responsibility</a:t>
          </a:r>
        </a:p>
      </dsp:txBody>
      <dsp:txXfrm>
        <a:off x="0" y="2133601"/>
        <a:ext cx="2880360" cy="678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832235-D1D4-4322-A96C-69FD4077742F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 smtClean="0">
                <a:cs typeface="+mn-cs"/>
              </a:defRPr>
            </a:lvl1pPr>
          </a:lstStyle>
          <a:p>
            <a:pPr>
              <a:defRPr/>
            </a:pPr>
            <a:fld id="{5246BC57-B159-4D05-8D68-1FAF5AC655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351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1530F4-D5DD-4E31-AA87-3BEA386CCAF8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D57149-34A2-4D33-8047-DC9E79CD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0982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ar-JO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BC65B-EEA2-4DAF-A60D-3C18EE0DAF7F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DFC67E-4B67-4CC1-89E3-1988672757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dirty="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72368-8332-49DA-A626-4DE881D9305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JO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C8FB60-6EC1-455D-9BA2-C2FBC83F1C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5DE2AB-38C7-46F8-94C5-35D6BC160FEE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B4AEEF8-263C-4330-9D43-F21225945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6D0DA-1CAF-4F73-9C05-7ED1EB29A282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BAC2-8BF9-4540-861C-1A15BDB08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1BB3-FE98-45C9-A73E-9EEDCCCEB617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8B5B-6391-4E26-A2CB-D69B798CCE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939F-D95F-458C-9844-F4DD59A399BC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D6F52-0F75-450F-B492-FE05E3D332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A384-4EBC-4C01-AAE5-4A45656C8108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45F267D-B6D3-46DA-9135-90951D60A9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2F94CA-28CF-4431-A1E6-EBB778B58DF1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4F73EA-853A-480D-A05A-0F627B6303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E58743-0265-466D-89D0-F4B241267E2F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B02A72-4E1B-4796-92A9-140337045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59A2-266F-4029-90ED-DEBE67C73864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A4F6D-036F-415F-8460-BB4D05CBE9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8DBBA-5C65-403B-970E-97AFF7D84364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586E817-3FF0-493B-9234-16E8DB3EC6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3865B-0AD9-4089-B4B6-7E5EAE4077AD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F626-1B65-4124-8DC4-22F359760B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EBCA68-F4F1-4F0C-8F9C-DFB4C5897FB8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D91B2192-88FF-40AF-B7A9-80FCF507D8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rtl="0" eaLnBrk="1" latinLnBrk="0" hangingPunct="1">
              <a:defRPr kumimoji="0" sz="1400" smtClean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DEB8D488-A96E-4083-B4AC-34C76A9BFE3B}" type="datetimeFigureOut">
              <a:rPr lang="en-US"/>
              <a:pPr>
                <a:defRPr/>
              </a:pPr>
              <a:t>12/28/2011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rtl="0" eaLnBrk="1" latinLnBrk="0" hangingPunct="1">
              <a:defRPr kumimoji="0" sz="1400" dirty="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defRPr kumimoji="0" sz="1400" b="1" smtClean="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9048B39-B906-40AA-9F73-999E02373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9" r:id="rId2"/>
    <p:sldLayoutId id="2147483704" r:id="rId3"/>
    <p:sldLayoutId id="2147483705" r:id="rId4"/>
    <p:sldLayoutId id="2147483706" r:id="rId5"/>
    <p:sldLayoutId id="2147483700" r:id="rId6"/>
    <p:sldLayoutId id="2147483707" r:id="rId7"/>
    <p:sldLayoutId id="2147483701" r:id="rId8"/>
    <p:sldLayoutId id="2147483708" r:id="rId9"/>
    <p:sldLayoutId id="2147483702" r:id="rId10"/>
    <p:sldLayoutId id="214748370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724400"/>
            <a:ext cx="8229600" cy="11477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b="1" dirty="0" smtClean="0"/>
              <a:t/>
            </a:r>
            <a:br>
              <a:rPr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>
                <a:latin typeface="Courier 10cpi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values &amp; ethics</a:t>
            </a:r>
            <a:r>
              <a:rPr lang="en-US" sz="4000" b="1" dirty="0" smtClean="0">
                <a:latin typeface="Book Antiqua" pitchFamily="18" charset="0"/>
                <a:ea typeface="Batang" pitchFamily="18" charset="-127"/>
              </a:rPr>
              <a:t/>
            </a:r>
            <a:br>
              <a:rPr lang="en-US" sz="4000" b="1" dirty="0" smtClean="0">
                <a:latin typeface="Book Antiqua" pitchFamily="18" charset="0"/>
                <a:ea typeface="Batang" pitchFamily="18" charset="-127"/>
              </a:rPr>
            </a:br>
            <a:r>
              <a:rPr lang="en-US" sz="3100" b="1" dirty="0" smtClean="0">
                <a:latin typeface="Cooper Black" pitchFamily="18" charset="0"/>
                <a:ea typeface="Batang" pitchFamily="18" charset="-127"/>
              </a:rPr>
              <a:t>Dr. Reem ali</a:t>
            </a:r>
            <a:r>
              <a:rPr sz="3100" b="1" dirty="0" smtClean="0">
                <a:latin typeface="Cooper Black" pitchFamily="18" charset="0"/>
                <a:ea typeface="Batang" pitchFamily="18" charset="-127"/>
              </a:rPr>
              <a:t> </a:t>
            </a:r>
            <a:endParaRPr lang="en-US" sz="31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b="1" dirty="0" smtClean="0"/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b="1" dirty="0" smtClean="0">
                <a:latin typeface="Cooper Black" pitchFamily="18" charset="0"/>
              </a:rPr>
              <a:t>Fall Semester 2011-2012</a:t>
            </a:r>
            <a:endParaRPr lang="en-US" dirty="0" smtClean="0">
              <a:latin typeface="Cooper Black" pitchFamily="18" charset="0"/>
            </a:endParaRP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60420" name="Picture 4" descr="http://2.bp.blogspot.com/-pCqpS7h4lMY/TZyiEA2IiuI/AAAAAAAAAAM/vYw17IZhXlE/s320/ETHIC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762000"/>
            <a:ext cx="5486400" cy="3886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>
                <a:latin typeface="Constantia" pitchFamily="18" charset="0"/>
              </a:rPr>
              <a:t>Values </a:t>
            </a:r>
            <a:r>
              <a:rPr lang="en-US" sz="3600" dirty="0" smtClean="0">
                <a:latin typeface="Constantia" pitchFamily="18" charset="0"/>
              </a:rPr>
              <a:t>: Attitudes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Attitudes are mental position or feeling toward a person, object or idea (e.g. acceptance, openness </a:t>
            </a:r>
            <a:r>
              <a:rPr lang="ar-JO" sz="2800" dirty="0"/>
              <a:t>انفتاح</a:t>
            </a:r>
            <a:r>
              <a:rPr lang="en-US" sz="2800" dirty="0" smtClean="0">
                <a:latin typeface="Constantia" pitchFamily="18" charset="0"/>
              </a:rPr>
              <a:t>)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Attitudes last over time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r>
              <a:rPr lang="en-US" sz="2800" dirty="0" smtClean="0">
                <a:latin typeface="Constantia" pitchFamily="18" charset="0"/>
              </a:rPr>
              <a:t>Attitudes are judged as bad or good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Constantia" pitchFamily="18" charset="0"/>
              </a:rPr>
              <a:t>Have a thinking or behavioral aspects &amp;  vary among individuals</a:t>
            </a:r>
          </a:p>
          <a:p>
            <a:endParaRPr lang="en-GB" sz="25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Values Transmission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Values are learned through observation &amp; experience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Values are heavily influenced by a person’s socio-cultural environment (culture, religious group, family and peers </a:t>
            </a:r>
            <a:r>
              <a:rPr lang="ar-JO" sz="2800" dirty="0"/>
              <a:t>الأقران</a:t>
            </a:r>
            <a:r>
              <a:rPr lang="en-US" sz="2800" dirty="0" smtClean="0">
                <a:latin typeface="Constantia" pitchFamily="18" charset="0"/>
              </a:rPr>
              <a:t>)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Example if a parent demonstrates </a:t>
            </a:r>
            <a:r>
              <a:rPr lang="ar-JO" sz="2800" dirty="0"/>
              <a:t>يظهر</a:t>
            </a:r>
            <a:r>
              <a:rPr lang="en-US" sz="2800" dirty="0" smtClean="0">
                <a:latin typeface="Constantia" pitchFamily="18" charset="0"/>
              </a:rPr>
              <a:t> honesty in dealing with others, the child will probably begin to value honesty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Values Clarification </a:t>
            </a:r>
            <a:r>
              <a:rPr lang="ar-JO" sz="3200" dirty="0" smtClean="0"/>
              <a:t>توضيح</a:t>
            </a:r>
            <a:r>
              <a:rPr lang="en-US" sz="3200" dirty="0" smtClean="0"/>
              <a:t> 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Is a process by which people identify, examine and develop their own individual values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No one set of values is right for everyone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When people examine their value they can retain or change them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Values clarification promotes personal growth by fostering  awareness, empathy </a:t>
            </a:r>
            <a:r>
              <a:rPr lang="ar-JO" sz="2800" dirty="0"/>
              <a:t>معرفة </a:t>
            </a:r>
            <a:r>
              <a:rPr lang="ar-JO" sz="2800" dirty="0" smtClean="0"/>
              <a:t>الغير</a:t>
            </a:r>
            <a:r>
              <a:rPr lang="en-US" sz="2800" dirty="0" smtClean="0"/>
              <a:t>/</a:t>
            </a:r>
            <a:r>
              <a:rPr lang="ar-JO" sz="2800" dirty="0"/>
              <a:t> تعاطف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 and insight </a:t>
            </a:r>
            <a:r>
              <a:rPr lang="ar-JO" sz="2800" dirty="0"/>
              <a:t>نفاذ البصيرة</a:t>
            </a: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Values Clarification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 example of clarifying values; when a nurse ask the client to agree or disagree with a list of statements, or to rank in order of importance a list of beliefs. This process make the client’s values more open</a:t>
            </a:r>
          </a:p>
          <a:p>
            <a:pPr lvl="1"/>
            <a:endParaRPr lang="en-US" sz="25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Clarifying the Nurse’s Values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A nurse holds both personal and professional values about life, death, health and illness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Example of gaining awareness of personal values; consider attitudes toward abortion </a:t>
            </a:r>
            <a:r>
              <a:rPr lang="ar-JO" sz="2800" dirty="0"/>
              <a:t>الإجهاض </a:t>
            </a:r>
            <a:r>
              <a:rPr lang="en-US" sz="2800" dirty="0" smtClean="0">
                <a:latin typeface="Constantia" pitchFamily="18" charset="0"/>
              </a:rPr>
              <a:t>or euthanasia </a:t>
            </a:r>
            <a:r>
              <a:rPr lang="ar-JO" sz="2800" dirty="0"/>
              <a:t>قتل بدافع الشفقة </a:t>
            </a:r>
            <a:r>
              <a:rPr lang="en-US" sz="2800" dirty="0" smtClean="0">
                <a:latin typeface="Constantia" pitchFamily="18" charset="0"/>
              </a:rPr>
              <a:t>: can I accept this, what would I do in this situation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Some of the Nurses’ values are influenced by culture, education and age. However, values about suffering, human dignity and equality found to be the same across groups and overtime</a:t>
            </a:r>
            <a:endParaRPr lang="en-US" sz="25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Clarifying Client Values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To plan effective nursing care , a nurse need to identify client’s values as they influence and relate to health issues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A nurse can explore client’s values through discussion, if the client hold unclear or conflicting values. Example of unclear values;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a pregnant woman says she wants a healthy baby, but continues to smoke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 a middle-aged obese </a:t>
            </a:r>
            <a:r>
              <a:rPr lang="ar-JO" sz="2400" dirty="0"/>
              <a:t>بدين </a:t>
            </a:r>
            <a:r>
              <a:rPr lang="en-US" sz="2400" dirty="0" smtClean="0"/>
              <a:t> </a:t>
            </a:r>
            <a:r>
              <a:rPr lang="en-US" sz="2500" dirty="0" smtClean="0">
                <a:latin typeface="Constantia" pitchFamily="18" charset="0"/>
              </a:rPr>
              <a:t>woman repeatedly seeks help for back pain but does not lose weight</a:t>
            </a:r>
            <a:endParaRPr lang="en-US" sz="22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Process of Clarifying Client Values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953000"/>
          </a:xfrm>
        </p:spPr>
        <p:txBody>
          <a:bodyPr/>
          <a:lstStyle/>
          <a:p>
            <a:pPr lvl="1">
              <a:lnSpc>
                <a:spcPct val="90000"/>
              </a:lnSpc>
              <a:defRPr/>
            </a:pPr>
            <a:r>
              <a:rPr lang="en-US" sz="2500" b="1" i="1" dirty="0" smtClean="0">
                <a:latin typeface="Constantia" pitchFamily="18" charset="0"/>
              </a:rPr>
              <a:t>List alternatives actions</a:t>
            </a:r>
            <a:r>
              <a:rPr lang="en-US" sz="2500" dirty="0" smtClean="0">
                <a:latin typeface="Constantia" pitchFamily="18" charset="0"/>
              </a:rPr>
              <a:t>: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200" dirty="0" smtClean="0">
                <a:latin typeface="Constantia" pitchFamily="18" charset="0"/>
              </a:rPr>
              <a:t>ask  “ are  you considering other courses of actions “ tell me about them” 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b="1" i="1" dirty="0" smtClean="0">
                <a:latin typeface="Constantia" pitchFamily="18" charset="0"/>
              </a:rPr>
              <a:t>Examine possible consequence </a:t>
            </a:r>
            <a:r>
              <a:rPr lang="ar-JO" sz="2400" dirty="0"/>
              <a:t>عاقبة </a:t>
            </a:r>
            <a:r>
              <a:rPr lang="en-US" sz="2500" b="1" i="1" dirty="0" smtClean="0">
                <a:latin typeface="Constantia" pitchFamily="18" charset="0"/>
              </a:rPr>
              <a:t>of choice</a:t>
            </a:r>
            <a:r>
              <a:rPr lang="en-US" sz="2500" dirty="0" smtClean="0">
                <a:latin typeface="Constantia" pitchFamily="18" charset="0"/>
              </a:rPr>
              <a:t>: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200" dirty="0" smtClean="0">
                <a:latin typeface="Constantia" pitchFamily="18" charset="0"/>
              </a:rPr>
              <a:t>ask “What do you think you will gain from doing that!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 </a:t>
            </a:r>
            <a:r>
              <a:rPr lang="en-US" sz="2500" b="1" i="1" dirty="0" smtClean="0">
                <a:latin typeface="Constantia" pitchFamily="18" charset="0"/>
              </a:rPr>
              <a:t>Choose freely</a:t>
            </a:r>
            <a:r>
              <a:rPr lang="en-US" sz="2500" dirty="0" smtClean="0">
                <a:latin typeface="Constantia" pitchFamily="18" charset="0"/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200" dirty="0" smtClean="0">
                <a:latin typeface="Constantia" pitchFamily="18" charset="0"/>
              </a:rPr>
              <a:t>ask “ do you have any say in that decision”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 </a:t>
            </a:r>
            <a:r>
              <a:rPr lang="en-US" sz="2500" b="1" i="1" dirty="0" smtClean="0">
                <a:latin typeface="Constantia" pitchFamily="18" charset="0"/>
              </a:rPr>
              <a:t>Feeling (good or bad) about the :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200" dirty="0" smtClean="0">
                <a:latin typeface="Constantia" pitchFamily="18" charset="0"/>
              </a:rPr>
              <a:t>ask ” how do you feel about the decision?”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b="1" i="1" dirty="0" smtClean="0">
                <a:latin typeface="Constantia" pitchFamily="18" charset="0"/>
              </a:rPr>
              <a:t>Affirm </a:t>
            </a:r>
            <a:r>
              <a:rPr lang="ar-JO" sz="2400" dirty="0"/>
              <a:t>ثبت </a:t>
            </a:r>
            <a:r>
              <a:rPr lang="en-US" sz="2400" dirty="0" smtClean="0"/>
              <a:t> </a:t>
            </a:r>
            <a:r>
              <a:rPr lang="en-US" sz="2500" b="1" i="1" dirty="0" smtClean="0">
                <a:latin typeface="Constantia" pitchFamily="18" charset="0"/>
              </a:rPr>
              <a:t>the choice</a:t>
            </a:r>
            <a:r>
              <a:rPr lang="en-US" sz="2500" dirty="0" smtClean="0">
                <a:latin typeface="Constantia" pitchFamily="18" charset="0"/>
              </a:rPr>
              <a:t>: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200" dirty="0" smtClean="0">
                <a:latin typeface="Constantia" pitchFamily="18" charset="0"/>
              </a:rPr>
              <a:t>ask “ how will you discuss this with others”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 </a:t>
            </a:r>
            <a:r>
              <a:rPr lang="en-US" sz="2500" b="1" i="1" dirty="0" smtClean="0">
                <a:latin typeface="Constantia" pitchFamily="18" charset="0"/>
              </a:rPr>
              <a:t>Act with a pattern</a:t>
            </a:r>
            <a:r>
              <a:rPr lang="en-US" sz="2500" dirty="0" smtClean="0">
                <a:latin typeface="Constantia" pitchFamily="18" charset="0"/>
              </a:rPr>
              <a:t>: </a:t>
            </a:r>
          </a:p>
          <a:p>
            <a:pPr lvl="2">
              <a:lnSpc>
                <a:spcPct val="90000"/>
              </a:lnSpc>
              <a:defRPr/>
            </a:pPr>
            <a:r>
              <a:rPr lang="en-US" sz="2200" dirty="0" smtClean="0">
                <a:latin typeface="Constantia" pitchFamily="18" charset="0"/>
              </a:rPr>
              <a:t>ask “How many times have you done that before" 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sz="28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Clarifying Client Values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953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Using the previous questions the client can clarify his own values about health issues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A nurse </a:t>
            </a:r>
            <a:r>
              <a:rPr lang="en-US" sz="2800" i="1" dirty="0" smtClean="0">
                <a:latin typeface="Constantia" pitchFamily="18" charset="0"/>
              </a:rPr>
              <a:t>can assist </a:t>
            </a:r>
            <a:r>
              <a:rPr lang="en-US" sz="2800" dirty="0" smtClean="0">
                <a:latin typeface="Constantia" pitchFamily="18" charset="0"/>
              </a:rPr>
              <a:t>the client to think about each questions in order to clarify his values but the nurse </a:t>
            </a:r>
            <a:r>
              <a:rPr lang="en-US" sz="2800" b="1" i="1" dirty="0" smtClean="0">
                <a:latin typeface="Constantia" pitchFamily="18" charset="0"/>
              </a:rPr>
              <a:t>can not impose </a:t>
            </a:r>
            <a:r>
              <a:rPr lang="ar-JO" sz="2800" dirty="0"/>
              <a:t>فرض نفسه</a:t>
            </a:r>
            <a:r>
              <a:rPr lang="en-US" sz="2800" dirty="0" smtClean="0">
                <a:latin typeface="Constantia" pitchFamily="18" charset="0"/>
              </a:rPr>
              <a:t> her personal values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When a client asks the nurse what would you have done in my situation , it is better to </a:t>
            </a:r>
            <a:r>
              <a:rPr lang="en-US" sz="2800" b="1" i="1" dirty="0" smtClean="0">
                <a:latin typeface="Constantia" pitchFamily="18" charset="0"/>
              </a:rPr>
              <a:t>redirect</a:t>
            </a:r>
            <a:r>
              <a:rPr lang="en-US" sz="2800" dirty="0" smtClean="0">
                <a:latin typeface="Constantia" pitchFamily="18" charset="0"/>
              </a:rPr>
              <a:t> the question back to the client and </a:t>
            </a:r>
            <a:r>
              <a:rPr lang="en-US" sz="2800" b="1" i="1" dirty="0" smtClean="0">
                <a:latin typeface="Constantia" pitchFamily="18" charset="0"/>
              </a:rPr>
              <a:t>not answer </a:t>
            </a:r>
            <a:r>
              <a:rPr lang="en-US" sz="2800" dirty="0" smtClean="0">
                <a:latin typeface="Constantia" pitchFamily="18" charset="0"/>
              </a:rPr>
              <a:t>it </a:t>
            </a:r>
            <a:endParaRPr lang="en-US" sz="2200" dirty="0" smtClean="0">
              <a:latin typeface="Constanti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687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Constantia" pitchFamily="18" charset="0"/>
              </a:rPr>
              <a:t>Morality &amp; Ethics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 Meanings of Ethics</a:t>
            </a:r>
            <a:r>
              <a:rPr lang="en-US" sz="2800" dirty="0">
                <a:latin typeface="Constantia" pitchFamily="18" charset="0"/>
              </a:rPr>
              <a:t>: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a </a:t>
            </a:r>
            <a:r>
              <a:rPr lang="en-US" sz="2500" dirty="0">
                <a:latin typeface="Constantia" pitchFamily="18" charset="0"/>
              </a:rPr>
              <a:t>study </a:t>
            </a:r>
            <a:r>
              <a:rPr lang="en-US" sz="2500" dirty="0" smtClean="0">
                <a:latin typeface="Constantia" pitchFamily="18" charset="0"/>
              </a:rPr>
              <a:t> helps people to understand the morality of human behavior</a:t>
            </a:r>
            <a:endParaRPr lang="en-US" sz="2500" dirty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Practices </a:t>
            </a:r>
            <a:r>
              <a:rPr lang="en-US" sz="2500" dirty="0">
                <a:latin typeface="Constantia" pitchFamily="18" charset="0"/>
              </a:rPr>
              <a:t>&amp; beliefs of certain </a:t>
            </a:r>
            <a:r>
              <a:rPr lang="en-US" sz="2500" dirty="0" smtClean="0">
                <a:latin typeface="Constantia" pitchFamily="18" charset="0"/>
              </a:rPr>
              <a:t>groups (medical or nursing ethics)</a:t>
            </a:r>
            <a:endParaRPr lang="en-US" sz="2500" dirty="0">
              <a:latin typeface="Constantia" pitchFamily="18" charset="0"/>
            </a:endParaRPr>
          </a:p>
          <a:p>
            <a:pPr lvl="1"/>
            <a:r>
              <a:rPr lang="en-US" sz="2500" dirty="0" smtClean="0">
                <a:latin typeface="Constantia" pitchFamily="18" charset="0"/>
              </a:rPr>
              <a:t>the </a:t>
            </a:r>
            <a:r>
              <a:rPr lang="en-US" sz="2500" dirty="0">
                <a:latin typeface="Constantia" pitchFamily="18" charset="0"/>
              </a:rPr>
              <a:t>expected standards of moral behavior of particular </a:t>
            </a:r>
            <a:r>
              <a:rPr lang="en-US" sz="2500" dirty="0" smtClean="0">
                <a:latin typeface="Constantia" pitchFamily="18" charset="0"/>
              </a:rPr>
              <a:t>groups/profession as described in the code of professional ethics.</a:t>
            </a:r>
          </a:p>
          <a:p>
            <a:pPr lvl="1"/>
            <a:endParaRPr lang="en-US" sz="2500" dirty="0">
              <a:latin typeface="Constantia" pitchFamily="18" charset="0"/>
            </a:endParaRPr>
          </a:p>
          <a:p>
            <a:r>
              <a:rPr lang="en-US" sz="2800" dirty="0">
                <a:latin typeface="Constantia" pitchFamily="18" charset="0"/>
              </a:rPr>
              <a:t> Bioethics: ethics as applied to human life or health </a:t>
            </a:r>
            <a:r>
              <a:rPr lang="en-US" sz="2800" dirty="0" smtClean="0">
                <a:latin typeface="Constantia" pitchFamily="18" charset="0"/>
              </a:rPr>
              <a:t>( e.g. discussion about </a:t>
            </a:r>
            <a:r>
              <a:rPr lang="en-US" sz="2800" dirty="0">
                <a:latin typeface="Constantia" pitchFamily="18" charset="0"/>
              </a:rPr>
              <a:t>abortion or euthanasia).</a:t>
            </a:r>
          </a:p>
          <a:p>
            <a:endParaRPr lang="en-US" sz="2400" dirty="0" smtClean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834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Constantia" pitchFamily="18" charset="0"/>
              </a:rPr>
              <a:t>Morality &amp; Ethics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 Nursing </a:t>
            </a:r>
            <a:r>
              <a:rPr lang="en-US" sz="2800" dirty="0">
                <a:latin typeface="Constantia" pitchFamily="18" charset="0"/>
              </a:rPr>
              <a:t>Ethics: ethical issues that occur in nursing practice.</a:t>
            </a:r>
          </a:p>
          <a:p>
            <a:r>
              <a:rPr lang="en-US" sz="2800" dirty="0">
                <a:latin typeface="Constantia" pitchFamily="18" charset="0"/>
              </a:rPr>
              <a:t>ANA revised scope &amp; standards of practice in </a:t>
            </a:r>
            <a:r>
              <a:rPr lang="en-US" sz="2800" dirty="0" smtClean="0">
                <a:latin typeface="Constantia" pitchFamily="18" charset="0"/>
              </a:rPr>
              <a:t>2010 publication </a:t>
            </a:r>
            <a:r>
              <a:rPr lang="en-US" sz="2800" dirty="0">
                <a:latin typeface="Constantia" pitchFamily="18" charset="0"/>
              </a:rPr>
              <a:t>(Box 5-2</a:t>
            </a:r>
            <a:r>
              <a:rPr lang="en-US" sz="2800" dirty="0" smtClean="0">
                <a:latin typeface="Constantia" pitchFamily="18" charset="0"/>
              </a:rPr>
              <a:t>)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Delivers care in a manner that preserves &amp; protects client’s autonomy, dignity, rights, values &amp; beliefs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Upholds client’s confidentiality within legal &amp; regulatory parameters</a:t>
            </a:r>
          </a:p>
          <a:p>
            <a:pPr lvl="2"/>
            <a:r>
              <a:rPr lang="en-US" sz="2200" dirty="0" smtClean="0">
                <a:latin typeface="Constantia" pitchFamily="18" charset="0"/>
              </a:rPr>
              <a:t>Maintains a therapeutic and professional relationship within appropriate professional role boundaries</a:t>
            </a:r>
            <a:endParaRPr lang="en-US" sz="2200" dirty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19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696506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Values &amp; Ethics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319405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3500" dirty="0" smtClean="0">
                <a:latin typeface="Constantia" pitchFamily="18" charset="0"/>
              </a:rPr>
              <a:t>Objectives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Explain how cognitive development, values moral frameworks and codes of ethics affect moral decision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Discuss sources of ethical problems in nursing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Explain uses and limitations of professional codes of ethics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dirty="0" smtClean="0">
                <a:latin typeface="Constantia" pitchFamily="18" charset="0"/>
              </a:rPr>
              <a:t>Explain how nurses acquire and clarify personal and professional values</a:t>
            </a:r>
          </a:p>
          <a:p>
            <a:pPr lvl="1"/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>
              <a:latin typeface="Constantia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Constantia" pitchFamily="18" charset="0"/>
              </a:rPr>
              <a:t>Morality &amp; Ethics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029200"/>
          </a:xfrm>
        </p:spPr>
        <p:txBody>
          <a:bodyPr/>
          <a:lstStyle/>
          <a:p>
            <a:r>
              <a:rPr lang="en-US" sz="2800" dirty="0" smtClean="0">
                <a:latin typeface="Constantia" pitchFamily="18" charset="0"/>
              </a:rPr>
              <a:t>Morality ( morals) is similar to ethics &amp; may be used interchangeably.</a:t>
            </a:r>
          </a:p>
          <a:p>
            <a:r>
              <a:rPr lang="en-US" sz="2800" dirty="0" smtClean="0">
                <a:latin typeface="Constantia" pitchFamily="18" charset="0"/>
              </a:rPr>
              <a:t>Morality refers to private, personal standards of </a:t>
            </a:r>
            <a:r>
              <a:rPr lang="en-US" sz="2800" b="1" i="1" dirty="0" smtClean="0">
                <a:latin typeface="Constantia" pitchFamily="18" charset="0"/>
              </a:rPr>
              <a:t>what is right &amp; wrong </a:t>
            </a:r>
            <a:r>
              <a:rPr lang="en-US" sz="2800" dirty="0" smtClean="0">
                <a:latin typeface="Constantia" pitchFamily="18" charset="0"/>
              </a:rPr>
              <a:t>in conduct, character, &amp; attitude.</a:t>
            </a:r>
          </a:p>
          <a:p>
            <a:r>
              <a:rPr lang="en-US" sz="2800" dirty="0" smtClean="0">
                <a:latin typeface="Constantia" pitchFamily="18" charset="0"/>
              </a:rPr>
              <a:t>Indicators of morality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who </a:t>
            </a:r>
            <a:r>
              <a:rPr lang="en-US" sz="2500" dirty="0">
                <a:latin typeface="Constantia" pitchFamily="18" charset="0"/>
              </a:rPr>
              <a:t>have morals </a:t>
            </a:r>
            <a:r>
              <a:rPr lang="en-US" sz="2500" dirty="0" smtClean="0">
                <a:latin typeface="Constantia" pitchFamily="18" charset="0"/>
              </a:rPr>
              <a:t> active </a:t>
            </a:r>
            <a:r>
              <a:rPr lang="en-US" sz="2500" dirty="0">
                <a:latin typeface="Constantia" pitchFamily="18" charset="0"/>
              </a:rPr>
              <a:t>conscience </a:t>
            </a:r>
            <a:r>
              <a:rPr lang="en-US" sz="2500" dirty="0" smtClean="0">
                <a:latin typeface="Constantia" pitchFamily="18" charset="0"/>
              </a:rPr>
              <a:t>or awareness of </a:t>
            </a:r>
            <a:r>
              <a:rPr lang="en-US" sz="2500" dirty="0">
                <a:latin typeface="Constantia" pitchFamily="18" charset="0"/>
              </a:rPr>
              <a:t>feeling such as guilt, hope, </a:t>
            </a:r>
            <a:r>
              <a:rPr lang="en-US" sz="2500" dirty="0" smtClean="0">
                <a:latin typeface="Constantia" pitchFamily="18" charset="0"/>
              </a:rPr>
              <a:t>shame</a:t>
            </a:r>
          </a:p>
          <a:p>
            <a:pPr lvl="1">
              <a:defRPr/>
            </a:pPr>
            <a:r>
              <a:rPr lang="en-US" sz="2500" dirty="0" smtClean="0">
                <a:latin typeface="Constantia" pitchFamily="18" charset="0"/>
              </a:rPr>
              <a:t>Tendency </a:t>
            </a:r>
            <a:r>
              <a:rPr lang="en-US" sz="2500" dirty="0">
                <a:latin typeface="Constantia" pitchFamily="18" charset="0"/>
              </a:rPr>
              <a:t>to respond to situation in words like should, right, wrong, good, &amp; bad.</a:t>
            </a:r>
          </a:p>
          <a:p>
            <a:pPr>
              <a:defRPr/>
            </a:pPr>
            <a:r>
              <a:rPr lang="en-US" sz="2400" dirty="0" smtClean="0">
                <a:latin typeface="Constantia" pitchFamily="18" charset="0"/>
              </a:rPr>
              <a:t>Moral issues concerned about important social values and norms</a:t>
            </a:r>
          </a:p>
        </p:txBody>
      </p:sp>
    </p:spTree>
    <p:extLst>
      <p:ext uri="{BB962C8B-B14F-4D97-AF65-F5344CB8AC3E}">
        <p14:creationId xmlns:p14="http://schemas.microsoft.com/office/powerpoint/2010/main" xmlns="" val="22686089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Constantia" pitchFamily="18" charset="0"/>
              </a:rPr>
              <a:t>Morality &amp; Ethics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10600" cy="50292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Constantia" pitchFamily="18" charset="0"/>
              </a:rPr>
              <a:t>Differences </a:t>
            </a:r>
            <a:r>
              <a:rPr lang="en-US" sz="2800" dirty="0">
                <a:latin typeface="Constantia" pitchFamily="18" charset="0"/>
              </a:rPr>
              <a:t>between morality &amp; law </a:t>
            </a:r>
          </a:p>
          <a:p>
            <a:pPr lvl="1">
              <a:defRPr/>
            </a:pPr>
            <a:r>
              <a:rPr lang="en-US" sz="2500" dirty="0">
                <a:latin typeface="Constantia" pitchFamily="18" charset="0"/>
              </a:rPr>
              <a:t>Laws reflect the moral </a:t>
            </a:r>
            <a:r>
              <a:rPr lang="en-US" sz="2500" dirty="0" smtClean="0">
                <a:latin typeface="Constantia" pitchFamily="18" charset="0"/>
              </a:rPr>
              <a:t>values </a:t>
            </a:r>
            <a:r>
              <a:rPr lang="en-US" sz="2500" dirty="0">
                <a:latin typeface="Constantia" pitchFamily="18" charset="0"/>
              </a:rPr>
              <a:t>of </a:t>
            </a:r>
            <a:r>
              <a:rPr lang="en-US" sz="2500" dirty="0" smtClean="0">
                <a:latin typeface="Constantia" pitchFamily="18" charset="0"/>
              </a:rPr>
              <a:t>a society &amp; they offer guidance in determining what is moral.</a:t>
            </a:r>
            <a:endParaRPr lang="en-US" sz="2500" dirty="0">
              <a:latin typeface="Constantia" pitchFamily="18" charset="0"/>
            </a:endParaRPr>
          </a:p>
          <a:p>
            <a:pPr lvl="1">
              <a:defRPr/>
            </a:pPr>
            <a:r>
              <a:rPr lang="en-US" sz="2500" dirty="0">
                <a:latin typeface="Constantia" pitchFamily="18" charset="0"/>
              </a:rPr>
              <a:t> An action can be legal but not </a:t>
            </a:r>
            <a:r>
              <a:rPr lang="en-US" sz="2500" dirty="0" smtClean="0">
                <a:latin typeface="Constantia" pitchFamily="18" charset="0"/>
              </a:rPr>
              <a:t>moral</a:t>
            </a:r>
          </a:p>
          <a:p>
            <a:pPr lvl="2">
              <a:defRPr/>
            </a:pPr>
            <a:r>
              <a:rPr lang="en-US" sz="2200" dirty="0" smtClean="0">
                <a:latin typeface="Constantia" pitchFamily="18" charset="0"/>
              </a:rPr>
              <a:t> </a:t>
            </a:r>
            <a:r>
              <a:rPr lang="en-US" sz="2200" dirty="0">
                <a:latin typeface="Constantia" pitchFamily="18" charset="0"/>
              </a:rPr>
              <a:t>full resuscitation of dying </a:t>
            </a:r>
            <a:r>
              <a:rPr lang="en-US" sz="2200" dirty="0" smtClean="0">
                <a:latin typeface="Constantia" pitchFamily="18" charset="0"/>
              </a:rPr>
              <a:t>client </a:t>
            </a:r>
          </a:p>
          <a:p>
            <a:pPr lvl="1">
              <a:defRPr/>
            </a:pPr>
            <a:r>
              <a:rPr lang="en-US" sz="2500" dirty="0" smtClean="0">
                <a:latin typeface="Constantia" pitchFamily="18" charset="0"/>
              </a:rPr>
              <a:t>An action can be moral but not legal</a:t>
            </a:r>
          </a:p>
          <a:p>
            <a:pPr lvl="2">
              <a:defRPr/>
            </a:pPr>
            <a:r>
              <a:rPr lang="en-US" sz="2200" dirty="0" smtClean="0">
                <a:latin typeface="Constantia" pitchFamily="18" charset="0"/>
              </a:rPr>
              <a:t>Driving very fast to very ill child to the hospital</a:t>
            </a:r>
          </a:p>
          <a:p>
            <a:pPr lvl="2">
              <a:defRPr/>
            </a:pPr>
            <a:endParaRPr lang="en-US" sz="2200" dirty="0" smtClean="0">
              <a:latin typeface="Constantia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Constantia" pitchFamily="18" charset="0"/>
              </a:rPr>
              <a:t>One should differentiate  between morality &amp; religion, for example some religion prohibit</a:t>
            </a:r>
            <a:endParaRPr lang="en-US" sz="2800" dirty="0">
              <a:latin typeface="Constantia" pitchFamily="18" charset="0"/>
            </a:endParaRPr>
          </a:p>
          <a:p>
            <a:pPr lvl="2">
              <a:defRPr/>
            </a:pPr>
            <a:r>
              <a:rPr lang="en-US" sz="2200" dirty="0" smtClean="0">
                <a:latin typeface="Constantia" pitchFamily="18" charset="0"/>
              </a:rPr>
              <a:t>Blood transfusion;  Abortion; Contraception</a:t>
            </a:r>
            <a:r>
              <a:rPr lang="en-US" sz="2800" dirty="0" smtClean="0">
                <a:latin typeface="Constantia" pitchFamily="18" charset="0"/>
              </a:rPr>
              <a:t>  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19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76713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990600"/>
          </a:xfrm>
        </p:spPr>
        <p:txBody>
          <a:bodyPr/>
          <a:lstStyle/>
          <a:p>
            <a:pPr algn="ctr"/>
            <a:r>
              <a:rPr lang="en-US" sz="3200" dirty="0" smtClean="0">
                <a:latin typeface="Constantia" pitchFamily="18" charset="0"/>
              </a:rPr>
              <a:t>Morality &amp; Ethics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610600" cy="4876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Constantia" pitchFamily="18" charset="0"/>
              </a:rPr>
              <a:t> Moral </a:t>
            </a:r>
            <a:r>
              <a:rPr lang="en-US" sz="2800" dirty="0">
                <a:latin typeface="Constantia" pitchFamily="18" charset="0"/>
              </a:rPr>
              <a:t>development : is the process of  learning to tell the difference between right &amp; wrong</a:t>
            </a:r>
            <a:r>
              <a:rPr lang="en-US" sz="2800" dirty="0" smtClean="0">
                <a:latin typeface="Constantia" pitchFamily="18" charset="0"/>
              </a:rPr>
              <a:t>. It is a process begins in childhood and continues throughout life</a:t>
            </a:r>
            <a:endParaRPr lang="en-US" sz="2800" dirty="0">
              <a:latin typeface="Constantia" pitchFamily="18" charset="0"/>
            </a:endParaRPr>
          </a:p>
          <a:p>
            <a:pPr>
              <a:defRPr/>
            </a:pPr>
            <a:r>
              <a:rPr lang="en-US" sz="2800" dirty="0" smtClean="0">
                <a:latin typeface="Constantia" pitchFamily="18" charset="0"/>
              </a:rPr>
              <a:t>Theories of moral development answer questions such as : </a:t>
            </a:r>
          </a:p>
          <a:p>
            <a:pPr lvl="1">
              <a:defRPr/>
            </a:pPr>
            <a:r>
              <a:rPr lang="en-US" sz="2500" b="1" i="1" dirty="0" smtClean="0">
                <a:latin typeface="Constantia" pitchFamily="18" charset="0"/>
              </a:rPr>
              <a:t>How </a:t>
            </a:r>
            <a:r>
              <a:rPr lang="en-US" sz="2500" b="1" i="1" dirty="0">
                <a:latin typeface="Constantia" pitchFamily="18" charset="0"/>
              </a:rPr>
              <a:t>does a person become moral?</a:t>
            </a:r>
          </a:p>
          <a:p>
            <a:pPr lvl="1">
              <a:defRPr/>
            </a:pPr>
            <a:r>
              <a:rPr lang="en-US" sz="2500" b="1" i="1" dirty="0">
                <a:latin typeface="Constantia" pitchFamily="18" charset="0"/>
              </a:rPr>
              <a:t>What factors influence a person behaves in a moral situation?</a:t>
            </a:r>
          </a:p>
          <a:p>
            <a:r>
              <a:rPr lang="en-US" sz="2800" dirty="0" smtClean="0">
                <a:latin typeface="Constantia" pitchFamily="18" charset="0"/>
              </a:rPr>
              <a:t>Two well-known moral theorists are </a:t>
            </a:r>
          </a:p>
          <a:p>
            <a:pPr lvl="1"/>
            <a:r>
              <a:rPr lang="en-US" sz="2500" dirty="0" smtClean="0">
                <a:latin typeface="Constantia" pitchFamily="18" charset="0"/>
              </a:rPr>
              <a:t>Kohlberg (1969) and Gilligan (1982)</a:t>
            </a:r>
          </a:p>
          <a:p>
            <a:endParaRPr lang="en-US" sz="2800" dirty="0" smtClean="0">
              <a:latin typeface="Constantia" pitchFamily="18" charset="0"/>
            </a:endParaRPr>
          </a:p>
          <a:p>
            <a:endParaRPr lang="en-US" sz="1900" dirty="0" smtClean="0">
              <a:latin typeface="Constantia" pitchFamily="18" charset="0"/>
            </a:endParaRPr>
          </a:p>
          <a:p>
            <a:endParaRPr lang="en-US" sz="2500" dirty="0" smtClean="0">
              <a:latin typeface="Constantia" pitchFamily="18" charset="0"/>
            </a:endParaRPr>
          </a:p>
          <a:p>
            <a:endParaRPr lang="en-US" sz="2200" dirty="0" smtClean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76713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Moral Principles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34400" cy="495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 Statement about broad, general, philosophical </a:t>
            </a:r>
            <a:r>
              <a:rPr lang="ar-JO" sz="2800" dirty="0" smtClean="0"/>
              <a:t>فلسفي </a:t>
            </a:r>
            <a:r>
              <a:rPr lang="en-US" sz="2800" dirty="0" smtClean="0">
                <a:latin typeface="Constantia" pitchFamily="18" charset="0"/>
              </a:rPr>
              <a:t>concepts such as autonomy &amp; justice </a:t>
            </a:r>
            <a:r>
              <a:rPr lang="ar-JO" sz="2800" dirty="0" smtClean="0"/>
              <a:t>عدالة</a:t>
            </a:r>
            <a:endParaRPr lang="en-US" sz="28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 Provide the foundation for moral rules. ( example; People should not lie is based on the principle  of respect for persons ( autonomy)).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Importance of Principles?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500" dirty="0" smtClean="0">
                <a:latin typeface="Constantia" pitchFamily="18" charset="0"/>
              </a:rPr>
              <a:t>In case of conflict if people disagree on actions but at least agree on principles which will be the guidance for actions.  For example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200" dirty="0" smtClean="0">
                <a:latin typeface="Constantia" pitchFamily="18" charset="0"/>
              </a:rPr>
              <a:t>all  people agree to the principle that nurses should respect their clients, even if people disagree as to whether the nurse should deceive a particular client about his prognosis </a:t>
            </a:r>
            <a:endParaRPr lang="en-US" sz="2500" dirty="0" smtClean="0">
              <a:latin typeface="Constantia" pitchFamily="18" charset="0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sz="2500" dirty="0">
              <a:latin typeface="Constantia" pitchFamily="18" charset="0"/>
            </a:endParaRPr>
          </a:p>
          <a:p>
            <a:pPr lvl="1"/>
            <a:endParaRPr lang="en-US" sz="24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nstantia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dirty="0" smtClean="0">
                <a:latin typeface="Constantia" pitchFamily="18" charset="0"/>
              </a:rPr>
              <a:t>Moral Principles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763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smtClean="0">
                <a:latin typeface="Constantia" pitchFamily="18" charset="0"/>
              </a:rPr>
              <a:t> </a:t>
            </a:r>
            <a:endParaRPr lang="en-US" sz="2500" dirty="0">
              <a:latin typeface="Constantia" pitchFamily="18" charset="0"/>
            </a:endParaRPr>
          </a:p>
          <a:p>
            <a:pPr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676400"/>
          <a:ext cx="784860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304800" y="3733800"/>
          <a:ext cx="8001000" cy="281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919518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Moral Principles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64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Autonomy</a:t>
            </a:r>
          </a:p>
          <a:p>
            <a:pPr lvl="1"/>
            <a:r>
              <a:rPr lang="en-US" dirty="0" smtClean="0">
                <a:latin typeface="Constantia" pitchFamily="18" charset="0"/>
              </a:rPr>
              <a:t>Nurses who follow this principle </a:t>
            </a:r>
          </a:p>
          <a:p>
            <a:pPr lvl="2"/>
            <a:r>
              <a:rPr lang="en-US" dirty="0" smtClean="0">
                <a:latin typeface="Constantia" pitchFamily="18" charset="0"/>
              </a:rPr>
              <a:t>Recognize that each client is unique &amp; has the right to be what he/ she is &amp; has the right to choose personal goals</a:t>
            </a:r>
          </a:p>
          <a:p>
            <a:pPr lvl="2"/>
            <a:r>
              <a:rPr lang="en-US" dirty="0" smtClean="0">
                <a:latin typeface="Constantia" pitchFamily="18" charset="0"/>
              </a:rPr>
              <a:t>Respect clients’ decisions even if these decisions according to nurses are not the best interest.</a:t>
            </a:r>
          </a:p>
          <a:p>
            <a:pPr lvl="2"/>
            <a:r>
              <a:rPr lang="en-US" dirty="0" smtClean="0">
                <a:latin typeface="Constantia" pitchFamily="18" charset="0"/>
              </a:rPr>
              <a:t>Treating others with considerations.</a:t>
            </a:r>
          </a:p>
          <a:p>
            <a:pPr lvl="2"/>
            <a:r>
              <a:rPr lang="en-US" dirty="0" smtClean="0">
                <a:latin typeface="Constantia" pitchFamily="18" charset="0"/>
              </a:rPr>
              <a:t> People should not be treated as impersonal source of knowledge or training. (thus an informed consent should be obtained before the client is participating in a study or procedures)</a:t>
            </a:r>
            <a:endParaRPr lang="en-US" sz="2100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Moral Principles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64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>
                <a:latin typeface="Constantia" pitchFamily="18" charset="0"/>
              </a:rPr>
              <a:t>Nonmaleficence</a:t>
            </a:r>
            <a:r>
              <a:rPr lang="en-US" sz="3200" dirty="0" smtClean="0">
                <a:latin typeface="Constantia" pitchFamily="18" charset="0"/>
              </a:rPr>
              <a:t>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 “ do no harm”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Harm: Intentionally; placing someone at risk &amp; unintentionally causing harm.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In nursing: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Intentional harm is never acceptable.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Placing a client at risk can happen 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Unintentional : when the risk could have not been anticipated.  </a:t>
            </a:r>
          </a:p>
          <a:p>
            <a:pPr fontAlgn="auto">
              <a:spcAft>
                <a:spcPts val="0"/>
              </a:spcAft>
              <a:defRPr/>
            </a:pPr>
            <a:endParaRPr lang="en-US" sz="3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Moral Principles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72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Constantia" pitchFamily="18" charset="0"/>
              </a:rPr>
              <a:t>Beneficence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 “doing good”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 Nurses are obligated to do good actions that benefit clients &amp; their support persons.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 Good actions can pose risk (e.g. a nurse advise a client to do exercise to improve health but should not do so if the client has heart attack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Justice “fairness”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Nurses are faced with situations where a sense of justice should be demonstrated.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Constantia" pitchFamily="18" charset="0"/>
              </a:rPr>
              <a:t>Exp: the nurse who do home visits ( how to distribute her of time among clients)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Moral Principles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64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Fidelity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To be faithful to agreement &amp; promises.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Nurses make promises such as I will find out for you about your medication OR I will be back with your pain medication ….. Nurse should take these promises seriously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Veracity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 Telling the truth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 Telling the dying person he is dying or not? Or lying to sick people when lie relieve anxiety or fear!!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 smtClean="0">
                <a:latin typeface="Cooper Black" pitchFamily="18" charset="0"/>
              </a:rPr>
              <a:t> </a:t>
            </a:r>
            <a:r>
              <a:rPr lang="en-US" sz="3600" dirty="0" smtClean="0">
                <a:latin typeface="Constantia" pitchFamily="18" charset="0"/>
              </a:rPr>
              <a:t>Moral Principles</a:t>
            </a:r>
            <a:endParaRPr lang="en-US" sz="3200" b="1" dirty="0" smtClean="0">
              <a:latin typeface="Cooper Black" pitchFamily="18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3400" cy="4648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Accountability  &amp; responsibility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 accountability :answerable to self &amp; others for one’s own action. 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en-US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Responsibility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the specific accountability associated with the performance of duties of particular role.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389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Values &amp; Ethics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4000" dirty="0" smtClean="0">
                <a:latin typeface="Constantia" pitchFamily="18" charset="0"/>
              </a:rPr>
              <a:t>Required Readings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r>
              <a:rPr lang="en-US" sz="3200" dirty="0" smtClean="0">
                <a:latin typeface="Constantia" pitchFamily="18" charset="0"/>
              </a:rPr>
              <a:t> </a:t>
            </a:r>
            <a:r>
              <a:rPr lang="en-US" sz="3200" dirty="0" err="1" smtClean="0">
                <a:latin typeface="Constantia" pitchFamily="18" charset="0"/>
              </a:rPr>
              <a:t>Kozier</a:t>
            </a:r>
            <a:r>
              <a:rPr lang="en-US" sz="3200" dirty="0" smtClean="0">
                <a:latin typeface="Constantia" pitchFamily="18" charset="0"/>
              </a:rPr>
              <a:t> &amp; </a:t>
            </a:r>
            <a:r>
              <a:rPr lang="en-US" sz="3200" dirty="0" err="1" smtClean="0">
                <a:latin typeface="Constantia" pitchFamily="18" charset="0"/>
              </a:rPr>
              <a:t>Erb's</a:t>
            </a:r>
            <a:r>
              <a:rPr lang="en-US" sz="3200" dirty="0" smtClean="0">
                <a:latin typeface="Constantia" pitchFamily="18" charset="0"/>
              </a:rPr>
              <a:t> Fundamentals of Nursing: Concepts, Process and Practice(2012) (9</a:t>
            </a:r>
            <a:r>
              <a:rPr lang="en-US" sz="3200" baseline="30000" dirty="0" smtClean="0">
                <a:latin typeface="Constantia" pitchFamily="18" charset="0"/>
              </a:rPr>
              <a:t>th</a:t>
            </a:r>
            <a:r>
              <a:rPr lang="en-US" sz="3200" dirty="0" smtClean="0">
                <a:latin typeface="Constantia" pitchFamily="18" charset="0"/>
              </a:rPr>
              <a:t> ed.) </a:t>
            </a:r>
            <a:endParaRPr lang="en-US" sz="3200" dirty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32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r>
              <a:rPr lang="en-US" sz="2500" b="1" u="sng" dirty="0" smtClean="0">
                <a:latin typeface="Constantia" pitchFamily="18" charset="0"/>
              </a:rPr>
              <a:t> Chapter Number 5</a:t>
            </a:r>
            <a:r>
              <a:rPr lang="en-US" sz="2500" dirty="0" smtClean="0">
                <a:latin typeface="Constantia" pitchFamily="18" charset="0"/>
              </a:rPr>
              <a:t>; Values, Ethics, and Advocacy(pages81-93)</a:t>
            </a: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Nursing Code of Ethics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763000" cy="487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latin typeface="Constantia" pitchFamily="18" charset="0"/>
              </a:rPr>
              <a:t>Is a </a:t>
            </a:r>
            <a:r>
              <a:rPr lang="en-US" sz="3200" b="1" i="1" dirty="0" smtClean="0">
                <a:latin typeface="Constantia" pitchFamily="18" charset="0"/>
              </a:rPr>
              <a:t>formal statement </a:t>
            </a:r>
            <a:r>
              <a:rPr lang="en-US" sz="3200" dirty="0" smtClean="0">
                <a:latin typeface="Constantia" pitchFamily="18" charset="0"/>
              </a:rPr>
              <a:t>of a group’s ideals &amp; values. It  is a set of </a:t>
            </a:r>
            <a:r>
              <a:rPr lang="en-US" sz="3200" b="1" i="1" dirty="0" smtClean="0">
                <a:latin typeface="Constantia" pitchFamily="18" charset="0"/>
              </a:rPr>
              <a:t>ethical principles </a:t>
            </a:r>
            <a:r>
              <a:rPr lang="en-US" sz="3200" dirty="0" smtClean="0">
                <a:latin typeface="Constantia" pitchFamily="18" charset="0"/>
              </a:rPr>
              <a:t>that is: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 </a:t>
            </a:r>
            <a:r>
              <a:rPr lang="en-US" b="1" i="1" dirty="0" smtClean="0">
                <a:latin typeface="Constantia" pitchFamily="18" charset="0"/>
              </a:rPr>
              <a:t>shared</a:t>
            </a:r>
            <a:r>
              <a:rPr lang="en-US" dirty="0" smtClean="0">
                <a:latin typeface="Constantia" pitchFamily="18" charset="0"/>
              </a:rPr>
              <a:t> by members of the group;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 reflects their </a:t>
            </a:r>
            <a:r>
              <a:rPr lang="en-US" b="1" i="1" dirty="0" smtClean="0">
                <a:latin typeface="Constantia" pitchFamily="18" charset="0"/>
              </a:rPr>
              <a:t>moral judgment </a:t>
            </a:r>
            <a:r>
              <a:rPr lang="en-US" dirty="0" smtClean="0">
                <a:latin typeface="Constantia" pitchFamily="18" charset="0"/>
              </a:rPr>
              <a:t>over time;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 serves as  </a:t>
            </a:r>
            <a:r>
              <a:rPr lang="en-US" b="1" i="1" dirty="0" smtClean="0">
                <a:latin typeface="Constantia" pitchFamily="18" charset="0"/>
              </a:rPr>
              <a:t>standards</a:t>
            </a:r>
            <a:r>
              <a:rPr lang="en-US" dirty="0" smtClean="0">
                <a:latin typeface="Constantia" pitchFamily="18" charset="0"/>
              </a:rPr>
              <a:t> for their professional actions. 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>
              <a:latin typeface="Constantia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Constantia" pitchFamily="18" charset="0"/>
              </a:rPr>
              <a:t>Codes of ethics usually have higher requirements than legal standards and they are never lower than the legal standards of the profession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3200" dirty="0" smtClean="0">
                <a:solidFill>
                  <a:schemeClr val="folHlink"/>
                </a:solidFill>
              </a:rPr>
              <a:t> </a:t>
            </a:r>
          </a:p>
          <a:p>
            <a:pPr marL="393700" lvl="2" indent="0">
              <a:lnSpc>
                <a:spcPct val="90000"/>
              </a:lnSpc>
              <a:buNone/>
            </a:pPr>
            <a:endParaRPr lang="en-US" sz="2200" dirty="0" smtClean="0">
              <a:latin typeface="Constantia" pitchFamily="18" charset="0"/>
            </a:endParaRPr>
          </a:p>
          <a:p>
            <a:pPr marL="622300" lvl="2">
              <a:lnSpc>
                <a:spcPct val="90000"/>
              </a:lnSpc>
            </a:pPr>
            <a:endParaRPr lang="en-US" dirty="0">
              <a:solidFill>
                <a:srgbClr val="320E04"/>
              </a:solidFill>
            </a:endParaRPr>
          </a:p>
          <a:p>
            <a:pPr marL="347663" lvl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8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>
            <a:normAutofit fontScale="90000"/>
          </a:bodyPr>
          <a:lstStyle/>
          <a:p>
            <a:pPr lvl="1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dirty="0" smtClean="0">
                <a:latin typeface="Constantia" pitchFamily="18" charset="0"/>
              </a:rPr>
              <a:t> </a:t>
            </a:r>
            <a:br>
              <a:rPr lang="en-US" dirty="0" smtClean="0">
                <a:latin typeface="Constantia" pitchFamily="18" charset="0"/>
              </a:rPr>
            </a:br>
            <a:r>
              <a:rPr lang="en-US" sz="4000" dirty="0" smtClean="0">
                <a:latin typeface="Constantia" pitchFamily="18" charset="0"/>
              </a:rPr>
              <a:t>Purposes of Nursing Code of Ethics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/>
            </a:r>
            <a:br>
              <a:rPr lang="en-US" sz="2800" b="1" dirty="0">
                <a:solidFill>
                  <a:sysClr val="windowText" lastClr="000000"/>
                </a:solidFill>
                <a:latin typeface="Cooper Black"/>
              </a:rPr>
            </a:br>
            <a:r>
              <a:rPr lang="en-US" sz="2800" b="1" dirty="0">
                <a:solidFill>
                  <a:sysClr val="windowText" lastClr="000000"/>
                </a:solidFill>
                <a:latin typeface="Cooper Black"/>
              </a:rPr>
              <a:t> 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5029200"/>
          </a:xfrm>
        </p:spPr>
        <p:txBody>
          <a:bodyPr/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1- </a:t>
            </a:r>
            <a:r>
              <a:rPr lang="en-US" sz="2800" b="1" i="1" dirty="0" smtClean="0">
                <a:latin typeface="Constantia" pitchFamily="18" charset="0"/>
              </a:rPr>
              <a:t>Inform</a:t>
            </a:r>
            <a:r>
              <a:rPr lang="en-US" sz="2800" dirty="0" smtClean="0">
                <a:latin typeface="Constantia" pitchFamily="18" charset="0"/>
              </a:rPr>
              <a:t> the public about the minimum standards of profession &amp; help them understand   professional nursing conduct</a:t>
            </a:r>
            <a:endParaRPr lang="en-US" sz="2800" dirty="0" smtClean="0">
              <a:latin typeface="Constant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2- professional </a:t>
            </a:r>
            <a:r>
              <a:rPr lang="en-US" sz="2800" b="1" i="1" dirty="0" smtClean="0">
                <a:latin typeface="Constantia" pitchFamily="18" charset="0"/>
              </a:rPr>
              <a:t>commitment</a:t>
            </a:r>
            <a:r>
              <a:rPr lang="en-US" sz="2800" dirty="0" smtClean="0">
                <a:latin typeface="Constantia" pitchFamily="18" charset="0"/>
              </a:rPr>
              <a:t> </a:t>
            </a:r>
            <a:r>
              <a:rPr lang="en-US" sz="2800" dirty="0" smtClean="0">
                <a:latin typeface="Constantia" pitchFamily="18" charset="0"/>
              </a:rPr>
              <a:t>to public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3- Outline the major </a:t>
            </a:r>
            <a:r>
              <a:rPr lang="en-US" sz="2800" b="1" i="1" dirty="0" smtClean="0">
                <a:latin typeface="Constantia" pitchFamily="18" charset="0"/>
              </a:rPr>
              <a:t>ethical consideration </a:t>
            </a:r>
            <a:r>
              <a:rPr lang="en-US" sz="2800" dirty="0" smtClean="0">
                <a:latin typeface="Constantia" pitchFamily="18" charset="0"/>
              </a:rPr>
              <a:t>of the profession.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4- Provide ethical </a:t>
            </a:r>
            <a:r>
              <a:rPr lang="en-US" sz="2800" b="1" i="1" dirty="0" smtClean="0">
                <a:latin typeface="Constantia" pitchFamily="18" charset="0"/>
              </a:rPr>
              <a:t>standards</a:t>
            </a:r>
            <a:r>
              <a:rPr lang="en-US" sz="2800" dirty="0" smtClean="0">
                <a:latin typeface="Constantia" pitchFamily="18" charset="0"/>
              </a:rPr>
              <a:t> for professional behavior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 5- Guide the profession in </a:t>
            </a:r>
            <a:r>
              <a:rPr lang="en-US" sz="2800" b="1" i="1" dirty="0" smtClean="0">
                <a:latin typeface="Constantia" pitchFamily="18" charset="0"/>
              </a:rPr>
              <a:t>self-regulation</a:t>
            </a:r>
            <a:r>
              <a:rPr lang="en-US" sz="2800" dirty="0" smtClean="0">
                <a:latin typeface="Constantia" pitchFamily="18" charset="0"/>
              </a:rPr>
              <a:t>.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Constantia" pitchFamily="18" charset="0"/>
              </a:rPr>
              <a:t> 6- Remind nurses of their </a:t>
            </a:r>
            <a:r>
              <a:rPr lang="en-US" sz="2800" b="1" i="1" dirty="0" smtClean="0">
                <a:latin typeface="Constantia" pitchFamily="18" charset="0"/>
              </a:rPr>
              <a:t>responsibilities</a:t>
            </a:r>
            <a:r>
              <a:rPr lang="en-US" sz="2800" dirty="0" smtClean="0">
                <a:latin typeface="Constantia" pitchFamily="18" charset="0"/>
              </a:rPr>
              <a:t> when caring for the sick.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sz="3200" dirty="0" smtClean="0">
                <a:solidFill>
                  <a:schemeClr val="folHlink"/>
                </a:solidFill>
              </a:rPr>
              <a:t> </a:t>
            </a:r>
          </a:p>
          <a:p>
            <a:pPr marL="393700" lvl="2" indent="0">
              <a:lnSpc>
                <a:spcPct val="90000"/>
              </a:lnSpc>
              <a:buNone/>
            </a:pPr>
            <a:endParaRPr lang="en-US" sz="2200" dirty="0" smtClean="0">
              <a:latin typeface="Constantia" pitchFamily="18" charset="0"/>
            </a:endParaRPr>
          </a:p>
          <a:p>
            <a:pPr marL="622300" lvl="2">
              <a:lnSpc>
                <a:spcPct val="90000"/>
              </a:lnSpc>
            </a:pPr>
            <a:endParaRPr lang="en-US" dirty="0">
              <a:solidFill>
                <a:srgbClr val="320E04"/>
              </a:solidFill>
            </a:endParaRPr>
          </a:p>
          <a:p>
            <a:pPr marL="347663" lvl="1">
              <a:lnSpc>
                <a:spcPct val="90000"/>
              </a:lnSpc>
            </a:pPr>
            <a:endParaRPr lang="en-US" sz="2500" dirty="0">
              <a:latin typeface="Constantia" pitchFamily="18" charset="0"/>
            </a:endParaRPr>
          </a:p>
          <a:p>
            <a:endParaRPr lang="en-US" sz="1500" dirty="0" smtClean="0">
              <a:latin typeface="Constantia" pitchFamily="18" charset="0"/>
            </a:endParaRPr>
          </a:p>
          <a:p>
            <a:pPr lvl="1"/>
            <a:endParaRPr lang="en-US" sz="2100" dirty="0" smtClean="0">
              <a:latin typeface="Constantia" pitchFamily="18" charset="0"/>
            </a:endParaRPr>
          </a:p>
          <a:p>
            <a:endParaRPr lang="en-US" sz="2400" dirty="0" smtClean="0">
              <a:latin typeface="Constantia" pitchFamily="18" charset="0"/>
            </a:endParaRPr>
          </a:p>
          <a:p>
            <a:endParaRPr lang="en-US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8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Importance of Ethics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 fontScale="92500"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Because of the special nurse-client relationship, nurses deal with intimate and crucial </a:t>
            </a:r>
            <a:r>
              <a:rPr lang="ar-JO" sz="3200" dirty="0"/>
              <a:t>عصيب</a:t>
            </a:r>
            <a:r>
              <a:rPr lang="en-US" sz="3400" dirty="0" smtClean="0">
                <a:latin typeface="Constantia" pitchFamily="18" charset="0"/>
              </a:rPr>
              <a:t> human events such as birth, suffering and death.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 During these sensitive events   clients  may face difficult choices in which they need support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Shortage of nurses may create moral </a:t>
            </a:r>
            <a:r>
              <a:rPr lang="ar-JO" sz="3200" dirty="0"/>
              <a:t>أخلاقي </a:t>
            </a:r>
            <a:r>
              <a:rPr lang="en-US" sz="3400" dirty="0" smtClean="0">
                <a:latin typeface="Constantia" pitchFamily="18" charset="0"/>
              </a:rPr>
              <a:t>problems</a:t>
            </a:r>
            <a:endParaRPr lang="en-US" sz="31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Values </a:t>
            </a:r>
            <a:r>
              <a:rPr lang="ar-JO" sz="3600" dirty="0"/>
              <a:t>القيم</a:t>
            </a:r>
            <a:r>
              <a:rPr lang="en-US" sz="3600" dirty="0" smtClean="0">
                <a:latin typeface="Constantia" pitchFamily="18" charset="0"/>
              </a:rPr>
              <a:t>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/>
          </a:bodyPr>
          <a:lstStyle/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Values: are enduring </a:t>
            </a:r>
            <a:r>
              <a:rPr lang="ar-JO" sz="3200" dirty="0"/>
              <a:t>ثابت</a:t>
            </a:r>
            <a:r>
              <a:rPr lang="en-GB" sz="3100" dirty="0" smtClean="0">
                <a:latin typeface="Constantia" pitchFamily="18" charset="0"/>
              </a:rPr>
              <a:t> beliefs or attitudes about the </a:t>
            </a:r>
            <a:r>
              <a:rPr lang="en-GB" sz="3100" b="1" i="1" dirty="0" smtClean="0">
                <a:latin typeface="Constantia" pitchFamily="18" charset="0"/>
              </a:rPr>
              <a:t>worth</a:t>
            </a:r>
            <a:r>
              <a:rPr lang="en-GB" sz="3100" dirty="0" smtClean="0">
                <a:latin typeface="Constantia" pitchFamily="18" charset="0"/>
              </a:rPr>
              <a:t> of a person, object, idea, or action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3100" dirty="0" smtClean="0">
              <a:latin typeface="Constantia" pitchFamily="18" charset="0"/>
            </a:endParaRP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Values influence decisions and actions (e.g. Nurse’s ethical decision making)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3100" dirty="0" smtClean="0">
              <a:latin typeface="Constantia" pitchFamily="18" charset="0"/>
            </a:endParaRPr>
          </a:p>
          <a:p>
            <a:pPr marL="319405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Values influence health (some culture value treatment by folk </a:t>
            </a:r>
            <a:r>
              <a:rPr lang="ar-JO" sz="3200" dirty="0" smtClean="0"/>
              <a:t>شعبي</a:t>
            </a:r>
            <a:r>
              <a:rPr lang="en-GB" sz="3100" dirty="0" smtClean="0">
                <a:latin typeface="Constantia" pitchFamily="18" charset="0"/>
              </a:rPr>
              <a:t> healer over that by a physician)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31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Values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/>
          </a:bodyPr>
          <a:lstStyle/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 Values may be unspoken and unconsciously held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3100" dirty="0" smtClean="0">
              <a:latin typeface="Constantia" pitchFamily="18" charset="0"/>
            </a:endParaRP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 people hold values about work, family religion, money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3100" dirty="0" smtClean="0">
              <a:latin typeface="Constantia" pitchFamily="18" charset="0"/>
            </a:endParaRP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Not all values are moral values</a:t>
            </a: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sz="3100" dirty="0" smtClean="0">
              <a:latin typeface="Constantia" pitchFamily="18" charset="0"/>
            </a:endParaRPr>
          </a:p>
          <a:p>
            <a:pPr marL="319405" indent="-27432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sz="3100" dirty="0" smtClean="0">
                <a:latin typeface="Constantia" pitchFamily="18" charset="0"/>
              </a:rPr>
              <a:t>Beliefs and attitudes are related to values but not identical to values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Values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There are personal values, societal values and professional values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People need societal values to feel accepted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Personal value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 a person internalize some or all values that driven from society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People need personal values to have a sense of individuality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Professional values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500" dirty="0" smtClean="0">
                <a:latin typeface="Constantia" pitchFamily="18" charset="0"/>
              </a:rPr>
              <a:t>Acquired during socialization  into nursing from codes of ethics, nursing experiences, teachers and peers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Essential Nursing Values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latin typeface="Constantia" pitchFamily="18" charset="0"/>
              </a:rPr>
              <a:t>The American Association of College of Nursing (AACN) identified </a:t>
            </a:r>
            <a:r>
              <a:rPr lang="en-US" sz="2800" b="1" dirty="0" smtClean="0">
                <a:latin typeface="Constantia" pitchFamily="18" charset="0"/>
              </a:rPr>
              <a:t>five</a:t>
            </a:r>
            <a:r>
              <a:rPr lang="en-US" sz="2800" dirty="0" smtClean="0">
                <a:latin typeface="Constantia" pitchFamily="18" charset="0"/>
              </a:rPr>
              <a:t> values for the professional nurse:</a:t>
            </a:r>
          </a:p>
          <a:p>
            <a:pPr>
              <a:lnSpc>
                <a:spcPct val="90000"/>
              </a:lnSpc>
              <a:defRPr/>
            </a:pPr>
            <a:endParaRPr lang="en-US" sz="2800" dirty="0" smtClean="0">
              <a:latin typeface="Constant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500" b="1" dirty="0" smtClean="0">
                <a:latin typeface="Constantia" pitchFamily="18" charset="0"/>
              </a:rPr>
              <a:t>Altruism </a:t>
            </a:r>
            <a:r>
              <a:rPr lang="ar-JO" sz="2000" dirty="0"/>
              <a:t>إيثار </a:t>
            </a:r>
            <a:r>
              <a:rPr lang="en-US" sz="2500" dirty="0" smtClean="0">
                <a:latin typeface="Constantia" pitchFamily="18" charset="0"/>
              </a:rPr>
              <a:t>: a concern of the welfare &amp; well-being of others</a:t>
            </a:r>
          </a:p>
          <a:p>
            <a:pPr lvl="1">
              <a:lnSpc>
                <a:spcPct val="90000"/>
              </a:lnSpc>
              <a:defRPr/>
            </a:pPr>
            <a:endParaRPr lang="en-US" sz="2500" dirty="0" smtClean="0">
              <a:latin typeface="Constant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500" b="1" dirty="0" smtClean="0">
                <a:latin typeface="Constantia" pitchFamily="18" charset="0"/>
              </a:rPr>
              <a:t>Autonomy </a:t>
            </a:r>
            <a:r>
              <a:rPr lang="ar-JO" sz="2000" dirty="0" smtClean="0"/>
              <a:t>الاستقلال</a:t>
            </a:r>
            <a:r>
              <a:rPr lang="en-US" sz="2000" dirty="0" smtClean="0"/>
              <a:t> </a:t>
            </a:r>
            <a:r>
              <a:rPr lang="en-US" sz="2500" b="1" dirty="0" smtClean="0">
                <a:latin typeface="Constantia" pitchFamily="18" charset="0"/>
              </a:rPr>
              <a:t>: </a:t>
            </a:r>
            <a:r>
              <a:rPr lang="en-US" sz="2500" dirty="0" smtClean="0">
                <a:latin typeface="Constantia" pitchFamily="18" charset="0"/>
              </a:rPr>
              <a:t>the right to self-determination (nurse must respect client’s rights to make decisions about his health)</a:t>
            </a:r>
          </a:p>
          <a:p>
            <a:pPr lvl="1">
              <a:lnSpc>
                <a:spcPct val="90000"/>
              </a:lnSpc>
              <a:defRPr/>
            </a:pPr>
            <a:endParaRPr lang="en-US" sz="2500" dirty="0" smtClean="0">
              <a:latin typeface="Constant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500" b="1" dirty="0" smtClean="0">
                <a:latin typeface="Constantia" pitchFamily="18" charset="0"/>
              </a:rPr>
              <a:t>Human dignity </a:t>
            </a:r>
            <a:r>
              <a:rPr lang="ar-JO" sz="2000" dirty="0"/>
              <a:t>كرامة الإنسان </a:t>
            </a:r>
            <a:r>
              <a:rPr lang="en-US" sz="2500" dirty="0" smtClean="0">
                <a:latin typeface="Constantia" pitchFamily="18" charset="0"/>
              </a:rPr>
              <a:t>: respect for the inherent worth and uniqueness of individuals (a nurse must value and respect all patients and colleagues)</a:t>
            </a:r>
          </a:p>
          <a:p>
            <a:pPr lvl="1">
              <a:lnSpc>
                <a:spcPct val="90000"/>
              </a:lnSpc>
              <a:defRPr/>
            </a:pPr>
            <a:endParaRPr lang="en-US" sz="2500" dirty="0" smtClean="0">
              <a:latin typeface="Constant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500" b="1" dirty="0" smtClean="0">
                <a:latin typeface="Constantia" pitchFamily="18" charset="0"/>
              </a:rPr>
              <a:t>Integrity </a:t>
            </a:r>
            <a:r>
              <a:rPr lang="ar-JO" sz="2000" dirty="0"/>
              <a:t>نزاهة </a:t>
            </a:r>
            <a:r>
              <a:rPr lang="en-US" sz="2500" dirty="0" smtClean="0">
                <a:latin typeface="Constantia" pitchFamily="18" charset="0"/>
              </a:rPr>
              <a:t>: practice nursing in accordance with an appropriate code of ethics </a:t>
            </a:r>
            <a:r>
              <a:rPr lang="en-US" sz="2500" dirty="0" smtClean="0">
                <a:latin typeface="Constantia" pitchFamily="18" charset="0"/>
              </a:rPr>
              <a:t>and </a:t>
            </a:r>
            <a:r>
              <a:rPr lang="en-US" sz="2500" dirty="0" smtClean="0">
                <a:latin typeface="Constantia" pitchFamily="18" charset="0"/>
              </a:rPr>
              <a:t>accepted standards of practice (a nurse should be honest and provide care based on ethical framework</a:t>
            </a:r>
          </a:p>
          <a:p>
            <a:pPr lvl="1">
              <a:lnSpc>
                <a:spcPct val="90000"/>
              </a:lnSpc>
              <a:defRPr/>
            </a:pPr>
            <a:endParaRPr lang="en-US" sz="2500" dirty="0" smtClean="0">
              <a:latin typeface="Constantia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500" b="1" dirty="0" smtClean="0">
                <a:latin typeface="Constantia" pitchFamily="18" charset="0"/>
              </a:rPr>
              <a:t>Social justice </a:t>
            </a:r>
            <a:r>
              <a:rPr lang="ar-JO" sz="2000" dirty="0"/>
              <a:t>العدالة</a:t>
            </a:r>
            <a:r>
              <a:rPr lang="en-US" sz="2500" dirty="0" smtClean="0">
                <a:latin typeface="Constantia" pitchFamily="18" charset="0"/>
              </a:rPr>
              <a:t>: fair treatment regardless race, ethnicity, age economic status..</a:t>
            </a:r>
          </a:p>
          <a:p>
            <a:pPr lvl="1">
              <a:lnSpc>
                <a:spcPct val="90000"/>
              </a:lnSpc>
              <a:defRPr/>
            </a:pPr>
            <a:endParaRPr lang="en-US" sz="22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endParaRPr lang="en-US" sz="28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37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4300" dirty="0" smtClean="0">
              <a:latin typeface="Constantia" pitchFamily="18" charset="0"/>
            </a:endParaRP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500" dirty="0" smtClean="0">
              <a:latin typeface="Constantia" pitchFamily="18" charset="0"/>
            </a:endParaRPr>
          </a:p>
          <a:p>
            <a:pPr marL="914717" lvl="2" indent="-274320" fontAlgn="auto">
              <a:spcAft>
                <a:spcPts val="0"/>
              </a:spcAft>
              <a:defRPr/>
            </a:pPr>
            <a:endParaRPr lang="en-US" sz="25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600" dirty="0" smtClean="0">
                <a:latin typeface="Constantia" pitchFamily="18" charset="0"/>
              </a:rPr>
              <a:t> </a:t>
            </a:r>
            <a:r>
              <a:rPr lang="en-US" sz="3600" dirty="0">
                <a:latin typeface="Constantia" pitchFamily="18" charset="0"/>
              </a:rPr>
              <a:t>Values </a:t>
            </a:r>
            <a:r>
              <a:rPr lang="en-US" sz="3600" dirty="0" smtClean="0">
                <a:latin typeface="Constantia" pitchFamily="18" charset="0"/>
              </a:rPr>
              <a:t>:Beliefs  </a:t>
            </a:r>
            <a:endParaRPr lang="en-US" sz="3600" b="1" dirty="0" smtClean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76400"/>
            <a:ext cx="8763000" cy="4876800"/>
          </a:xfrm>
        </p:spPr>
        <p:txBody>
          <a:bodyPr>
            <a:normAutofit fontScale="62500" lnSpcReduction="20000"/>
          </a:bodyPr>
          <a:lstStyle/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Beliefs are interpretations or conclusions that people </a:t>
            </a:r>
            <a:r>
              <a:rPr lang="en-US" sz="3400" b="1" i="1" dirty="0" smtClean="0">
                <a:latin typeface="Constantia" pitchFamily="18" charset="0"/>
              </a:rPr>
              <a:t>accept as true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They are based more on faith than fact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May last only for short time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Beliefs do not necessarily involve values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Example (belief); if I study hard I will get a good grade</a:t>
            </a: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Example (belief involve value); good grades are important to me I must study hard to get a good grade</a:t>
            </a:r>
            <a:endParaRPr lang="en-US" sz="21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endParaRPr lang="en-US" sz="3400" dirty="0" smtClean="0">
              <a:latin typeface="Constantia" pitchFamily="18" charset="0"/>
            </a:endParaRPr>
          </a:p>
          <a:p>
            <a:pPr marL="319405" indent="-274320" fontAlgn="auto">
              <a:spcAft>
                <a:spcPts val="0"/>
              </a:spcAft>
              <a:defRPr/>
            </a:pPr>
            <a:r>
              <a:rPr lang="en-US" sz="3400" dirty="0" smtClean="0">
                <a:latin typeface="Constantia" pitchFamily="18" charset="0"/>
              </a:rPr>
              <a:t>are judged </a:t>
            </a:r>
            <a:r>
              <a:rPr lang="ar-JO" sz="2000" dirty="0"/>
              <a:t>الحكم</a:t>
            </a:r>
            <a:r>
              <a:rPr lang="en-US" sz="3400" dirty="0" smtClean="0">
                <a:latin typeface="Constantia" pitchFamily="18" charset="0"/>
              </a:rPr>
              <a:t> as correct or incorrect</a:t>
            </a:r>
          </a:p>
          <a:p>
            <a:pPr marL="640080" lvl="1" indent="-274320" fontAlgn="auto">
              <a:spcAft>
                <a:spcPts val="0"/>
              </a:spcAft>
              <a:buNone/>
              <a:defRPr/>
            </a:pPr>
            <a:endParaRPr lang="en-US" sz="28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9754</TotalTime>
  <Words>2063</Words>
  <Application>Microsoft Office PowerPoint</Application>
  <PresentationFormat>On-screen Show (4:3)</PresentationFormat>
  <Paragraphs>330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Median</vt:lpstr>
      <vt:lpstr>              values &amp; ethics Dr. Reem ali </vt:lpstr>
      <vt:lpstr>Values &amp; Ethics</vt:lpstr>
      <vt:lpstr>Values &amp; Ethics</vt:lpstr>
      <vt:lpstr>Importance of Ethics</vt:lpstr>
      <vt:lpstr> Values القيم  </vt:lpstr>
      <vt:lpstr> Values  </vt:lpstr>
      <vt:lpstr> Values  </vt:lpstr>
      <vt:lpstr> Essential Nursing Values  </vt:lpstr>
      <vt:lpstr> Values :Beliefs  </vt:lpstr>
      <vt:lpstr> Values : Attitudes</vt:lpstr>
      <vt:lpstr> Values Transmission</vt:lpstr>
      <vt:lpstr> Values Clarification توضيح </vt:lpstr>
      <vt:lpstr> Values Clarification</vt:lpstr>
      <vt:lpstr> Clarifying the Nurse’s Values</vt:lpstr>
      <vt:lpstr> Clarifying Client Values</vt:lpstr>
      <vt:lpstr> Process of Clarifying Client Values</vt:lpstr>
      <vt:lpstr> Clarifying Client Values</vt:lpstr>
      <vt:lpstr>Morality &amp; Ethics</vt:lpstr>
      <vt:lpstr>Morality &amp; Ethics</vt:lpstr>
      <vt:lpstr>Morality &amp; Ethics</vt:lpstr>
      <vt:lpstr>Morality &amp; Ethics</vt:lpstr>
      <vt:lpstr>Morality &amp; Ethics</vt:lpstr>
      <vt:lpstr> Moral Principles</vt:lpstr>
      <vt:lpstr>    Moral Principles   </vt:lpstr>
      <vt:lpstr> Moral Principles</vt:lpstr>
      <vt:lpstr> Moral Principles</vt:lpstr>
      <vt:lpstr> Moral Principles</vt:lpstr>
      <vt:lpstr> Moral Principles</vt:lpstr>
      <vt:lpstr> Moral Principles</vt:lpstr>
      <vt:lpstr>    Nursing Code of Ethics   </vt:lpstr>
      <vt:lpstr>    Purposes of Nursing Code of Ethics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of Newborns &amp; Infants  (MW 412)</dc:title>
  <dc:creator>Tahani</dc:creator>
  <cp:lastModifiedBy>Reem</cp:lastModifiedBy>
  <cp:revision>657</cp:revision>
  <dcterms:created xsi:type="dcterms:W3CDTF">2011-02-07T20:45:47Z</dcterms:created>
  <dcterms:modified xsi:type="dcterms:W3CDTF">2011-12-28T12:56:58Z</dcterms:modified>
</cp:coreProperties>
</file>