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310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303" r:id="rId28"/>
    <p:sldId id="304" r:id="rId29"/>
    <p:sldId id="305" r:id="rId30"/>
    <p:sldId id="309" r:id="rId31"/>
    <p:sldId id="29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29C7D-3983-4631-9392-32ACAA1A01D3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C3D13-5CD2-4634-A846-DCB9DB388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9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815C089-D302-45EE-80D1-84E8B50FBE0A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md.com/eye-health/picture-of-the-eyes" TargetMode="External"/><Relationship Id="rId2" Type="http://schemas.openxmlformats.org/officeDocument/2006/relationships/hyperlink" Target="http://www.webmd.com/hw-popup/drainage-angle-in-the-ey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1482725" y="3108325"/>
            <a:ext cx="6137275" cy="1920875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Chapter 58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Assessment and Management of Patients With Eye and Vision Disorders </a:t>
            </a:r>
          </a:p>
        </p:txBody>
      </p:sp>
      <p:sp>
        <p:nvSpPr>
          <p:cNvPr id="3075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259388"/>
            <a:ext cx="6400800" cy="50165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en-US" sz="1200" smtClean="0"/>
          </a:p>
          <a:p>
            <a:pPr eaLnBrk="1" hangingPunct="1">
              <a:lnSpc>
                <a:spcPct val="70000"/>
              </a:lnSpc>
            </a:pPr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738822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762001"/>
            <a:ext cx="8524875" cy="60959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Diagnostic Evaluation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Tonometry</a:t>
            </a:r>
          </a:p>
          <a:p>
            <a:pPr lvl="1" eaLnBrk="1" hangingPunct="1"/>
            <a:r>
              <a:rPr lang="en-US" dirty="0" smtClean="0"/>
              <a:t>Measures intraocular pressure</a:t>
            </a:r>
          </a:p>
          <a:p>
            <a:pPr eaLnBrk="1" hangingPunct="1"/>
            <a:r>
              <a:rPr lang="en-US" dirty="0" err="1" smtClean="0"/>
              <a:t>Gonioscopy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Visualizes the angle of the anterior chamber</a:t>
            </a:r>
          </a:p>
          <a:p>
            <a:pPr eaLnBrk="1" hangingPunct="1"/>
            <a:r>
              <a:rPr lang="en-US" dirty="0" err="1" smtClean="0"/>
              <a:t>Perimetry</a:t>
            </a:r>
            <a:r>
              <a:rPr lang="en-US" dirty="0" smtClean="0"/>
              <a:t> testing </a:t>
            </a:r>
          </a:p>
          <a:p>
            <a:pPr lvl="1" eaLnBrk="1" hangingPunct="1"/>
            <a:r>
              <a:rPr lang="en-US" dirty="0" smtClean="0"/>
              <a:t>Evaluates field of vision</a:t>
            </a:r>
          </a:p>
          <a:p>
            <a:pPr lvl="1" eaLnBrk="1" hangingPunct="1"/>
            <a:r>
              <a:rPr lang="en-US" dirty="0" err="1" smtClean="0"/>
              <a:t>Scotomas</a:t>
            </a:r>
            <a:r>
              <a:rPr lang="en-US" dirty="0" smtClean="0"/>
              <a:t>: blind areas in the visual field </a:t>
            </a:r>
          </a:p>
        </p:txBody>
      </p:sp>
    </p:spTree>
    <p:extLst>
      <p:ext uri="{BB962C8B-B14F-4D97-AF65-F5344CB8AC3E}">
        <p14:creationId xmlns:p14="http://schemas.microsoft.com/office/powerpoint/2010/main" val="40747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381001"/>
            <a:ext cx="8524875" cy="9143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Impaired Vision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Refractive errors</a:t>
            </a:r>
          </a:p>
          <a:p>
            <a:pPr lvl="1" eaLnBrk="1" hangingPunct="1"/>
            <a:r>
              <a:rPr lang="en-US" dirty="0" smtClean="0"/>
              <a:t>Can be corrected by lenses which focus light rays on the retina</a:t>
            </a:r>
          </a:p>
          <a:p>
            <a:pPr eaLnBrk="1" hangingPunct="1"/>
            <a:r>
              <a:rPr lang="en-US" dirty="0" err="1" smtClean="0"/>
              <a:t>Emmetropia</a:t>
            </a:r>
            <a:r>
              <a:rPr lang="en-US" dirty="0" smtClean="0"/>
              <a:t>: normal vision</a:t>
            </a:r>
          </a:p>
          <a:p>
            <a:pPr eaLnBrk="1" hangingPunct="1"/>
            <a:r>
              <a:rPr lang="en-US" dirty="0" smtClean="0"/>
              <a:t>Myopia: nearsighted</a:t>
            </a:r>
          </a:p>
          <a:p>
            <a:pPr eaLnBrk="1" hangingPunct="1"/>
            <a:r>
              <a:rPr lang="en-US" dirty="0" smtClean="0"/>
              <a:t>Hyperopia: farsighted</a:t>
            </a:r>
          </a:p>
          <a:p>
            <a:pPr eaLnBrk="1" hangingPunct="1"/>
            <a:r>
              <a:rPr lang="en-US" dirty="0" smtClean="0"/>
              <a:t>Astigmatism: distortion due to irregularity of the cornea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70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31900"/>
            <a:ext cx="8524875" cy="7683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Eyeball shape determines visual acuity in refractive errors</a:t>
            </a:r>
          </a:p>
        </p:txBody>
      </p:sp>
      <p:pic>
        <p:nvPicPr>
          <p:cNvPr id="16387" name="Picture 4" descr="E:\Suvarna\Connection\CD\Smeltzer IRDVD\Input\Images from VT\Image\jpg\jpg chap 37 to 72\figure_58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2235200"/>
            <a:ext cx="269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49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533401"/>
            <a:ext cx="8524875" cy="53339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Glaucoma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A group of ocular conditions in which damage to the optic nerve is related to increased intraocular pressure (IOP) caused by congestion of the aqueous humor</a:t>
            </a:r>
          </a:p>
          <a:p>
            <a:pPr eaLnBrk="1" hangingPunct="1"/>
            <a:r>
              <a:rPr lang="en-US" dirty="0" smtClean="0"/>
              <a:t>The leading cause of blindness in adults in the U.S.</a:t>
            </a:r>
          </a:p>
          <a:p>
            <a:pPr eaLnBrk="1" hangingPunct="1"/>
            <a:r>
              <a:rPr lang="en-US" dirty="0" smtClean="0"/>
              <a:t>Incidence increases with age</a:t>
            </a:r>
          </a:p>
          <a:p>
            <a:pPr eaLnBrk="1" hangingPunct="1"/>
            <a:r>
              <a:rPr lang="en-US" dirty="0" smtClean="0"/>
              <a:t>Risk factors</a:t>
            </a:r>
            <a:br>
              <a:rPr lang="en-US" dirty="0" smtClean="0"/>
            </a:b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9448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71" name="Rectangle 7"/>
          <p:cNvSpPr>
            <a:spLocks noGrp="1" noChangeArrowheads="1"/>
          </p:cNvSpPr>
          <p:nvPr>
            <p:ph type="title"/>
          </p:nvPr>
        </p:nvSpPr>
        <p:spPr>
          <a:xfrm>
            <a:off x="430213" y="304800"/>
            <a:ext cx="8524875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Pathophysiology of Glaucoma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8435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Normal Outflow of Aqueous Humor</a:t>
            </a:r>
          </a:p>
          <a:p>
            <a:pPr eaLnBrk="1" hangingPunct="1"/>
            <a:r>
              <a:rPr lang="en-US" sz="2000" smtClean="0"/>
              <a:t>Refer to fig. 58-7</a:t>
            </a:r>
          </a:p>
          <a:p>
            <a:pPr eaLnBrk="1" hangingPunct="1"/>
            <a:endParaRPr lang="en-US" sz="2000" smtClean="0"/>
          </a:p>
        </p:txBody>
      </p:sp>
      <p:sp>
        <p:nvSpPr>
          <p:cNvPr id="18436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In glaucoma, aqueous production and drainage are not in balance.  </a:t>
            </a:r>
          </a:p>
          <a:p>
            <a:pPr eaLnBrk="1" hangingPunct="1"/>
            <a:r>
              <a:rPr lang="en-US" sz="2000" smtClean="0"/>
              <a:t>When aqueous outflow is blocked, pressure builds up in the eye.</a:t>
            </a:r>
          </a:p>
          <a:p>
            <a:pPr eaLnBrk="1" hangingPunct="1"/>
            <a:r>
              <a:rPr lang="en-US" sz="2000" smtClean="0"/>
              <a:t>Increased IOP causes irreversible mechanical and/or ischemic damage.</a:t>
            </a:r>
          </a:p>
          <a:p>
            <a:pPr eaLnBrk="1" hangingPunct="1"/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val="40786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57300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Types of Glaucoma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851025"/>
            <a:ext cx="8613775" cy="43957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Open-angle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Angle-closure </a:t>
            </a:r>
            <a:r>
              <a:rPr lang="en-US" dirty="0" smtClean="0"/>
              <a:t>(pupillary block) glaucoma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Congenital </a:t>
            </a:r>
            <a:r>
              <a:rPr lang="en-US" dirty="0" err="1" smtClean="0"/>
              <a:t>glaucomas</a:t>
            </a:r>
            <a:r>
              <a:rPr lang="en-US" dirty="0" smtClean="0"/>
              <a:t> and glaucoma secondary to other conditions</a:t>
            </a:r>
          </a:p>
        </p:txBody>
      </p:sp>
    </p:spTree>
    <p:extLst>
      <p:ext uri="{BB962C8B-B14F-4D97-AF65-F5344CB8AC3E}">
        <p14:creationId xmlns:p14="http://schemas.microsoft.com/office/powerpoint/2010/main" val="15994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533401"/>
            <a:ext cx="8524875" cy="9143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Clinical Manifestations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“Silent thief”; unaware of the condition until there is significant vision loss; peripheral vision loss, blurring, halos, difficulty focusing, difficulty adjusting eyes to low lighting</a:t>
            </a:r>
          </a:p>
          <a:p>
            <a:pPr eaLnBrk="1" hangingPunct="1"/>
            <a:r>
              <a:rPr lang="en-US" dirty="0" smtClean="0"/>
              <a:t>May also have aching or discomfort around eyes or headache 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86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533401"/>
            <a:ext cx="8524875" cy="9143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Diagnostic Findings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Tonometry to assess IOP</a:t>
            </a:r>
          </a:p>
          <a:p>
            <a:pPr eaLnBrk="1" hangingPunct="1"/>
            <a:r>
              <a:rPr lang="en-US" sz="2000" smtClean="0"/>
              <a:t>Gonioscopy to assess the angle of the anterior chamber</a:t>
            </a:r>
          </a:p>
          <a:p>
            <a:pPr eaLnBrk="1" hangingPunct="1"/>
            <a:r>
              <a:rPr lang="en-US" sz="2000" smtClean="0"/>
              <a:t>Perimetry to assess vision loss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Progression of visual field defects</a:t>
            </a:r>
          </a:p>
          <a:p>
            <a:pPr eaLnBrk="1" hangingPunct="1"/>
            <a:r>
              <a:rPr lang="en-US" sz="2000" smtClean="0"/>
              <a:t>Refer to fig. 58.8</a:t>
            </a:r>
          </a:p>
        </p:txBody>
      </p:sp>
    </p:spTree>
    <p:extLst>
      <p:ext uri="{BB962C8B-B14F-4D97-AF65-F5344CB8AC3E}">
        <p14:creationId xmlns:p14="http://schemas.microsoft.com/office/powerpoint/2010/main" val="42585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533401"/>
            <a:ext cx="8524875" cy="9143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Treatment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Goal is to prevent further optic nerve damage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Maintain IOP within a range unlikely to cause damage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Pharmacologic therapy</a:t>
            </a:r>
            <a:br>
              <a:rPr lang="en-US" sz="2000" dirty="0" smtClean="0"/>
            </a:b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Surgery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Laser </a:t>
            </a:r>
            <a:r>
              <a:rPr lang="en-US" sz="2000" dirty="0" err="1" smtClean="0"/>
              <a:t>tribeculoplasty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Laser </a:t>
            </a:r>
            <a:r>
              <a:rPr lang="en-US" sz="2000" dirty="0" err="1" smtClean="0"/>
              <a:t>iridotomy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Filtering procedures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/>
              <a:t>Tribeculectomy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Drainage implants or shunts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4290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Laser </a:t>
            </a:r>
            <a:r>
              <a:rPr lang="en-US" dirty="0" err="1"/>
              <a:t>trabeculoplasty</a:t>
            </a:r>
            <a:r>
              <a:rPr lang="en-US" dirty="0"/>
              <a:t> uses a very focused beam of light to treat the </a:t>
            </a:r>
            <a:r>
              <a:rPr lang="en-US" u="sng" dirty="0">
                <a:hlinkClick r:id="rId2"/>
              </a:rPr>
              <a:t>drainage angle</a:t>
            </a:r>
            <a:r>
              <a:rPr lang="en-US" u="sng" dirty="0"/>
              <a:t> </a:t>
            </a:r>
            <a:r>
              <a:rPr lang="en-US" dirty="0"/>
              <a:t>of the </a:t>
            </a:r>
            <a:r>
              <a:rPr lang="en-US" dirty="0" smtClean="0">
                <a:hlinkClick r:id="rId3"/>
              </a:rPr>
              <a:t>eye</a:t>
            </a:r>
            <a:endParaRPr lang="en-US" dirty="0" smtClean="0"/>
          </a:p>
          <a:p>
            <a:r>
              <a:rPr lang="en-US" dirty="0"/>
              <a:t>Laser </a:t>
            </a:r>
            <a:r>
              <a:rPr lang="en-US" dirty="0" err="1"/>
              <a:t>iridotomy</a:t>
            </a:r>
            <a:r>
              <a:rPr lang="en-US" dirty="0"/>
              <a:t> uses a very focused beam of light to create a hole on the outer edge, </a:t>
            </a:r>
            <a:r>
              <a:rPr lang="en-US" dirty="0" smtClean="0"/>
              <a:t>or rim, of </a:t>
            </a:r>
            <a:r>
              <a:rPr lang="en-US" dirty="0"/>
              <a:t>the </a:t>
            </a:r>
            <a:r>
              <a:rPr lang="en-US" dirty="0" smtClean="0"/>
              <a:t>iris</a:t>
            </a:r>
          </a:p>
          <a:p>
            <a:r>
              <a:rPr lang="en-US" b="1" dirty="0" err="1"/>
              <a:t>trabeculotomy</a:t>
            </a:r>
            <a:r>
              <a:rPr lang="en-US" dirty="0"/>
              <a:t> are similar simple and directed techniques of microsurgical dissection with mechanical disruption of the trabecular meshwork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23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350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External Structures of the Eye</a:t>
            </a:r>
          </a:p>
        </p:txBody>
      </p:sp>
      <p:pic>
        <p:nvPicPr>
          <p:cNvPr id="6147" name="Picture 4" descr="E:\Suvarna\Connection\CD\Smeltzer IRDVD\Input\Images from VT\Image\jpg\jpg chap 37 to 72\figure_5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81188"/>
            <a:ext cx="48736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88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096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Nursing Management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736725"/>
            <a:ext cx="8613775" cy="48895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Patient education.</a:t>
            </a:r>
            <a:endParaRPr lang="en-US" b="1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Focus on maintaining the therapeutic regimen for lifelong control of a chronic condition.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Emphasize the need for adherence to therapy and continued care to prevent further vision loss.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Provide education regarding use and effects of medications.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Medications used for glaucoma may cause vision alterations and other side effects.  The action and effects of medications need to be explained to promote compliance.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Provide support and interventions to aid the patient in adjusting to vision loss/potential vision loss.</a:t>
            </a:r>
          </a:p>
        </p:txBody>
      </p:sp>
    </p:spTree>
    <p:extLst>
      <p:ext uri="{BB962C8B-B14F-4D97-AF65-F5344CB8AC3E}">
        <p14:creationId xmlns:p14="http://schemas.microsoft.com/office/powerpoint/2010/main" val="3846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533401"/>
            <a:ext cx="8524875" cy="76199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Cataracts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opacity or cloudiness of the lens</a:t>
            </a:r>
          </a:p>
          <a:p>
            <a:pPr eaLnBrk="1" hangingPunct="1"/>
            <a:r>
              <a:rPr lang="en-US" smtClean="0"/>
              <a:t>Increased incidence with aging; by age 80 more than half of all Americans have cataracts</a:t>
            </a:r>
          </a:p>
          <a:p>
            <a:pPr eaLnBrk="1" hangingPunct="1"/>
            <a:r>
              <a:rPr lang="en-US" smtClean="0"/>
              <a:t>A leading cause of disability in the U.S.</a:t>
            </a:r>
          </a:p>
          <a:p>
            <a:pPr eaLnBrk="1" hangingPunct="1"/>
            <a:r>
              <a:rPr lang="en-US" smtClean="0"/>
              <a:t>Risk factors</a:t>
            </a:r>
            <a:br>
              <a:rPr lang="en-US" smtClean="0"/>
            </a:br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val="142394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Cataract</a:t>
            </a:r>
          </a:p>
        </p:txBody>
      </p:sp>
      <p:pic>
        <p:nvPicPr>
          <p:cNvPr id="25603" name="Picture 4" descr="E:\Suvarna\Connection\CD\Smeltzer IRDVD\Input\Images from VT\Image\jpg\jpg chap 37 to 72\figure_58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387600"/>
            <a:ext cx="5815013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2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533401"/>
            <a:ext cx="8524875" cy="68579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Clinical Manifestations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Painless, blurry vision </a:t>
            </a:r>
          </a:p>
          <a:p>
            <a:pPr eaLnBrk="1" hangingPunct="1"/>
            <a:r>
              <a:rPr lang="en-US" dirty="0" smtClean="0"/>
              <a:t>Sensitivity to glare</a:t>
            </a:r>
          </a:p>
          <a:p>
            <a:pPr eaLnBrk="1" hangingPunct="1"/>
            <a:r>
              <a:rPr lang="en-US" dirty="0" smtClean="0"/>
              <a:t>Reduced visual acuity</a:t>
            </a:r>
          </a:p>
          <a:p>
            <a:pPr eaLnBrk="1" hangingPunct="1"/>
            <a:r>
              <a:rPr lang="en-US" dirty="0" smtClean="0"/>
              <a:t>Other effects include myopic shift, astigmatism, diplopia (double vision), and color shifts including </a:t>
            </a:r>
            <a:r>
              <a:rPr lang="en-US" dirty="0" err="1" smtClean="0"/>
              <a:t>brunescens</a:t>
            </a:r>
            <a:r>
              <a:rPr lang="en-US" dirty="0" smtClean="0"/>
              <a:t> (color value shift to yellow-brown)</a:t>
            </a:r>
          </a:p>
          <a:p>
            <a:pPr eaLnBrk="1" hangingPunct="1"/>
            <a:r>
              <a:rPr lang="en-US" dirty="0" smtClean="0"/>
              <a:t>Diagnostic findings include decreased visual acuity and opacity of the lens by ophthalmoscope, slit-lamp, or inspection</a:t>
            </a:r>
          </a:p>
        </p:txBody>
      </p:sp>
    </p:spTree>
    <p:extLst>
      <p:ext uri="{BB962C8B-B14F-4D97-AF65-F5344CB8AC3E}">
        <p14:creationId xmlns:p14="http://schemas.microsoft.com/office/powerpoint/2010/main" val="3981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304801"/>
            <a:ext cx="8524875" cy="9143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Surgical Management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If reduced vision does not interfere with normal activities, surgery is not needed.</a:t>
            </a:r>
          </a:p>
          <a:p>
            <a:pPr eaLnBrk="1" hangingPunct="1"/>
            <a:r>
              <a:rPr lang="en-US" dirty="0" smtClean="0"/>
              <a:t>Surgery is preformed on an outpatient basis with local anesthesia.</a:t>
            </a:r>
          </a:p>
          <a:p>
            <a:pPr eaLnBrk="1" hangingPunct="1"/>
            <a:r>
              <a:rPr lang="en-US" dirty="0" smtClean="0"/>
              <a:t>Surgery usually takes less than 1 hour and patients are discharged soon afterward. </a:t>
            </a:r>
          </a:p>
          <a:p>
            <a:pPr eaLnBrk="1" hangingPunct="1"/>
            <a:r>
              <a:rPr lang="en-US" dirty="0" smtClean="0"/>
              <a:t>Complications are rare but may be significant.</a:t>
            </a:r>
            <a:br>
              <a:rPr lang="en-US" dirty="0" smtClean="0"/>
            </a:b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3791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3239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Types of Cataract Surgery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054225"/>
            <a:ext cx="8613775" cy="42799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b="1" dirty="0" err="1" smtClean="0"/>
              <a:t>Intracapsular</a:t>
            </a:r>
            <a:r>
              <a:rPr lang="en-US" b="1" dirty="0" smtClean="0"/>
              <a:t> cataract extraction (ICCE):</a:t>
            </a:r>
            <a:r>
              <a:rPr lang="en-US" dirty="0" smtClean="0"/>
              <a:t> removes entire lens, rarely done today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err="1" smtClean="0"/>
              <a:t>Extracapsular</a:t>
            </a:r>
            <a:r>
              <a:rPr lang="en-US" b="1" dirty="0" smtClean="0"/>
              <a:t> cataract extraction (ECCE):</a:t>
            </a:r>
            <a:r>
              <a:rPr lang="en-US" dirty="0" smtClean="0"/>
              <a:t> maintains the posterior capsule of the lens, reducing potential postoperative complications 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err="1" smtClean="0"/>
              <a:t>Phacoemuslification</a:t>
            </a:r>
            <a:r>
              <a:rPr lang="en-US" b="1" dirty="0" smtClean="0"/>
              <a:t>:</a:t>
            </a:r>
            <a:r>
              <a:rPr lang="en-US" dirty="0" smtClean="0"/>
              <a:t> an ECCE which uses an ultrasonic device to suction the lens out through a tube; incision is smaller than with standard ECCE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smtClean="0"/>
              <a:t>Lens replacement:</a:t>
            </a:r>
            <a:r>
              <a:rPr lang="en-US" dirty="0" smtClean="0"/>
              <a:t> after removal of the lens by ICCE or ECCE, the surgeon inserts an intraocular lens implant (IOL).  This eliminates the need for </a:t>
            </a:r>
            <a:r>
              <a:rPr lang="en-US" dirty="0" err="1" smtClean="0"/>
              <a:t>aphakic</a:t>
            </a:r>
            <a:r>
              <a:rPr lang="en-US" dirty="0" smtClean="0"/>
              <a:t> lenses, however, the patient may still require glasses. </a:t>
            </a:r>
          </a:p>
        </p:txBody>
      </p:sp>
    </p:spTree>
    <p:extLst>
      <p:ext uri="{BB962C8B-B14F-4D97-AF65-F5344CB8AC3E}">
        <p14:creationId xmlns:p14="http://schemas.microsoft.com/office/powerpoint/2010/main" val="10698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189038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Nursing Management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819275"/>
            <a:ext cx="8613775" cy="48069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Preoperative care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Usual preoperative care for ambulatory surgery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Dilating eye drops or other medications as ordered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Postoperative care</a:t>
            </a:r>
            <a:endParaRPr lang="en-US" b="1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Patient teaching</a:t>
            </a:r>
            <a:endParaRPr lang="en-US" b="1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Provide written and verbal instructions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Instruct patient to call physician immediately if vision changes; continuous flashing lights appear; redness, swelling, or pain increase; type and amount of drainage increases; or significant pain is not relieved by acetaminophen</a:t>
            </a:r>
          </a:p>
        </p:txBody>
      </p:sp>
    </p:spTree>
    <p:extLst>
      <p:ext uri="{BB962C8B-B14F-4D97-AF65-F5344CB8AC3E}">
        <p14:creationId xmlns:p14="http://schemas.microsoft.com/office/powerpoint/2010/main" val="178287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457201"/>
            <a:ext cx="8524875" cy="9905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Ophthalmic Medications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mtClean="0"/>
              <a:t>Ability of the eye to absorb medication is limited. </a:t>
            </a:r>
          </a:p>
          <a:p>
            <a:pPr eaLnBrk="1" hangingPunct="1"/>
            <a:r>
              <a:rPr lang="en-US" smtClean="0"/>
              <a:t>Barriers to absorption include the size of the conjunctival sac, corneal membrane barriers, blood-ocular barriers, and tearing, blinking, and drainage</a:t>
            </a:r>
          </a:p>
          <a:p>
            <a:pPr eaLnBrk="1" hangingPunct="1"/>
            <a:r>
              <a:rPr lang="en-US" smtClean="0"/>
              <a:t>Intraocular injection or systemic medication may be needed to treat some eye structures or to provide high concentrations of medication.</a:t>
            </a:r>
          </a:p>
          <a:p>
            <a:pPr eaLnBrk="1" hangingPunct="1"/>
            <a:r>
              <a:rPr lang="en-US" smtClean="0"/>
              <a:t>Topical medications (drops and ointments) are most frequently used because they are least invasive, have fewest side effects, and permit self administration.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459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381001"/>
            <a:ext cx="8524875" cy="10667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Ophthalmic Medications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Topical anesthetics</a:t>
            </a:r>
          </a:p>
          <a:p>
            <a:pPr eaLnBrk="1" hangingPunct="1"/>
            <a:r>
              <a:rPr lang="en-US" dirty="0" err="1" smtClean="0"/>
              <a:t>Mydriatics</a:t>
            </a:r>
            <a:r>
              <a:rPr lang="en-US" dirty="0" smtClean="0"/>
              <a:t> (dilate) and </a:t>
            </a:r>
            <a:r>
              <a:rPr lang="en-US" dirty="0" err="1" smtClean="0"/>
              <a:t>cycloplegics</a:t>
            </a:r>
            <a:r>
              <a:rPr lang="en-US" dirty="0" smtClean="0"/>
              <a:t> (paralyze)</a:t>
            </a:r>
            <a:endParaRPr lang="en-US" b="1" dirty="0" smtClean="0"/>
          </a:p>
          <a:p>
            <a:pPr lvl="1" eaLnBrk="1" hangingPunct="1"/>
            <a:r>
              <a:rPr lang="en-US" dirty="0" smtClean="0"/>
              <a:t>Contraindicated with narrow angles or shallow anterior chambers and inpatients on monoamine oxidase inhibitors or tricyclic antidepressant</a:t>
            </a:r>
          </a:p>
          <a:p>
            <a:pPr lvl="1" eaLnBrk="1" hangingPunct="1"/>
            <a:r>
              <a:rPr lang="en-US" dirty="0" smtClean="0"/>
              <a:t>May cause CNS symptoms and increased BP especially in  children or the elderly</a:t>
            </a:r>
          </a:p>
          <a:p>
            <a:pPr eaLnBrk="1" hangingPunct="1"/>
            <a:r>
              <a:rPr lang="en-US" dirty="0" smtClean="0"/>
              <a:t>Anti-infective medications</a:t>
            </a:r>
          </a:p>
          <a:p>
            <a:pPr lvl="1" eaLnBrk="1" hangingPunct="1"/>
            <a:r>
              <a:rPr lang="en-US" dirty="0" smtClean="0"/>
              <a:t>Antibiotic, antifungal, or antiviral products</a:t>
            </a:r>
          </a:p>
        </p:txBody>
      </p:sp>
    </p:spTree>
    <p:extLst>
      <p:ext uri="{BB962C8B-B14F-4D97-AF65-F5344CB8AC3E}">
        <p14:creationId xmlns:p14="http://schemas.microsoft.com/office/powerpoint/2010/main" val="20481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457201"/>
            <a:ext cx="8524875" cy="8381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Ophthalmic Medications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Medications used for glaucoma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Increase aqueous outflow or decrease aqueous production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May constrict the pupil and may affect ability to focus the lens of the eye; affects vision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May also may produce systemic effects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Anti-inflammatory drugs; corticosteroid suspensions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Side effects of long-term topical steroids include glaucoma, cataracts, and increased risk of infection. To avoid these effects, oral NSAID therapy may be used as an alternate to steroid use</a:t>
            </a:r>
          </a:p>
        </p:txBody>
      </p:sp>
    </p:spTree>
    <p:extLst>
      <p:ext uri="{BB962C8B-B14F-4D97-AF65-F5344CB8AC3E}">
        <p14:creationId xmlns:p14="http://schemas.microsoft.com/office/powerpoint/2010/main" val="370922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350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Extraocular Muscles</a:t>
            </a:r>
          </a:p>
        </p:txBody>
      </p:sp>
      <p:pic>
        <p:nvPicPr>
          <p:cNvPr id="7171" name="Picture 4" descr="E:\Suvarna\Connection\CD\Smeltzer IRDVD\Input\Images from VT\Image\jpg\jpg chap 37 to 72\figure_58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2030413"/>
            <a:ext cx="4054475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1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228601"/>
            <a:ext cx="8524875" cy="9905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Safety Measures and Teaching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Patient teaching is a vital nursing intervention for patient with eye and vision disorders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Prevention of eye injuries; education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Safety strategies for patients with low vision in the hospital and home setting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Patient teaching after eye surgery or trauma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Potential complications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Loss of binocular vision with patch or vision impairment of one eye; safety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Use of eye patch and shield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24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4382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Protective Eye Patches</a:t>
            </a:r>
          </a:p>
        </p:txBody>
      </p:sp>
      <p:pic>
        <p:nvPicPr>
          <p:cNvPr id="47107" name="Picture 4" descr="E:\Suvarna\Connection\CD\Smeltzer IRDVD\Input\Images from VT\Image\jpg\jpg chap 37 to 72\figure_58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2292350"/>
            <a:ext cx="640397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5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096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Visual Pathways</a:t>
            </a:r>
          </a:p>
        </p:txBody>
      </p:sp>
      <p:pic>
        <p:nvPicPr>
          <p:cNvPr id="8195" name="Picture 4" descr="E:\Suvarna\Connection\CD\Smeltzer IRDVD\Input\Images from VT\Image\jpg\jpg chap 37 to 72\figure_58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93888"/>
            <a:ext cx="67056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350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Cross-Section of the Eye</a:t>
            </a:r>
          </a:p>
        </p:txBody>
      </p:sp>
      <p:pic>
        <p:nvPicPr>
          <p:cNvPr id="9219" name="Picture 4" descr="E:\Suvarna\Connection\CD\Smeltzer IRDVD\Input\Images from VT\Image\jpg\jpg chap 37 to 72\figure_58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20875"/>
            <a:ext cx="68580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6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350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Internal Structures of the Eye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 to fig. 58-4</a:t>
            </a:r>
          </a:p>
        </p:txBody>
      </p:sp>
    </p:spTree>
    <p:extLst>
      <p:ext uri="{BB962C8B-B14F-4D97-AF65-F5344CB8AC3E}">
        <p14:creationId xmlns:p14="http://schemas.microsoft.com/office/powerpoint/2010/main" val="36146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381001"/>
            <a:ext cx="8524875" cy="91439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Assessment and Evaluation of  Vision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419100" indent="-419100" eaLnBrk="1" hangingPunct="1"/>
            <a:r>
              <a:rPr lang="en-US" dirty="0" smtClean="0"/>
              <a:t>Ocular history</a:t>
            </a:r>
            <a:br>
              <a:rPr lang="en-US" dirty="0" smtClean="0"/>
            </a:br>
            <a:endParaRPr lang="en-US" dirty="0" smtClean="0"/>
          </a:p>
          <a:p>
            <a:pPr marL="419100" indent="-419100" eaLnBrk="1" hangingPunct="1"/>
            <a:r>
              <a:rPr lang="en-US" dirty="0" smtClean="0"/>
              <a:t>Visual acuity</a:t>
            </a:r>
          </a:p>
          <a:p>
            <a:pPr marL="876300" lvl="1" indent="-419100" eaLnBrk="1" hangingPunct="1"/>
            <a:r>
              <a:rPr lang="en-US" dirty="0" err="1" smtClean="0"/>
              <a:t>Snellen</a:t>
            </a:r>
            <a:r>
              <a:rPr lang="en-US" dirty="0" smtClean="0"/>
              <a:t> chart</a:t>
            </a:r>
          </a:p>
          <a:p>
            <a:pPr marL="1395413" lvl="2" indent="-419100" eaLnBrk="1" hangingPunct="1"/>
            <a:r>
              <a:rPr lang="en-US" dirty="0" smtClean="0"/>
              <a:t>Record each eye</a:t>
            </a:r>
          </a:p>
          <a:p>
            <a:pPr marL="1395413" lvl="2" indent="-419100" eaLnBrk="1" hangingPunct="1"/>
            <a:r>
              <a:rPr lang="en-US" dirty="0" smtClean="0"/>
              <a:t>20/20 means the patient can read the “20” line at a distance of 20 feet </a:t>
            </a:r>
          </a:p>
          <a:p>
            <a:pPr marL="419100" indent="-419100" eaLnBrk="1" hangingPunct="1"/>
            <a:r>
              <a:rPr lang="en-US" dirty="0" smtClean="0"/>
              <a:t>Finger count or hand motion </a:t>
            </a:r>
          </a:p>
        </p:txBody>
      </p:sp>
    </p:spTree>
    <p:extLst>
      <p:ext uri="{BB962C8B-B14F-4D97-AF65-F5344CB8AC3E}">
        <p14:creationId xmlns:p14="http://schemas.microsoft.com/office/powerpoint/2010/main" val="2966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457201"/>
            <a:ext cx="8524875" cy="91439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Examination of the External Structures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/>
              <a:t>Note any evidence of irritation, inflammatory process, discharge, etc.</a:t>
            </a:r>
          </a:p>
          <a:p>
            <a:pPr eaLnBrk="1" hangingPunct="1"/>
            <a:r>
              <a:rPr lang="en-US" smtClean="0"/>
              <a:t>Assess eyelids and sclera</a:t>
            </a:r>
          </a:p>
          <a:p>
            <a:pPr eaLnBrk="1" hangingPunct="1"/>
            <a:r>
              <a:rPr lang="en-US" smtClean="0"/>
              <a:t>Assess pupils and pupillary response; use darkened room</a:t>
            </a:r>
          </a:p>
          <a:p>
            <a:pPr eaLnBrk="1" hangingPunct="1"/>
            <a:r>
              <a:rPr lang="en-US" smtClean="0"/>
              <a:t>Note gaze and position of eyes</a:t>
            </a:r>
          </a:p>
          <a:p>
            <a:pPr eaLnBrk="1" hangingPunct="1"/>
            <a:r>
              <a:rPr lang="en-US" smtClean="0"/>
              <a:t>Assess extraocular movements</a:t>
            </a:r>
          </a:p>
          <a:p>
            <a:pPr eaLnBrk="1" hangingPunct="1"/>
            <a:r>
              <a:rPr lang="en-US" smtClean="0"/>
              <a:t>Ptosis: drooping eyelid</a:t>
            </a:r>
          </a:p>
          <a:p>
            <a:pPr eaLnBrk="1" hangingPunct="1"/>
            <a:r>
              <a:rPr lang="en-US" smtClean="0"/>
              <a:t>Nystagmus: oscillating movement of eyeball</a:t>
            </a:r>
            <a:r>
              <a:rPr lang="en-US" i="1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92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381001"/>
            <a:ext cx="8524875" cy="76199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Diagnostic Evaluation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Ophthalmoscopy</a:t>
            </a:r>
          </a:p>
          <a:p>
            <a:pPr lvl="1" eaLnBrk="1" hangingPunct="1"/>
            <a:r>
              <a:rPr lang="en-US" dirty="0" smtClean="0"/>
              <a:t>Direct and indirect</a:t>
            </a:r>
          </a:p>
          <a:p>
            <a:pPr lvl="1" eaLnBrk="1" hangingPunct="1"/>
            <a:r>
              <a:rPr lang="en-US" dirty="0" smtClean="0"/>
              <a:t>Examines the cornea, lens and retina</a:t>
            </a:r>
          </a:p>
          <a:p>
            <a:pPr eaLnBrk="1" hangingPunct="1"/>
            <a:r>
              <a:rPr lang="en-US" dirty="0" smtClean="0"/>
              <a:t>Slit-lamp examination</a:t>
            </a:r>
          </a:p>
          <a:p>
            <a:pPr eaLnBrk="1" hangingPunct="1"/>
            <a:r>
              <a:rPr lang="en-US" dirty="0" smtClean="0"/>
              <a:t>Color vision testing</a:t>
            </a:r>
          </a:p>
          <a:p>
            <a:pPr eaLnBrk="1" hangingPunct="1"/>
            <a:r>
              <a:rPr lang="en-US" dirty="0" err="1" smtClean="0"/>
              <a:t>Amsler</a:t>
            </a:r>
            <a:r>
              <a:rPr lang="en-US" dirty="0" smtClean="0"/>
              <a:t> grid </a:t>
            </a:r>
          </a:p>
          <a:p>
            <a:pPr eaLnBrk="1" hangingPunct="1"/>
            <a:r>
              <a:rPr lang="en-US" dirty="0" smtClean="0"/>
              <a:t>Ultrasonography</a:t>
            </a:r>
          </a:p>
          <a:p>
            <a:pPr eaLnBrk="1" hangingPunct="1"/>
            <a:r>
              <a:rPr lang="en-US" dirty="0" smtClean="0"/>
              <a:t>Fluorescein and </a:t>
            </a:r>
            <a:r>
              <a:rPr lang="en-US" dirty="0" err="1" smtClean="0"/>
              <a:t>indocyanine</a:t>
            </a:r>
            <a:r>
              <a:rPr lang="en-US" dirty="0" smtClean="0"/>
              <a:t> green angiography</a:t>
            </a:r>
          </a:p>
        </p:txBody>
      </p:sp>
    </p:spTree>
    <p:extLst>
      <p:ext uri="{BB962C8B-B14F-4D97-AF65-F5344CB8AC3E}">
        <p14:creationId xmlns:p14="http://schemas.microsoft.com/office/powerpoint/2010/main" val="18928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1119</Words>
  <Application>Microsoft Office PowerPoint</Application>
  <PresentationFormat>On-screen Show (4:3)</PresentationFormat>
  <Paragraphs>151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Chapter 58   Assessment and Management of Patients With Eye and Vision Disorders </vt:lpstr>
      <vt:lpstr>External Structures of the Eye</vt:lpstr>
      <vt:lpstr>Extraocular Muscles</vt:lpstr>
      <vt:lpstr>Visual Pathways</vt:lpstr>
      <vt:lpstr>Cross-Section of the Eye</vt:lpstr>
      <vt:lpstr>Internal Structures of the Eye</vt:lpstr>
      <vt:lpstr>Assessment and Evaluation of  Vision</vt:lpstr>
      <vt:lpstr>Examination of the External Structures</vt:lpstr>
      <vt:lpstr>Diagnostic Evaluation</vt:lpstr>
      <vt:lpstr>Diagnostic Evaluation</vt:lpstr>
      <vt:lpstr>Impaired Vision</vt:lpstr>
      <vt:lpstr>Eyeball shape determines visual acuity in refractive errors</vt:lpstr>
      <vt:lpstr>Glaucoma</vt:lpstr>
      <vt:lpstr>Pathophysiology of Glaucoma </vt:lpstr>
      <vt:lpstr>Types of Glaucoma</vt:lpstr>
      <vt:lpstr>Clinical Manifestations</vt:lpstr>
      <vt:lpstr>Diagnostic Findings</vt:lpstr>
      <vt:lpstr>Treatment </vt:lpstr>
      <vt:lpstr>Treatment </vt:lpstr>
      <vt:lpstr>Nursing Management</vt:lpstr>
      <vt:lpstr>Cataracts</vt:lpstr>
      <vt:lpstr>Cataract</vt:lpstr>
      <vt:lpstr>Clinical Manifestations</vt:lpstr>
      <vt:lpstr>Surgical Management</vt:lpstr>
      <vt:lpstr>Types of Cataract Surgery</vt:lpstr>
      <vt:lpstr>Nursing Management</vt:lpstr>
      <vt:lpstr>Ophthalmic Medications</vt:lpstr>
      <vt:lpstr>Ophthalmic Medications</vt:lpstr>
      <vt:lpstr>Ophthalmic Medications</vt:lpstr>
      <vt:lpstr>Safety Measures and Teaching</vt:lpstr>
      <vt:lpstr>Protective Eye Patches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58   Assessment and Management of Patients With Eye and Vision Disorders </dc:title>
  <dc:creator>Hp</dc:creator>
  <cp:lastModifiedBy>Hp</cp:lastModifiedBy>
  <cp:revision>4</cp:revision>
  <dcterms:created xsi:type="dcterms:W3CDTF">2006-08-16T00:00:00Z</dcterms:created>
  <dcterms:modified xsi:type="dcterms:W3CDTF">2012-04-24T18:48:19Z</dcterms:modified>
</cp:coreProperties>
</file>